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256" r:id="rId2"/>
    <p:sldId id="257" r:id="rId3"/>
    <p:sldId id="266" r:id="rId4"/>
    <p:sldId id="268" r:id="rId5"/>
    <p:sldId id="280" r:id="rId6"/>
    <p:sldId id="258" r:id="rId7"/>
    <p:sldId id="259" r:id="rId8"/>
    <p:sldId id="260" r:id="rId9"/>
    <p:sldId id="277" r:id="rId10"/>
    <p:sldId id="261" r:id="rId11"/>
    <p:sldId id="262" r:id="rId12"/>
    <p:sldId id="263" r:id="rId13"/>
    <p:sldId id="276" r:id="rId14"/>
    <p:sldId id="270" r:id="rId15"/>
    <p:sldId id="271" r:id="rId16"/>
    <p:sldId id="279" r:id="rId17"/>
    <p:sldId id="281" r:id="rId18"/>
    <p:sldId id="265" r:id="rId19"/>
    <p:sldId id="267" r:id="rId20"/>
    <p:sldId id="282" r:id="rId21"/>
    <p:sldId id="287" r:id="rId22"/>
    <p:sldId id="288" r:id="rId23"/>
    <p:sldId id="291" r:id="rId24"/>
    <p:sldId id="298" r:id="rId25"/>
    <p:sldId id="296" r:id="rId26"/>
    <p:sldId id="299" r:id="rId27"/>
    <p:sldId id="300" r:id="rId28"/>
    <p:sldId id="297" r:id="rId29"/>
    <p:sldId id="308" r:id="rId30"/>
    <p:sldId id="309" r:id="rId31"/>
    <p:sldId id="283" r:id="rId32"/>
    <p:sldId id="290" r:id="rId33"/>
    <p:sldId id="292" r:id="rId34"/>
    <p:sldId id="284" r:id="rId35"/>
    <p:sldId id="293" r:id="rId36"/>
    <p:sldId id="301" r:id="rId37"/>
    <p:sldId id="304" r:id="rId38"/>
    <p:sldId id="307" r:id="rId39"/>
    <p:sldId id="303" r:id="rId40"/>
    <p:sldId id="306" r:id="rId41"/>
    <p:sldId id="286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81768" autoAdjust="0"/>
  </p:normalViewPr>
  <p:slideViewPr>
    <p:cSldViewPr>
      <p:cViewPr varScale="1">
        <p:scale>
          <a:sx n="57" d="100"/>
          <a:sy n="57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895BA-348D-4C04-AC7A-C6996AFAAEBD}" type="datetimeFigureOut">
              <a:rPr lang="zh-CN" altLang="en-US" smtClean="0"/>
              <a:t>2014/12/24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BB882-B104-41E5-B5AD-3000F915F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715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答：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x=0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 equals 1[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换行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x=1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 equals 1[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换行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x=2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 equals 1[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换行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BB882-B104-41E5-B5AD-3000F915F0D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280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答：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x=0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 equals 0[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换行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 x equals 1[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换行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x=1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 equals 1[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换行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x=2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 does not equal 0 or 1 [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换行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BB882-B104-41E5-B5AD-3000F915F0D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453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DLX</a:t>
            </a:r>
            <a:r>
              <a:rPr lang="zh-CN" altLang="en-US" dirty="0" smtClean="0"/>
              <a:t>的寻址能力：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个字节，也说</a:t>
            </a:r>
            <a:r>
              <a:rPr lang="en-US" altLang="zh-CN" dirty="0" smtClean="0"/>
              <a:t>DLX</a:t>
            </a:r>
            <a:r>
              <a:rPr lang="zh-CN" altLang="en-US" dirty="0" smtClean="0"/>
              <a:t>是按字节寻址的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BB882-B104-41E5-B5AD-3000F915F0D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527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uetangx.com/" TargetMode="External"/><Relationship Id="rId2" Type="http://schemas.openxmlformats.org/officeDocument/2006/relationships/hyperlink" Target="http://www.coursera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hustcqb/article/details/12220549" TargetMode="External"/><Relationship Id="rId2" Type="http://schemas.openxmlformats.org/officeDocument/2006/relationships/hyperlink" Target="http://yiluohuanghun.blog.51cto.com/3407300/1301763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book.douban.com/subject/1896753/" TargetMode="External"/><Relationship Id="rId2" Type="http://schemas.openxmlformats.org/officeDocument/2006/relationships/hyperlink" Target="http://book.douban.com/subject/2377310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pblog.com/SEMAN/archive/2005/11/30/1440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2014.12.26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上机辅导课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49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当</a:t>
            </a:r>
            <a:r>
              <a:rPr lang="en-US" altLang="zh-CN" dirty="0"/>
              <a:t>x</a:t>
            </a:r>
            <a:r>
              <a:rPr lang="zh-CN" altLang="zh-CN" dirty="0"/>
              <a:t>等于</a:t>
            </a:r>
            <a:r>
              <a:rPr lang="en-US" altLang="zh-CN" dirty="0"/>
              <a:t>0</a:t>
            </a:r>
            <a:r>
              <a:rPr lang="zh-CN" altLang="zh-CN" dirty="0"/>
              <a:t>、</a:t>
            </a:r>
            <a:r>
              <a:rPr lang="en-US" altLang="zh-CN" dirty="0"/>
              <a:t>1</a:t>
            </a:r>
            <a:r>
              <a:rPr lang="zh-CN" altLang="zh-CN" dirty="0"/>
              <a:t>和</a:t>
            </a:r>
            <a:r>
              <a:rPr lang="en-US" altLang="zh-CN" dirty="0"/>
              <a:t>2</a:t>
            </a:r>
            <a:r>
              <a:rPr lang="zh-CN" altLang="zh-CN" dirty="0"/>
              <a:t>时，下列代码片段的输出各是什么？ 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en-US" altLang="zh-CN" dirty="0" smtClean="0"/>
              <a:t>)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pPr marL="32004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if</a:t>
            </a:r>
            <a:r>
              <a:rPr lang="en-US" altLang="zh-CN" dirty="0"/>
              <a:t> (x=0) </a:t>
            </a:r>
            <a:br>
              <a:rPr lang="en-US" altLang="zh-CN" dirty="0"/>
            </a:br>
            <a:r>
              <a:rPr lang="en-US" altLang="zh-CN" dirty="0"/>
              <a:t>        </a:t>
            </a:r>
            <a:r>
              <a:rPr lang="en-US" altLang="zh-CN" dirty="0" err="1"/>
              <a:t>printf</a:t>
            </a:r>
            <a:r>
              <a:rPr lang="en-US" altLang="zh-CN" dirty="0"/>
              <a:t> ("x equals 0\n"); </a:t>
            </a:r>
            <a:br>
              <a:rPr lang="en-US" altLang="zh-CN" dirty="0"/>
            </a:br>
            <a:r>
              <a:rPr lang="en-US" altLang="zh-CN" dirty="0"/>
              <a:t>    else if(x=1) </a:t>
            </a:r>
            <a:br>
              <a:rPr lang="en-US" altLang="zh-CN" dirty="0"/>
            </a:br>
            <a:r>
              <a:rPr lang="en-US" altLang="zh-CN" dirty="0"/>
              <a:t>        </a:t>
            </a:r>
            <a:r>
              <a:rPr lang="en-US" altLang="zh-CN" dirty="0" err="1"/>
              <a:t>printf</a:t>
            </a:r>
            <a:r>
              <a:rPr lang="en-US" altLang="zh-CN" dirty="0"/>
              <a:t> ("x equals 1\n"); </a:t>
            </a:r>
            <a:br>
              <a:rPr lang="en-US" altLang="zh-CN" dirty="0"/>
            </a:br>
            <a:r>
              <a:rPr lang="en-US" altLang="zh-CN" dirty="0"/>
              <a:t>    else </a:t>
            </a:r>
            <a:br>
              <a:rPr lang="en-US" altLang="zh-CN" dirty="0"/>
            </a:br>
            <a:r>
              <a:rPr lang="en-US" altLang="zh-CN" dirty="0"/>
              <a:t>        </a:t>
            </a:r>
            <a:r>
              <a:rPr lang="en-US" altLang="zh-CN" dirty="0" err="1"/>
              <a:t>printf</a:t>
            </a:r>
            <a:r>
              <a:rPr lang="en-US" altLang="zh-CN" dirty="0"/>
              <a:t> ("x does not equal 0 or 1\n </a:t>
            </a:r>
            <a:r>
              <a:rPr lang="en-US" altLang="zh-CN" dirty="0" smtClean="0"/>
              <a:t>");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zh-CN" altLang="en-US" sz="2600" dirty="0"/>
              <a:t>注意</a:t>
            </a:r>
            <a:r>
              <a:rPr lang="en-US" altLang="zh-CN" sz="2600" dirty="0"/>
              <a:t>=</a:t>
            </a:r>
            <a:r>
              <a:rPr lang="zh-CN" altLang="en-US" sz="2600" dirty="0"/>
              <a:t>和</a:t>
            </a:r>
            <a:r>
              <a:rPr lang="en-US" altLang="zh-CN" sz="2600" dirty="0"/>
              <a:t>==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zh-CN" altLang="en-US" sz="2600" dirty="0" smtClean="0"/>
              <a:t>更好</a:t>
            </a:r>
            <a:r>
              <a:rPr lang="zh-CN" altLang="en-US" sz="2600" dirty="0"/>
              <a:t>的</a:t>
            </a:r>
            <a:r>
              <a:rPr lang="zh-CN" altLang="en-US" sz="2600" dirty="0" smtClean="0"/>
              <a:t>写法（也许） </a:t>
            </a:r>
            <a:r>
              <a:rPr lang="en-US" altLang="zh-CN" sz="2600" dirty="0"/>
              <a:t>if(0==x)  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66759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21560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switch</a:t>
            </a:r>
            <a:r>
              <a:rPr lang="en-US" altLang="zh-CN" dirty="0"/>
              <a:t> (x) { </a:t>
            </a:r>
            <a:br>
              <a:rPr lang="en-US" altLang="zh-CN" dirty="0"/>
            </a:br>
            <a:r>
              <a:rPr lang="en-US" altLang="zh-CN" dirty="0"/>
              <a:t>        case 0: </a:t>
            </a:r>
            <a:br>
              <a:rPr lang="en-US" altLang="zh-CN" dirty="0"/>
            </a:br>
            <a:r>
              <a:rPr lang="en-US" altLang="zh-CN" dirty="0"/>
              <a:t>            </a:t>
            </a:r>
            <a:r>
              <a:rPr lang="en-US" altLang="zh-CN" dirty="0" err="1"/>
              <a:t>printf</a:t>
            </a:r>
            <a:r>
              <a:rPr lang="en-US" altLang="zh-CN" dirty="0"/>
              <a:t> ("x equals 0\n"); </a:t>
            </a:r>
            <a:br>
              <a:rPr lang="en-US" altLang="zh-CN" dirty="0"/>
            </a:br>
            <a:r>
              <a:rPr lang="en-US" altLang="zh-CN" dirty="0"/>
              <a:t>        case 1: </a:t>
            </a:r>
            <a:br>
              <a:rPr lang="en-US" altLang="zh-CN" dirty="0"/>
            </a:br>
            <a:r>
              <a:rPr lang="en-US" altLang="zh-CN" dirty="0"/>
              <a:t>            </a:t>
            </a:r>
            <a:r>
              <a:rPr lang="en-US" altLang="zh-CN" dirty="0" err="1"/>
              <a:t>printf</a:t>
            </a:r>
            <a:r>
              <a:rPr lang="en-US" altLang="zh-CN" dirty="0"/>
              <a:t> ("x equals 1\n"); </a:t>
            </a:r>
            <a:br>
              <a:rPr lang="en-US" altLang="zh-CN" dirty="0"/>
            </a:br>
            <a:r>
              <a:rPr lang="en-US" altLang="zh-CN" dirty="0"/>
              <a:t>            break; </a:t>
            </a:r>
            <a:br>
              <a:rPr lang="en-US" altLang="zh-CN" dirty="0"/>
            </a:br>
            <a:r>
              <a:rPr lang="en-US" altLang="zh-CN" dirty="0"/>
              <a:t>        default: </a:t>
            </a:r>
            <a:br>
              <a:rPr lang="en-US" altLang="zh-CN" dirty="0"/>
            </a:br>
            <a:r>
              <a:rPr lang="en-US" altLang="zh-CN" dirty="0"/>
              <a:t>            </a:t>
            </a:r>
            <a:r>
              <a:rPr lang="en-US" altLang="zh-CN" dirty="0" err="1"/>
              <a:t>printf</a:t>
            </a:r>
            <a:r>
              <a:rPr lang="en-US" altLang="zh-CN" dirty="0"/>
              <a:t> ("x does not equal 0 or 1\n "); </a:t>
            </a:r>
            <a:br>
              <a:rPr lang="en-US" altLang="zh-CN" dirty="0"/>
            </a:br>
            <a:r>
              <a:rPr lang="en-US" altLang="zh-CN" dirty="0"/>
              <a:t>            break; </a:t>
            </a:r>
            <a:br>
              <a:rPr lang="en-US" altLang="zh-CN" dirty="0"/>
            </a:br>
            <a:r>
              <a:rPr lang="en-US" altLang="zh-CN" dirty="0"/>
              <a:t>    } </a:t>
            </a:r>
            <a:endParaRPr lang="en-US" altLang="zh-CN" dirty="0" smtClean="0"/>
          </a:p>
          <a:p>
            <a:r>
              <a:rPr lang="zh-CN" altLang="en-US" dirty="0" smtClean="0"/>
              <a:t>如何提高可读性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344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编码转换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十进制转为二进制的原码、反码和补码表示</a:t>
            </a:r>
            <a:endParaRPr lang="en-US" altLang="zh-CN" dirty="0" smtClean="0"/>
          </a:p>
          <a:p>
            <a:r>
              <a:rPr lang="en-US" altLang="zh-CN" dirty="0" smtClean="0"/>
              <a:t>65</a:t>
            </a:r>
          </a:p>
          <a:p>
            <a:r>
              <a:rPr lang="en-US" altLang="zh-CN" dirty="0" smtClean="0"/>
              <a:t>-64</a:t>
            </a:r>
          </a:p>
          <a:p>
            <a:endParaRPr lang="en-US" altLang="zh-CN" dirty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看清题目！！！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01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存储单元从</a:t>
            </a:r>
            <a:r>
              <a:rPr lang="en-US" altLang="zh-CN" dirty="0"/>
              <a:t>0</a:t>
            </a:r>
            <a:r>
              <a:rPr lang="zh-CN" altLang="en-US" dirty="0"/>
              <a:t>开始顺序</a:t>
            </a:r>
            <a:r>
              <a:rPr lang="zh-CN" altLang="en-US" dirty="0" smtClean="0"/>
              <a:t>编号</a:t>
            </a:r>
            <a:endParaRPr lang="en-US" altLang="zh-CN" dirty="0" smtClean="0"/>
          </a:p>
          <a:p>
            <a:r>
              <a:rPr lang="zh-CN" altLang="en-US" dirty="0"/>
              <a:t>存储器中数据以 二进制形式存放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在存储器</a:t>
            </a:r>
            <a:r>
              <a:rPr lang="zh-CN" altLang="en-US" dirty="0" smtClean="0"/>
              <a:t>中的指令</a:t>
            </a:r>
            <a:r>
              <a:rPr lang="zh-CN" altLang="en-US" dirty="0"/>
              <a:t>和数据没有区别</a:t>
            </a:r>
            <a:r>
              <a:rPr lang="en-US" altLang="zh-CN" dirty="0"/>
              <a:t>,</a:t>
            </a:r>
            <a:r>
              <a:rPr lang="zh-CN" altLang="en-US" dirty="0"/>
              <a:t>都是以二进制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zh-CN" altLang="en-US" dirty="0" smtClean="0"/>
              <a:t>寻址能力</a:t>
            </a:r>
            <a:endParaRPr lang="en-US" altLang="zh-CN" dirty="0" smtClean="0"/>
          </a:p>
          <a:p>
            <a:pPr lvl="1"/>
            <a:r>
              <a:rPr lang="zh-CN" altLang="en-US" dirty="0"/>
              <a:t>指</a:t>
            </a:r>
            <a:r>
              <a:rPr lang="zh-CN" altLang="en-US" dirty="0" smtClean="0"/>
              <a:t>存储</a:t>
            </a:r>
            <a:r>
              <a:rPr lang="zh-CN" altLang="en-US" dirty="0"/>
              <a:t>在每个单元中的位数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1" descr="C:\Users\qxqx\AppData\Roaming\Tencent\Users\1165627167\QQ\WinTemp\RichOle\TQN}UM@15$P{P~HDK8N79V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266581"/>
            <a:ext cx="2940917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20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7.14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某个计算机有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个字节的寻址能力，访问其存储器的一个单元需要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位，该存储器的大小是多少（以字节为单位）？此存储器共存储多少位？</a:t>
            </a:r>
            <a:endParaRPr lang="en-US" altLang="zh-CN" dirty="0" smtClean="0"/>
          </a:p>
          <a:p>
            <a:r>
              <a:rPr lang="zh-CN" altLang="en-US" dirty="0" smtClean="0"/>
              <a:t>访问一个单元需要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位，就是说地址是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2</a:t>
            </a:r>
            <a:r>
              <a:rPr lang="en-US" altLang="zh-CN" baseline="30000" dirty="0"/>
              <a:t>64 </a:t>
            </a:r>
            <a:r>
              <a:rPr lang="en-US" altLang="zh-CN" dirty="0"/>
              <a:t>* 4 = 2</a:t>
            </a:r>
            <a:r>
              <a:rPr lang="en-US" altLang="zh-CN" baseline="30000" dirty="0"/>
              <a:t>66</a:t>
            </a:r>
            <a:r>
              <a:rPr lang="en-US" altLang="zh-CN" dirty="0"/>
              <a:t>(byte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</a:t>
            </a:r>
            <a:r>
              <a:rPr lang="en-US" altLang="zh-CN" baseline="30000" dirty="0" smtClean="0"/>
              <a:t>66</a:t>
            </a:r>
            <a:r>
              <a:rPr lang="en-US" altLang="zh-CN" dirty="0" smtClean="0"/>
              <a:t> </a:t>
            </a:r>
            <a:r>
              <a:rPr lang="en-US" altLang="zh-CN" dirty="0"/>
              <a:t>* 8 = 2</a:t>
            </a:r>
            <a:r>
              <a:rPr lang="en-US" altLang="zh-CN" baseline="30000" dirty="0"/>
              <a:t>69</a:t>
            </a:r>
            <a:r>
              <a:rPr lang="en-US" altLang="zh-CN" dirty="0"/>
              <a:t>(bit)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875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假设某计算机的存储器包括</a:t>
            </a:r>
            <a:r>
              <a:rPr lang="en-US" altLang="zh-CN" dirty="0" smtClean="0"/>
              <a:t>65536</a:t>
            </a:r>
            <a:r>
              <a:rPr lang="zh-CN" altLang="en-US" dirty="0" smtClean="0"/>
              <a:t>个单元，每个单元包含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位的内容，需要多少位表示地址？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209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后进先出</a:t>
            </a:r>
            <a:endParaRPr lang="en-US" altLang="zh-CN" dirty="0" smtClean="0"/>
          </a:p>
          <a:p>
            <a:r>
              <a:rPr lang="zh-CN" altLang="en-US" dirty="0" smtClean="0"/>
              <a:t>函数调用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49" name="Picture 1" descr="C:\Users\qxqx\AppData\Roaming\Tencent\Users\1165627167\QQ\WinTemp\RichOle\{CS}`[AUN0IYQF@3ON_GLC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807938"/>
            <a:ext cx="5076825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68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计算系统“基础”</a:t>
            </a:r>
            <a:endParaRPr lang="en-US" altLang="zh-CN" dirty="0" smtClean="0"/>
          </a:p>
          <a:p>
            <a:r>
              <a:rPr lang="zh-CN" altLang="en-US" dirty="0" smtClean="0"/>
              <a:t>书面作业总结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期末考试</a:t>
            </a:r>
            <a:r>
              <a:rPr lang="en-US" altLang="zh-CN" b="1" dirty="0" smtClean="0">
                <a:solidFill>
                  <a:srgbClr val="FF0000"/>
                </a:solidFill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</a:rPr>
              <a:t>笔试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上机作业总结</a:t>
            </a:r>
            <a:endParaRPr lang="en-US" altLang="zh-CN" dirty="0" smtClean="0"/>
          </a:p>
          <a:p>
            <a:r>
              <a:rPr lang="zh-CN" altLang="en-US" dirty="0"/>
              <a:t>期末</a:t>
            </a:r>
            <a:r>
              <a:rPr lang="zh-CN" altLang="en-US" dirty="0" smtClean="0"/>
              <a:t>考试</a:t>
            </a:r>
            <a:r>
              <a:rPr lang="en-US" altLang="zh-CN" dirty="0" smtClean="0"/>
              <a:t>-</a:t>
            </a:r>
            <a:r>
              <a:rPr lang="zh-CN" altLang="en-US" dirty="0" smtClean="0"/>
              <a:t>机考</a:t>
            </a:r>
            <a:endParaRPr lang="en-US" altLang="zh-CN" dirty="0" smtClean="0"/>
          </a:p>
          <a:p>
            <a:r>
              <a:rPr lang="zh-CN" altLang="en-US" dirty="0" smtClean="0"/>
              <a:t>今后的课程安排</a:t>
            </a:r>
            <a:endParaRPr lang="en-US" altLang="zh-CN" dirty="0" smtClean="0"/>
          </a:p>
          <a:p>
            <a:r>
              <a:rPr lang="zh-CN" altLang="en-US" dirty="0" smtClean="0"/>
              <a:t>在“基础”之外</a:t>
            </a:r>
            <a:endParaRPr lang="en-US" altLang="zh-CN" dirty="0" smtClean="0"/>
          </a:p>
          <a:p>
            <a:r>
              <a:rPr lang="en-US" altLang="zh-CN" dirty="0" smtClean="0"/>
              <a:t>Q &amp; A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310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期末考试特点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以下均为个人回忆！！！！不一定这样考！！！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题量极大，注意刷题</a:t>
            </a:r>
            <a:endParaRPr lang="en-US" altLang="zh-CN" dirty="0" smtClean="0"/>
          </a:p>
          <a:p>
            <a:r>
              <a:rPr lang="zh-CN" altLang="en-US" dirty="0" smtClean="0"/>
              <a:t>顺序、分值与难度无关，一定要机智，例如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第一题：各种数的各种码的表示（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分，共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最后一题：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语言代码填空（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空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分，共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05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一些真题回忆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zh-CN" altLang="en-US" dirty="0" smtClean="0"/>
              <a:t>第一</a:t>
            </a:r>
            <a:r>
              <a:rPr lang="zh-CN" altLang="en-US" dirty="0"/>
              <a:t>题：各种数的各种码的表示（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zh-CN" altLang="en-US" dirty="0"/>
              <a:t>分，共</a:t>
            </a:r>
            <a:r>
              <a:rPr lang="en-US" altLang="zh-CN" dirty="0"/>
              <a:t>10</a:t>
            </a:r>
            <a:r>
              <a:rPr lang="zh-CN" altLang="en-US" dirty="0"/>
              <a:t>分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zh-CN" altLang="en-US" dirty="0"/>
              <a:t>最后一题：</a:t>
            </a:r>
            <a:r>
              <a:rPr lang="en-US" altLang="zh-CN" dirty="0"/>
              <a:t>C</a:t>
            </a:r>
            <a:r>
              <a:rPr lang="zh-CN" altLang="en-US" dirty="0"/>
              <a:t>语言代码填空（</a:t>
            </a:r>
            <a:r>
              <a:rPr lang="en-US" altLang="zh-CN" dirty="0"/>
              <a:t>1</a:t>
            </a:r>
            <a:r>
              <a:rPr lang="zh-CN" altLang="en-US" dirty="0"/>
              <a:t>空</a:t>
            </a:r>
            <a:r>
              <a:rPr lang="en-US" altLang="zh-CN" dirty="0"/>
              <a:t>2</a:t>
            </a:r>
            <a:r>
              <a:rPr lang="zh-CN" altLang="en-US" dirty="0"/>
              <a:t>分，共</a:t>
            </a:r>
            <a:r>
              <a:rPr lang="en-US" altLang="zh-CN" dirty="0"/>
              <a:t>20</a:t>
            </a:r>
            <a:r>
              <a:rPr lang="zh-CN" altLang="en-US" dirty="0"/>
              <a:t>分）</a:t>
            </a:r>
            <a:endParaRPr lang="en-US" altLang="zh-CN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zh-CN" altLang="en-US" dirty="0" smtClean="0"/>
              <a:t>其他题目还有：</a:t>
            </a:r>
            <a:endParaRPr lang="en-US" altLang="zh-CN" dirty="0" smtClean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zh-CN" altLang="en-US" dirty="0" smtClean="0"/>
              <a:t>填空：</a:t>
            </a:r>
            <a:r>
              <a:rPr lang="en-US" altLang="zh-CN" dirty="0" smtClean="0"/>
              <a:t>DLX</a:t>
            </a:r>
            <a:r>
              <a:rPr lang="zh-CN" altLang="en-US" dirty="0" smtClean="0"/>
              <a:t>汇编</a:t>
            </a:r>
            <a:endParaRPr lang="en-US" altLang="zh-CN" dirty="0" smtClean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zh-CN" altLang="en-US" dirty="0" smtClean="0"/>
              <a:t>填空：汇编符号表</a:t>
            </a:r>
            <a:endParaRPr lang="en-US" altLang="zh-CN" dirty="0" smtClean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zh-CN" altLang="en-US" dirty="0" smtClean="0"/>
              <a:t>画图：门级逻辑电路</a:t>
            </a:r>
            <a:endParaRPr lang="en-US" altLang="zh-CN" dirty="0" smtClean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zh-CN" altLang="en-US" dirty="0"/>
              <a:t>简答</a:t>
            </a:r>
            <a:r>
              <a:rPr lang="zh-CN" altLang="en-US" dirty="0" smtClean="0"/>
              <a:t>：指令执行流程，要把指令周期说清楚</a:t>
            </a:r>
            <a:endParaRPr lang="en-US" altLang="zh-CN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zh-CN" altLang="en-US" dirty="0" smtClean="0"/>
              <a:t>简答：中断机制</a:t>
            </a:r>
            <a:endParaRPr lang="en-US" altLang="zh-CN" dirty="0" smtClean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zh-CN" altLang="en-US" dirty="0"/>
              <a:t>简</a:t>
            </a:r>
            <a:r>
              <a:rPr lang="zh-CN" altLang="en-US" dirty="0" smtClean="0"/>
              <a:t>答：函数实现机制</a:t>
            </a:r>
            <a:endParaRPr lang="en-US" altLang="zh-CN" dirty="0" smtClean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zh-CN" altLang="en-US" dirty="0"/>
              <a:t>简</a:t>
            </a:r>
            <a:r>
              <a:rPr lang="zh-CN" altLang="en-US" dirty="0" smtClean="0"/>
              <a:t>答不要硬背，所有的简答题都是具体</a:t>
            </a:r>
            <a:r>
              <a:rPr lang="zh-CN" altLang="en-US" dirty="0" smtClean="0"/>
              <a:t>的，可能会给</a:t>
            </a:r>
            <a:r>
              <a:rPr lang="en-US" altLang="zh-CN" dirty="0" smtClean="0"/>
              <a:t>DLX</a:t>
            </a:r>
            <a:r>
              <a:rPr lang="zh-CN" altLang="en-US" dirty="0" smtClean="0"/>
              <a:t>的数据通路图</a:t>
            </a:r>
            <a:endParaRPr lang="en-US" altLang="zh-CN" dirty="0" smtClean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zh-CN" altLang="en-US" dirty="0" smtClean="0"/>
              <a:t>例如要求描述</a:t>
            </a:r>
            <a:r>
              <a:rPr lang="en-US" altLang="zh-CN" dirty="0" smtClean="0"/>
              <a:t>LW R3,R2,6</a:t>
            </a:r>
            <a:r>
              <a:rPr lang="zh-CN" altLang="en-US" dirty="0" smtClean="0"/>
              <a:t>的执行流程</a:t>
            </a:r>
            <a:endParaRPr lang="en-US" altLang="zh-CN" dirty="0" smtClean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dirty="0" smtClean="0"/>
              <a:t>……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669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计算系统“基础”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书面作业总结</a:t>
            </a:r>
            <a:endParaRPr lang="en-US" altLang="zh-CN" dirty="0" smtClean="0"/>
          </a:p>
          <a:p>
            <a:r>
              <a:rPr lang="zh-CN" altLang="en-US" dirty="0" smtClean="0"/>
              <a:t>期末考试</a:t>
            </a:r>
            <a:r>
              <a:rPr lang="en-US" altLang="zh-CN" dirty="0" smtClean="0"/>
              <a:t>-</a:t>
            </a:r>
            <a:r>
              <a:rPr lang="zh-CN" altLang="en-US" dirty="0" smtClean="0"/>
              <a:t>笔试</a:t>
            </a:r>
            <a:endParaRPr lang="en-US" altLang="zh-CN" dirty="0" smtClean="0"/>
          </a:p>
          <a:p>
            <a:r>
              <a:rPr lang="zh-CN" altLang="en-US" dirty="0" smtClean="0"/>
              <a:t>上机作业总结</a:t>
            </a:r>
            <a:endParaRPr lang="en-US" altLang="zh-CN" dirty="0" smtClean="0"/>
          </a:p>
          <a:p>
            <a:r>
              <a:rPr lang="zh-CN" altLang="en-US" dirty="0"/>
              <a:t>期末</a:t>
            </a:r>
            <a:r>
              <a:rPr lang="zh-CN" altLang="en-US" dirty="0" smtClean="0"/>
              <a:t>考试</a:t>
            </a:r>
            <a:r>
              <a:rPr lang="en-US" altLang="zh-CN" dirty="0" smtClean="0"/>
              <a:t>-</a:t>
            </a:r>
            <a:r>
              <a:rPr lang="zh-CN" altLang="en-US" dirty="0" smtClean="0"/>
              <a:t>机考</a:t>
            </a:r>
            <a:endParaRPr lang="en-US" altLang="zh-CN" dirty="0" smtClean="0"/>
          </a:p>
          <a:p>
            <a:r>
              <a:rPr lang="zh-CN" altLang="en-US" dirty="0" smtClean="0"/>
              <a:t>今后的课程安排</a:t>
            </a:r>
            <a:endParaRPr lang="en-US" altLang="zh-CN" dirty="0" smtClean="0"/>
          </a:p>
          <a:p>
            <a:r>
              <a:rPr lang="zh-CN" altLang="en-US" dirty="0" smtClean="0"/>
              <a:t>在“基础”之外</a:t>
            </a:r>
            <a:endParaRPr lang="en-US" altLang="zh-CN" dirty="0" smtClean="0"/>
          </a:p>
          <a:p>
            <a:r>
              <a:rPr lang="en-US" altLang="zh-CN" dirty="0" smtClean="0"/>
              <a:t>Q &amp; A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506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计算系统“基础”</a:t>
            </a:r>
            <a:endParaRPr lang="en-US" altLang="zh-CN" dirty="0" smtClean="0"/>
          </a:p>
          <a:p>
            <a:r>
              <a:rPr lang="zh-CN" altLang="en-US" dirty="0" smtClean="0"/>
              <a:t>书面作业总结</a:t>
            </a:r>
            <a:endParaRPr lang="en-US" altLang="zh-CN" dirty="0" smtClean="0"/>
          </a:p>
          <a:p>
            <a:r>
              <a:rPr lang="zh-CN" altLang="en-US" dirty="0" smtClean="0"/>
              <a:t>期末考试</a:t>
            </a:r>
            <a:r>
              <a:rPr lang="en-US" altLang="zh-CN" dirty="0" smtClean="0"/>
              <a:t>-</a:t>
            </a:r>
            <a:r>
              <a:rPr lang="zh-CN" altLang="en-US" dirty="0" smtClean="0"/>
              <a:t>笔试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期末</a:t>
            </a:r>
            <a:r>
              <a:rPr lang="zh-CN" altLang="en-US" b="1" dirty="0" smtClean="0">
                <a:solidFill>
                  <a:srgbClr val="FF0000"/>
                </a:solidFill>
              </a:rPr>
              <a:t>考试</a:t>
            </a:r>
            <a:r>
              <a:rPr lang="en-US" altLang="zh-CN" b="1" dirty="0" smtClean="0">
                <a:solidFill>
                  <a:srgbClr val="FF0000"/>
                </a:solidFill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</a:rPr>
              <a:t>机考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今后的课程安排</a:t>
            </a:r>
            <a:endParaRPr lang="en-US" altLang="zh-CN" dirty="0" smtClean="0"/>
          </a:p>
          <a:p>
            <a:r>
              <a:rPr lang="zh-CN" altLang="en-US" dirty="0" smtClean="0"/>
              <a:t>在“基础”之外</a:t>
            </a:r>
            <a:endParaRPr lang="en-US" altLang="zh-CN" dirty="0" smtClean="0"/>
          </a:p>
          <a:p>
            <a:r>
              <a:rPr lang="en-US" altLang="zh-CN" dirty="0" smtClean="0"/>
              <a:t>Q &amp; A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310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汇编部分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题型</a:t>
            </a:r>
            <a:r>
              <a:rPr lang="zh-CN" altLang="en-US" b="1" dirty="0" smtClean="0">
                <a:solidFill>
                  <a:srgbClr val="FF0000"/>
                </a:solidFill>
              </a:rPr>
              <a:t>猜测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10.7</a:t>
            </a:r>
            <a:r>
              <a:rPr lang="zh-CN" altLang="en-US" dirty="0" smtClean="0"/>
              <a:t>这样的题目</a:t>
            </a:r>
            <a:endParaRPr lang="en-US" altLang="zh-CN" dirty="0" smtClean="0"/>
          </a:p>
          <a:p>
            <a:r>
              <a:rPr lang="zh-CN" altLang="en-US" dirty="0" smtClean="0"/>
              <a:t>实现两个正整数的除法，假设除数位于</a:t>
            </a:r>
            <a:r>
              <a:rPr lang="en-US" altLang="zh-CN" dirty="0" smtClean="0"/>
              <a:t>R8</a:t>
            </a:r>
            <a:r>
              <a:rPr lang="zh-CN" altLang="en-US" dirty="0" smtClean="0"/>
              <a:t>中，被除数位于</a:t>
            </a:r>
            <a:r>
              <a:rPr lang="en-US" altLang="zh-CN" dirty="0" smtClean="0"/>
              <a:t>R9</a:t>
            </a:r>
            <a:r>
              <a:rPr lang="zh-CN" altLang="en-US" dirty="0" smtClean="0"/>
              <a:t>中，将商存储在</a:t>
            </a:r>
            <a:r>
              <a:rPr lang="en-US" altLang="zh-CN" dirty="0" smtClean="0"/>
              <a:t>R10</a:t>
            </a:r>
            <a:r>
              <a:rPr lang="zh-CN" altLang="en-US" dirty="0" smtClean="0"/>
              <a:t>中，余数存储在</a:t>
            </a:r>
            <a:r>
              <a:rPr lang="en-US" altLang="zh-CN" dirty="0" smtClean="0"/>
              <a:t>R11</a:t>
            </a:r>
            <a:r>
              <a:rPr lang="zh-CN" altLang="en-US" dirty="0" smtClean="0"/>
              <a:t>中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8101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2011</a:t>
            </a:r>
            <a:r>
              <a:rPr lang="zh-CN" altLang="en-US" dirty="0" smtClean="0"/>
              <a:t>年上机题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 将一个</a:t>
            </a:r>
            <a:r>
              <a:rPr lang="en-US" altLang="zh-CN" dirty="0"/>
              <a:t>16</a:t>
            </a:r>
            <a:r>
              <a:rPr lang="zh-CN" altLang="en-US" dirty="0"/>
              <a:t>位字</a:t>
            </a:r>
            <a:r>
              <a:rPr lang="en-US" altLang="zh-CN" i="1" dirty="0"/>
              <a:t>N</a:t>
            </a:r>
            <a:r>
              <a:rPr lang="zh-CN" altLang="en-US" dirty="0"/>
              <a:t>向左旋转</a:t>
            </a:r>
            <a:r>
              <a:rPr lang="en-US" altLang="zh-CN" i="1" dirty="0"/>
              <a:t>B</a:t>
            </a:r>
            <a:r>
              <a:rPr lang="zh-CN" altLang="en-US" dirty="0"/>
              <a:t>位。不需要使用</a:t>
            </a:r>
            <a:r>
              <a:rPr lang="en-US" altLang="zh-CN" dirty="0"/>
              <a:t>I/O</a:t>
            </a:r>
            <a:r>
              <a:rPr lang="zh-CN" altLang="en-US" dirty="0"/>
              <a:t>，通过模拟器设置</a:t>
            </a:r>
            <a:r>
              <a:rPr lang="en-US" altLang="zh-CN" i="1" dirty="0"/>
              <a:t>N</a:t>
            </a:r>
            <a:r>
              <a:rPr lang="zh-CN" altLang="en-US" dirty="0"/>
              <a:t>和</a:t>
            </a:r>
            <a:r>
              <a:rPr lang="en-US" altLang="zh-CN" i="1" dirty="0"/>
              <a:t>B</a:t>
            </a:r>
            <a:r>
              <a:rPr lang="zh-CN" altLang="en-US" dirty="0"/>
              <a:t>的初值。（</a:t>
            </a:r>
            <a:r>
              <a:rPr lang="en-US" altLang="zh-CN" dirty="0"/>
              <a:t>10</a:t>
            </a:r>
            <a:r>
              <a:rPr lang="zh-CN" altLang="en-US" dirty="0"/>
              <a:t>分）</a:t>
            </a:r>
            <a:endParaRPr lang="en-US" altLang="zh-CN" dirty="0"/>
          </a:p>
          <a:p>
            <a:r>
              <a:rPr lang="zh-CN" altLang="en-US" dirty="0"/>
              <a:t>评分标准：只做对向左移</a:t>
            </a:r>
            <a:r>
              <a:rPr lang="en-US" altLang="zh-CN" dirty="0"/>
              <a:t>B</a:t>
            </a:r>
            <a:r>
              <a:rPr lang="zh-CN" altLang="en-US" dirty="0"/>
              <a:t>位，得</a:t>
            </a:r>
            <a:r>
              <a:rPr lang="en-US" altLang="zh-CN" dirty="0"/>
              <a:t>5</a:t>
            </a:r>
            <a:r>
              <a:rPr lang="zh-CN" altLang="en-US" dirty="0"/>
              <a:t>分，视旋转结果给另外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N=0000 0000 0000 0000 0100 0000 0000 0001</a:t>
            </a:r>
          </a:p>
          <a:p>
            <a:r>
              <a:rPr lang="en-US" altLang="zh-CN" dirty="0" smtClean="0"/>
              <a:t>B=3</a:t>
            </a:r>
            <a:endParaRPr lang="en-US" altLang="zh-CN" dirty="0"/>
          </a:p>
          <a:p>
            <a:r>
              <a:rPr lang="zh-CN" altLang="en-US" dirty="0" smtClean="0"/>
              <a:t>旋转的结果：</a:t>
            </a:r>
            <a:endParaRPr lang="en-US" altLang="zh-CN" dirty="0" smtClean="0"/>
          </a:p>
          <a:p>
            <a:r>
              <a:rPr lang="en-US" altLang="zh-CN" dirty="0" smtClean="0"/>
              <a:t>N’=</a:t>
            </a:r>
            <a:r>
              <a:rPr lang="en-US" altLang="zh-CN" dirty="0"/>
              <a:t>0000 0000 0000 0000 </a:t>
            </a:r>
            <a:r>
              <a:rPr lang="en-US" altLang="zh-CN" dirty="0" smtClean="0"/>
              <a:t>0000 </a:t>
            </a:r>
            <a:r>
              <a:rPr lang="en-US" altLang="zh-CN" dirty="0"/>
              <a:t>0000 0000 </a:t>
            </a:r>
            <a:r>
              <a:rPr lang="en-US" altLang="zh-CN" dirty="0" smtClean="0"/>
              <a:t>1010</a:t>
            </a:r>
          </a:p>
          <a:p>
            <a:r>
              <a:rPr lang="zh-CN" altLang="en-US" dirty="0" smtClean="0"/>
              <a:t>难点</a:t>
            </a:r>
            <a:r>
              <a:rPr lang="en-US" altLang="zh-CN" dirty="0" smtClean="0"/>
              <a:t>1:</a:t>
            </a:r>
            <a:r>
              <a:rPr lang="zh-CN" altLang="en-US" dirty="0" smtClean="0"/>
              <a:t>只有左移指令，没有旋转指令</a:t>
            </a:r>
            <a:endParaRPr lang="en-US" altLang="zh-CN" dirty="0" smtClean="0"/>
          </a:p>
          <a:p>
            <a:r>
              <a:rPr lang="zh-CN" altLang="en-US" dirty="0" smtClean="0"/>
              <a:t>难点</a:t>
            </a:r>
            <a:r>
              <a:rPr lang="en-US" altLang="zh-CN" dirty="0" smtClean="0"/>
              <a:t>2</a:t>
            </a:r>
            <a:r>
              <a:rPr lang="en-US" altLang="zh-CN" dirty="0"/>
              <a:t>:</a:t>
            </a:r>
            <a:r>
              <a:rPr lang="zh-CN" altLang="en-US" dirty="0" smtClean="0"/>
              <a:t>字是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位的，不是</a:t>
            </a:r>
            <a:r>
              <a:rPr lang="en-US" altLang="zh-CN" dirty="0" smtClean="0"/>
              <a:t>32</a:t>
            </a:r>
            <a:r>
              <a:rPr lang="zh-CN" altLang="en-US" dirty="0"/>
              <a:t>位</a:t>
            </a:r>
            <a:r>
              <a:rPr lang="zh-CN" altLang="en-US" dirty="0" smtClean="0"/>
              <a:t>！！！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4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重点考察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68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指针</a:t>
            </a:r>
            <a:r>
              <a:rPr lang="zh-CN" altLang="en-US" dirty="0"/>
              <a:t>和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指针就是地址，地址就是一个二进制数</a:t>
            </a:r>
            <a:endParaRPr lang="en-US" altLang="zh-CN" dirty="0" smtClean="0"/>
          </a:p>
          <a:p>
            <a:r>
              <a:rPr lang="zh-CN" altLang="en-US" dirty="0" smtClean="0"/>
              <a:t>声明一个指针</a:t>
            </a:r>
            <a:r>
              <a:rPr lang="en-US" altLang="zh-CN" dirty="0" smtClean="0"/>
              <a:t>: 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*p;</a:t>
            </a:r>
          </a:p>
          <a:p>
            <a:r>
              <a:rPr lang="zh-CN" altLang="en-US" dirty="0" smtClean="0"/>
              <a:t>取地址运算符：</a:t>
            </a:r>
            <a:r>
              <a:rPr lang="en-US" altLang="zh-CN" dirty="0" smtClean="0"/>
              <a:t>p = &amp;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;(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是一个整型变量）</a:t>
            </a:r>
            <a:endParaRPr lang="en-US" altLang="zh-CN" dirty="0" smtClean="0"/>
          </a:p>
          <a:p>
            <a:r>
              <a:rPr lang="zh-CN" altLang="en-US" dirty="0" smtClean="0"/>
              <a:t>两种间接应用运算符：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*</a:t>
            </a:r>
            <a:r>
              <a:rPr lang="en-US" altLang="zh-CN" dirty="0" smtClean="0"/>
              <a:t>p </a:t>
            </a:r>
          </a:p>
          <a:p>
            <a:pPr lvl="1"/>
            <a:r>
              <a:rPr lang="en-US" altLang="zh-CN" dirty="0"/>
              <a:t>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：相当于</a:t>
            </a:r>
            <a:r>
              <a:rPr lang="en-US" altLang="zh-CN" dirty="0" smtClean="0"/>
              <a:t>*(</a:t>
            </a:r>
            <a:r>
              <a:rPr lang="en-US" altLang="zh-CN" dirty="0" err="1" smtClean="0"/>
              <a:t>p+i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取数组元素是通过指针实现的！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真的存在数组类型吗？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4281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语言中没有字符串类型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语言中的字符串就是字符数组，而且这种字符数组一定是以</a:t>
            </a:r>
            <a:r>
              <a:rPr lang="en-US" altLang="zh-CN" dirty="0" smtClean="0"/>
              <a:t>’\0’</a:t>
            </a:r>
            <a:r>
              <a:rPr lang="zh-CN" altLang="en-US" dirty="0" smtClean="0"/>
              <a:t>结尾的</a:t>
            </a:r>
            <a:endParaRPr lang="en-US" altLang="zh-CN" dirty="0" smtClean="0"/>
          </a:p>
          <a:p>
            <a:r>
              <a:rPr lang="en-US" altLang="zh-CN" dirty="0" smtClean="0"/>
              <a:t>‘\0’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，就是</a:t>
            </a:r>
            <a:r>
              <a:rPr lang="en-US" altLang="zh-CN" dirty="0" smtClean="0"/>
              <a:t>NULL!</a:t>
            </a:r>
          </a:p>
          <a:p>
            <a:r>
              <a:rPr lang="zh-CN" altLang="en-US" dirty="0" smtClean="0"/>
              <a:t>类似</a:t>
            </a:r>
            <a:r>
              <a:rPr lang="en-US" altLang="zh-CN" b="1" dirty="0" smtClean="0">
                <a:solidFill>
                  <a:srgbClr val="0070C0"/>
                </a:solidFill>
              </a:rPr>
              <a:t>16.6</a:t>
            </a:r>
            <a:r>
              <a:rPr lang="zh-CN" altLang="en-US" dirty="0" smtClean="0"/>
              <a:t>的问题必须熟练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43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对编译器而言，以下几种函数声明等价：</a:t>
            </a:r>
            <a:endParaRPr lang="en-US" altLang="zh-CN" dirty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strcmp</a:t>
            </a:r>
            <a:r>
              <a:rPr lang="en-US" altLang="zh-CN" dirty="0" smtClean="0"/>
              <a:t>(char </a:t>
            </a:r>
            <a:r>
              <a:rPr lang="en-US" altLang="zh-CN" dirty="0"/>
              <a:t>* s1, char * </a:t>
            </a:r>
            <a:r>
              <a:rPr lang="en-US" altLang="zh-CN" dirty="0" smtClean="0"/>
              <a:t>s2);</a:t>
            </a:r>
          </a:p>
          <a:p>
            <a:pPr lvl="1"/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strcmp</a:t>
            </a:r>
            <a:r>
              <a:rPr lang="en-US" altLang="zh-CN" dirty="0" smtClean="0"/>
              <a:t>(char s1[], char s2[]);</a:t>
            </a:r>
          </a:p>
          <a:p>
            <a:pPr lvl="1"/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strcmp</a:t>
            </a:r>
            <a:r>
              <a:rPr lang="en-US" altLang="zh-CN" dirty="0" smtClean="0"/>
              <a:t>(char s1[10], char s2[10]);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学会用库函数，提高</a:t>
            </a:r>
            <a:r>
              <a:rPr lang="en-US" altLang="zh-CN" dirty="0" smtClean="0"/>
              <a:t>coding</a:t>
            </a:r>
            <a:r>
              <a:rPr lang="zh-CN" altLang="en-US" dirty="0" smtClean="0"/>
              <a:t>效率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74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自由</a:t>
            </a:r>
            <a:r>
              <a:rPr lang="zh-CN" altLang="en-US" dirty="0" smtClean="0"/>
              <a:t>选择</a:t>
            </a:r>
            <a:endParaRPr lang="en-US" altLang="zh-CN" dirty="0" smtClean="0"/>
          </a:p>
          <a:p>
            <a:r>
              <a:rPr lang="zh-CN" altLang="en-US" dirty="0" smtClean="0"/>
              <a:t>务必选用最好用的，对于字符串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900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2011</a:t>
            </a:r>
            <a:r>
              <a:rPr lang="zh-CN" altLang="en-US" dirty="0" smtClean="0"/>
              <a:t>年上机题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(10</a:t>
            </a:r>
            <a:r>
              <a:rPr lang="en-US" altLang="zh-CN" dirty="0"/>
              <a:t>%) </a:t>
            </a:r>
            <a:r>
              <a:rPr lang="zh-CN" altLang="en-US" dirty="0"/>
              <a:t>编写一个函数</a:t>
            </a:r>
            <a:r>
              <a:rPr lang="en-US" altLang="zh-CN" dirty="0"/>
              <a:t>void squeeze (char * s1, char * s2, char * s3)</a:t>
            </a:r>
            <a:r>
              <a:rPr lang="zh-CN" altLang="en-US" dirty="0"/>
              <a:t>，从</a:t>
            </a:r>
            <a:r>
              <a:rPr lang="en-US" altLang="zh-CN" dirty="0"/>
              <a:t>s1</a:t>
            </a:r>
            <a:r>
              <a:rPr lang="zh-CN" altLang="en-US" dirty="0"/>
              <a:t>指向的字符串中删去所有在</a:t>
            </a:r>
            <a:r>
              <a:rPr lang="en-US" altLang="zh-CN" dirty="0"/>
              <a:t>s2</a:t>
            </a:r>
            <a:r>
              <a:rPr lang="zh-CN" altLang="en-US" dirty="0"/>
              <a:t>指向的字符串中出现的字符，将从</a:t>
            </a:r>
            <a:r>
              <a:rPr lang="en-US" altLang="zh-CN" dirty="0"/>
              <a:t>s1</a:t>
            </a:r>
            <a:r>
              <a:rPr lang="zh-CN" altLang="en-US" dirty="0"/>
              <a:t>中删除的字符保存到</a:t>
            </a:r>
            <a:r>
              <a:rPr lang="en-US" altLang="zh-CN" dirty="0"/>
              <a:t>s3</a:t>
            </a:r>
            <a:r>
              <a:rPr lang="zh-CN" altLang="en-US" dirty="0"/>
              <a:t>指向的数组中。</a:t>
            </a:r>
          </a:p>
          <a:p>
            <a:r>
              <a:rPr lang="en-US" altLang="zh-CN" dirty="0"/>
              <a:t>main</a:t>
            </a:r>
            <a:r>
              <a:rPr lang="zh-CN" altLang="en-US" dirty="0"/>
              <a:t>函数：输入字符串</a:t>
            </a:r>
            <a:r>
              <a:rPr lang="en-US" altLang="zh-CN" dirty="0"/>
              <a:t>s1</a:t>
            </a:r>
            <a:r>
              <a:rPr lang="zh-CN" altLang="en-US" dirty="0"/>
              <a:t>和</a:t>
            </a:r>
            <a:r>
              <a:rPr lang="en-US" altLang="zh-CN" dirty="0"/>
              <a:t>s2</a:t>
            </a:r>
            <a:r>
              <a:rPr lang="zh-CN" altLang="en-US" dirty="0"/>
              <a:t>（均小于</a:t>
            </a:r>
            <a:r>
              <a:rPr lang="en-US" altLang="zh-CN" dirty="0"/>
              <a:t>40</a:t>
            </a:r>
            <a:r>
              <a:rPr lang="zh-CN" altLang="en-US" dirty="0"/>
              <a:t>个字符），调用函数</a:t>
            </a:r>
            <a:r>
              <a:rPr lang="en-US" altLang="zh-CN" dirty="0"/>
              <a:t>squeeze</a:t>
            </a:r>
            <a:r>
              <a:rPr lang="zh-CN" altLang="en-US" dirty="0"/>
              <a:t>后，输出</a:t>
            </a:r>
            <a:r>
              <a:rPr lang="en-US" altLang="zh-CN" dirty="0"/>
              <a:t>s1</a:t>
            </a:r>
            <a:r>
              <a:rPr lang="zh-CN" altLang="en-US" dirty="0"/>
              <a:t>和</a:t>
            </a:r>
            <a:r>
              <a:rPr lang="en-US" altLang="zh-CN" dirty="0"/>
              <a:t>s3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评分标准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main</a:t>
            </a:r>
            <a:r>
              <a:rPr lang="en-US" altLang="zh-CN" dirty="0"/>
              <a:t>()</a:t>
            </a:r>
            <a:r>
              <a:rPr lang="zh-CN" altLang="en-US" dirty="0"/>
              <a:t>中变量声明、输入输出语法正确，得</a:t>
            </a:r>
            <a:r>
              <a:rPr lang="en-US" altLang="zh-CN" dirty="0"/>
              <a:t>3</a:t>
            </a:r>
            <a:r>
              <a:rPr lang="zh-CN" altLang="en-US" dirty="0"/>
              <a:t>分， </a:t>
            </a:r>
            <a:r>
              <a:rPr lang="en-US" altLang="zh-CN" dirty="0"/>
              <a:t>squeeze()</a:t>
            </a:r>
            <a:r>
              <a:rPr lang="zh-CN" altLang="en-US" dirty="0"/>
              <a:t>：</a:t>
            </a:r>
            <a:r>
              <a:rPr lang="en-US" altLang="zh-CN" dirty="0"/>
              <a:t>s1</a:t>
            </a:r>
            <a:r>
              <a:rPr lang="zh-CN" altLang="en-US" dirty="0"/>
              <a:t>压缩后正确得</a:t>
            </a:r>
            <a:r>
              <a:rPr lang="en-US" altLang="zh-CN" dirty="0"/>
              <a:t>3</a:t>
            </a:r>
            <a:r>
              <a:rPr lang="zh-CN" altLang="en-US" dirty="0"/>
              <a:t>分（不能出现空格，否则得</a:t>
            </a:r>
            <a:r>
              <a:rPr lang="en-US" altLang="zh-CN" dirty="0"/>
              <a:t>1</a:t>
            </a:r>
            <a:r>
              <a:rPr lang="zh-CN" altLang="en-US" dirty="0"/>
              <a:t>分），</a:t>
            </a:r>
            <a:r>
              <a:rPr lang="en-US" altLang="zh-CN" dirty="0"/>
              <a:t>s3</a:t>
            </a:r>
            <a:r>
              <a:rPr lang="zh-CN" altLang="en-US" dirty="0"/>
              <a:t>结果正确得</a:t>
            </a:r>
            <a:r>
              <a:rPr lang="en-US" altLang="zh-CN" dirty="0"/>
              <a:t>3</a:t>
            </a:r>
            <a:r>
              <a:rPr lang="zh-CN" altLang="en-US" dirty="0"/>
              <a:t>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测试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s1</a:t>
            </a:r>
            <a:r>
              <a:rPr lang="zh-CN" altLang="en-US" dirty="0"/>
              <a:t>：“</a:t>
            </a:r>
            <a:r>
              <a:rPr lang="en-US" altLang="zh-CN" dirty="0" err="1"/>
              <a:t>abcdefgghiijkl</a:t>
            </a:r>
            <a:r>
              <a:rPr lang="en-US" altLang="zh-CN" dirty="0"/>
              <a:t>”</a:t>
            </a:r>
            <a:r>
              <a:rPr lang="zh-CN" altLang="en-US" dirty="0"/>
              <a:t>，</a:t>
            </a:r>
            <a:r>
              <a:rPr lang="en-US" altLang="zh-CN" dirty="0"/>
              <a:t>s2</a:t>
            </a:r>
            <a:r>
              <a:rPr lang="zh-CN" altLang="en-US" dirty="0"/>
              <a:t>：“</a:t>
            </a:r>
            <a:r>
              <a:rPr lang="en-US" altLang="zh-CN" dirty="0" err="1"/>
              <a:t>bdgklw</a:t>
            </a:r>
            <a:r>
              <a:rPr lang="en-US" altLang="zh-CN" dirty="0"/>
              <a:t>”</a:t>
            </a:r>
            <a:r>
              <a:rPr lang="zh-CN" altLang="en-US" dirty="0"/>
              <a:t>，则结果为</a:t>
            </a:r>
            <a:r>
              <a:rPr lang="en-US" altLang="zh-CN" dirty="0"/>
              <a:t>s1</a:t>
            </a:r>
            <a:r>
              <a:rPr lang="zh-CN" altLang="en-US" dirty="0"/>
              <a:t>：“</a:t>
            </a:r>
            <a:r>
              <a:rPr lang="en-US" altLang="zh-CN" dirty="0" err="1"/>
              <a:t>acefhiij</a:t>
            </a:r>
            <a:r>
              <a:rPr lang="en-US" altLang="zh-CN" dirty="0"/>
              <a:t>”</a:t>
            </a:r>
            <a:r>
              <a:rPr lang="zh-CN" altLang="en-US" dirty="0"/>
              <a:t>，</a:t>
            </a:r>
            <a:r>
              <a:rPr lang="en-US" altLang="zh-CN" dirty="0"/>
              <a:t>s3</a:t>
            </a:r>
            <a:r>
              <a:rPr lang="zh-CN" altLang="en-US" dirty="0"/>
              <a:t>：“</a:t>
            </a:r>
            <a:r>
              <a:rPr lang="en-US" altLang="zh-CN" dirty="0" err="1"/>
              <a:t>bdggkl</a:t>
            </a:r>
            <a:r>
              <a:rPr lang="en-US" altLang="zh-CN" dirty="0"/>
              <a:t>”</a:t>
            </a:r>
            <a:r>
              <a:rPr lang="zh-CN" altLang="en-US" dirty="0"/>
              <a:t>；</a:t>
            </a:r>
          </a:p>
          <a:p>
            <a:pPr lvl="1"/>
            <a:r>
              <a:rPr lang="en-US" altLang="zh-CN" dirty="0"/>
              <a:t>s1</a:t>
            </a:r>
            <a:r>
              <a:rPr lang="zh-CN" altLang="en-US" dirty="0"/>
              <a:t>：“</a:t>
            </a:r>
            <a:r>
              <a:rPr lang="en-US" altLang="zh-CN" dirty="0" err="1"/>
              <a:t>abcd</a:t>
            </a:r>
            <a:r>
              <a:rPr lang="en-US" altLang="zh-CN" dirty="0"/>
              <a:t>” </a:t>
            </a:r>
            <a:r>
              <a:rPr lang="zh-CN" altLang="en-US" dirty="0"/>
              <a:t>，</a:t>
            </a:r>
            <a:r>
              <a:rPr lang="en-US" altLang="zh-CN" dirty="0"/>
              <a:t>s2</a:t>
            </a:r>
            <a:r>
              <a:rPr lang="zh-CN" altLang="en-US" dirty="0"/>
              <a:t>：“</a:t>
            </a:r>
            <a:r>
              <a:rPr lang="en-US" altLang="zh-CN" dirty="0" err="1"/>
              <a:t>db</a:t>
            </a:r>
            <a:r>
              <a:rPr lang="en-US" altLang="zh-CN" dirty="0"/>
              <a:t>”</a:t>
            </a:r>
            <a:r>
              <a:rPr lang="zh-CN" altLang="en-US" dirty="0"/>
              <a:t>，则结果为</a:t>
            </a:r>
            <a:r>
              <a:rPr lang="en-US" altLang="zh-CN" dirty="0"/>
              <a:t>s1</a:t>
            </a:r>
            <a:r>
              <a:rPr lang="zh-CN" altLang="en-US" dirty="0"/>
              <a:t>：“</a:t>
            </a:r>
            <a:r>
              <a:rPr lang="en-US" altLang="zh-CN" dirty="0"/>
              <a:t>ac”</a:t>
            </a:r>
            <a:r>
              <a:rPr lang="zh-CN" altLang="en-US" dirty="0"/>
              <a:t>，</a:t>
            </a:r>
            <a:r>
              <a:rPr lang="en-US" altLang="zh-CN" dirty="0"/>
              <a:t>s3</a:t>
            </a:r>
            <a:r>
              <a:rPr lang="zh-CN" altLang="en-US" dirty="0"/>
              <a:t>：“</a:t>
            </a:r>
            <a:r>
              <a:rPr lang="en-US" altLang="zh-CN" dirty="0" err="1"/>
              <a:t>db</a:t>
            </a:r>
            <a:r>
              <a:rPr lang="en-US" altLang="zh-CN" dirty="0"/>
              <a:t>”</a:t>
            </a:r>
            <a:r>
              <a:rPr lang="zh-CN" altLang="en-US" dirty="0"/>
              <a:t>；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3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2007</a:t>
            </a:r>
            <a:r>
              <a:rPr lang="zh-CN" altLang="en-US" dirty="0" smtClean="0"/>
              <a:t>年上机题（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程序设计：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编写一个函数 </a:t>
            </a:r>
            <a:r>
              <a:rPr lang="en-US" altLang="zh-CN" dirty="0"/>
              <a:t>void </a:t>
            </a:r>
            <a:r>
              <a:rPr lang="en-US" altLang="zh-CN" dirty="0" err="1"/>
              <a:t>delnum</a:t>
            </a:r>
            <a:r>
              <a:rPr lang="en-US" altLang="zh-CN" dirty="0"/>
              <a:t>( char* s )</a:t>
            </a:r>
            <a:r>
              <a:rPr lang="zh-CN" altLang="en-US" dirty="0"/>
              <a:t>，将</a:t>
            </a:r>
            <a:r>
              <a:rPr lang="en-US" altLang="zh-CN" dirty="0"/>
              <a:t>s</a:t>
            </a:r>
            <a:r>
              <a:rPr lang="zh-CN" altLang="en-US" dirty="0"/>
              <a:t>所指的字符串中的数字字符删除。 </a:t>
            </a:r>
            <a:endParaRPr lang="en-US" altLang="zh-CN" dirty="0" smtClean="0"/>
          </a:p>
          <a:p>
            <a:r>
              <a:rPr lang="zh-CN" altLang="en-US" dirty="0" smtClean="0"/>
              <a:t>编写</a:t>
            </a:r>
            <a:r>
              <a:rPr lang="en-US" altLang="zh-CN" dirty="0"/>
              <a:t>main</a:t>
            </a:r>
            <a:r>
              <a:rPr lang="zh-CN" altLang="en-US" dirty="0"/>
              <a:t>函数：提示用户输入一个字符串，调用</a:t>
            </a:r>
            <a:r>
              <a:rPr lang="en-US" altLang="zh-CN" dirty="0" err="1"/>
              <a:t>delnum</a:t>
            </a:r>
            <a:r>
              <a:rPr lang="zh-CN" altLang="en-US" dirty="0"/>
              <a:t>函数，并输出调用后的结果。 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zh-CN" altLang="en-US" dirty="0"/>
              <a:t>：输入为“</a:t>
            </a:r>
            <a:r>
              <a:rPr lang="en-US" altLang="zh-CN" dirty="0"/>
              <a:t>abcde123fg”</a:t>
            </a:r>
            <a:r>
              <a:rPr lang="zh-CN" altLang="en-US" dirty="0"/>
              <a:t>，则输出为：“</a:t>
            </a:r>
            <a:r>
              <a:rPr lang="en-US" altLang="zh-CN" dirty="0" err="1"/>
              <a:t>abcdefg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587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关于计算系统“基础”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什么是“基础”？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理解了计算机工作的基本原理，这是我们区别于蓝翔技校和北大青岛的第一个特征</a:t>
            </a:r>
            <a:endParaRPr lang="en-US" altLang="zh-CN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zh-CN" altLang="en-US" sz="2600" dirty="0"/>
              <a:t>“基础”有什么用</a:t>
            </a:r>
            <a:r>
              <a:rPr lang="zh-CN" altLang="en-US" sz="2600" dirty="0" smtClean="0"/>
              <a:t>？</a:t>
            </a:r>
            <a:endParaRPr lang="en-US" altLang="zh-CN" sz="2600" dirty="0" smtClean="0"/>
          </a:p>
          <a:p>
            <a:pPr lvl="1"/>
            <a:r>
              <a:rPr lang="zh-CN" altLang="en-US" dirty="0"/>
              <a:t>判断一个工程师是否合格的基本</a:t>
            </a:r>
            <a:r>
              <a:rPr lang="zh-CN" altLang="en-US" dirty="0" smtClean="0"/>
              <a:t>标准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</a:t>
            </a:r>
            <a:r>
              <a:rPr lang="en-US" altLang="zh-CN" dirty="0" smtClean="0"/>
              <a:t>BAT</a:t>
            </a:r>
            <a:r>
              <a:rPr lang="zh-CN" altLang="en-US" dirty="0" smtClean="0"/>
              <a:t>的笔试、面试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054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2007</a:t>
            </a:r>
            <a:r>
              <a:rPr lang="zh-CN" altLang="en-US" dirty="0" smtClean="0"/>
              <a:t>年上机题</a:t>
            </a:r>
            <a:r>
              <a:rPr lang="zh-CN" altLang="en-US" dirty="0"/>
              <a:t>（</a:t>
            </a:r>
            <a:r>
              <a:rPr lang="en-US" altLang="zh-CN" dirty="0" smtClean="0"/>
              <a:t>B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程序设计：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写方法</a:t>
            </a:r>
            <a:r>
              <a:rPr lang="en-US" altLang="zh-CN" dirty="0"/>
              <a:t>check(char* s)</a:t>
            </a:r>
            <a:r>
              <a:rPr lang="zh-CN" altLang="en-US" dirty="0"/>
              <a:t>，再使用</a:t>
            </a:r>
            <a:r>
              <a:rPr lang="en-US" altLang="zh-CN" dirty="0"/>
              <a:t>main()</a:t>
            </a:r>
            <a:r>
              <a:rPr lang="zh-CN" altLang="en-US" dirty="0"/>
              <a:t>来让用户输入字符串，调用</a:t>
            </a:r>
            <a:r>
              <a:rPr lang="en-US" altLang="zh-CN" dirty="0"/>
              <a:t>check</a:t>
            </a:r>
            <a:r>
              <a:rPr lang="zh-CN" altLang="en-US" dirty="0"/>
              <a:t>，输出结果。 </a:t>
            </a:r>
            <a:endParaRPr lang="en-US" altLang="zh-CN" dirty="0" smtClean="0"/>
          </a:p>
          <a:p>
            <a:r>
              <a:rPr lang="en-US" altLang="zh-CN" dirty="0" smtClean="0"/>
              <a:t>check</a:t>
            </a:r>
            <a:r>
              <a:rPr lang="zh-CN" altLang="en-US" dirty="0"/>
              <a:t>：比较</a:t>
            </a:r>
            <a:r>
              <a:rPr lang="en-US" altLang="zh-CN" dirty="0"/>
              <a:t>s</a:t>
            </a:r>
            <a:r>
              <a:rPr lang="zh-CN" altLang="en-US" dirty="0"/>
              <a:t>中的“</a:t>
            </a:r>
            <a:r>
              <a:rPr lang="en-US" altLang="zh-CN" dirty="0"/>
              <a:t>)”</a:t>
            </a:r>
            <a:r>
              <a:rPr lang="zh-CN" altLang="en-US" dirty="0"/>
              <a:t>与“</a:t>
            </a:r>
            <a:r>
              <a:rPr lang="en-US" altLang="zh-CN" dirty="0"/>
              <a:t>(”</a:t>
            </a:r>
            <a:r>
              <a:rPr lang="zh-CN" altLang="en-US" dirty="0"/>
              <a:t>的个数，如果同时满足以下两个条件，返回</a:t>
            </a:r>
            <a:r>
              <a:rPr lang="en-US" altLang="zh-CN" dirty="0"/>
              <a:t>1</a:t>
            </a:r>
            <a:r>
              <a:rPr lang="zh-CN" altLang="en-US" dirty="0"/>
              <a:t>，反之</a:t>
            </a:r>
            <a:r>
              <a:rPr lang="en-US" altLang="zh-CN" dirty="0"/>
              <a:t>0</a:t>
            </a:r>
            <a:r>
              <a:rPr lang="zh-CN" altLang="en-US" dirty="0"/>
              <a:t>：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）个数相同；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）从首字符开始，遇到的“</a:t>
            </a:r>
            <a:r>
              <a:rPr lang="en-US" altLang="zh-CN" dirty="0"/>
              <a:t>)”</a:t>
            </a:r>
            <a:r>
              <a:rPr lang="zh-CN" altLang="en-US" dirty="0"/>
              <a:t>的个数从来没有超过“</a:t>
            </a:r>
            <a:r>
              <a:rPr lang="en-US" altLang="zh-CN" dirty="0"/>
              <a:t>(”</a:t>
            </a:r>
            <a:r>
              <a:rPr lang="zh-CN" altLang="en-US" dirty="0"/>
              <a:t>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170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计算系统“基础”</a:t>
            </a:r>
            <a:endParaRPr lang="en-US" altLang="zh-CN" dirty="0" smtClean="0"/>
          </a:p>
          <a:p>
            <a:r>
              <a:rPr lang="zh-CN" altLang="en-US" dirty="0" smtClean="0"/>
              <a:t>书面作业总结</a:t>
            </a:r>
            <a:endParaRPr lang="en-US" altLang="zh-CN" dirty="0" smtClean="0"/>
          </a:p>
          <a:p>
            <a:r>
              <a:rPr lang="zh-CN" altLang="en-US" dirty="0" smtClean="0"/>
              <a:t>期末考试</a:t>
            </a:r>
            <a:r>
              <a:rPr lang="en-US" altLang="zh-CN" dirty="0" smtClean="0"/>
              <a:t>-</a:t>
            </a:r>
            <a:r>
              <a:rPr lang="zh-CN" altLang="en-US" dirty="0" smtClean="0"/>
              <a:t>笔试</a:t>
            </a:r>
            <a:endParaRPr lang="en-US" altLang="zh-CN" dirty="0" smtClean="0"/>
          </a:p>
          <a:p>
            <a:r>
              <a:rPr lang="zh-CN" altLang="en-US" dirty="0" smtClean="0"/>
              <a:t>上机作业总结</a:t>
            </a:r>
            <a:endParaRPr lang="en-US" altLang="zh-CN" dirty="0" smtClean="0"/>
          </a:p>
          <a:p>
            <a:r>
              <a:rPr lang="zh-CN" altLang="en-US" dirty="0"/>
              <a:t>期末</a:t>
            </a:r>
            <a:r>
              <a:rPr lang="zh-CN" altLang="en-US" dirty="0" smtClean="0"/>
              <a:t>考试</a:t>
            </a:r>
            <a:r>
              <a:rPr lang="en-US" altLang="zh-CN" dirty="0" smtClean="0"/>
              <a:t>-</a:t>
            </a:r>
            <a:r>
              <a:rPr lang="zh-CN" altLang="en-US" dirty="0" smtClean="0"/>
              <a:t>机考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今后的课程安排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在“基础”之外</a:t>
            </a:r>
            <a:endParaRPr lang="en-US" altLang="zh-CN" dirty="0" smtClean="0"/>
          </a:p>
          <a:p>
            <a:r>
              <a:rPr lang="en-US" altLang="zh-CN" dirty="0" smtClean="0"/>
              <a:t>Q &amp; A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310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软院的代码量（按行数算）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以下是各个学期的人均总代码量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不计暑期学校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不计比赛及科研项目</a:t>
            </a:r>
            <a:endParaRPr lang="en-US" altLang="zh-CN" dirty="0" smtClean="0"/>
          </a:p>
          <a:p>
            <a:r>
              <a:rPr lang="zh-CN" altLang="en-US" dirty="0"/>
              <a:t>大</a:t>
            </a:r>
            <a:r>
              <a:rPr lang="zh-CN" altLang="en-US" dirty="0" smtClean="0"/>
              <a:t>一第一学期：</a:t>
            </a:r>
            <a:r>
              <a:rPr lang="en-US" altLang="zh-CN" dirty="0" smtClean="0"/>
              <a:t>&lt;600 </a:t>
            </a:r>
          </a:p>
          <a:p>
            <a:r>
              <a:rPr lang="zh-CN" altLang="en-US" dirty="0"/>
              <a:t>大</a:t>
            </a:r>
            <a:r>
              <a:rPr lang="zh-CN" altLang="en-US" dirty="0" smtClean="0"/>
              <a:t>一第二学期：</a:t>
            </a:r>
            <a:r>
              <a:rPr lang="en-US" altLang="zh-CN" dirty="0" smtClean="0"/>
              <a:t>1500</a:t>
            </a:r>
          </a:p>
          <a:p>
            <a:r>
              <a:rPr lang="zh-CN" altLang="en-US" dirty="0"/>
              <a:t>大</a:t>
            </a:r>
            <a:r>
              <a:rPr lang="zh-CN" altLang="en-US" dirty="0" smtClean="0"/>
              <a:t>二第一学期：</a:t>
            </a:r>
            <a:r>
              <a:rPr lang="en-US" altLang="zh-CN" dirty="0" smtClean="0"/>
              <a:t>3000</a:t>
            </a:r>
          </a:p>
          <a:p>
            <a:r>
              <a:rPr lang="zh-CN" altLang="en-US" dirty="0"/>
              <a:t>大</a:t>
            </a:r>
            <a:r>
              <a:rPr lang="zh-CN" altLang="en-US" dirty="0" smtClean="0"/>
              <a:t>二第二学期：</a:t>
            </a:r>
            <a:r>
              <a:rPr lang="en-US" altLang="zh-CN" dirty="0" smtClean="0"/>
              <a:t>4000</a:t>
            </a:r>
          </a:p>
          <a:p>
            <a:r>
              <a:rPr lang="en-US" altLang="zh-CN" dirty="0" smtClean="0"/>
              <a:t>…</a:t>
            </a:r>
            <a:r>
              <a:rPr lang="zh-CN" altLang="en-US" dirty="0" smtClean="0"/>
              <a:t>（大三以后分方向且采用小学期制，未列入统计）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2253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zh-CN" altLang="en-US" dirty="0" smtClean="0"/>
              <a:t>这门课相关的课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下学期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计算机组成原理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开发（也叫软工一）</a:t>
            </a:r>
            <a:endParaRPr lang="en-US" altLang="zh-CN" dirty="0" smtClean="0"/>
          </a:p>
          <a:p>
            <a:r>
              <a:rPr lang="zh-CN" altLang="en-US" dirty="0"/>
              <a:t>大</a:t>
            </a:r>
            <a:r>
              <a:rPr lang="zh-CN" altLang="en-US" dirty="0" smtClean="0"/>
              <a:t>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操作系统</a:t>
            </a:r>
            <a:endParaRPr lang="en-US" altLang="zh-CN" dirty="0" smtClean="0"/>
          </a:p>
          <a:p>
            <a:r>
              <a:rPr lang="zh-CN" altLang="en-US" dirty="0"/>
              <a:t>大</a:t>
            </a:r>
            <a:r>
              <a:rPr lang="zh-CN" altLang="en-US" dirty="0" smtClean="0"/>
              <a:t>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 smtClean="0"/>
              <a:t>系统开发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并行开发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编译原理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6833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计算系统“基础”</a:t>
            </a:r>
            <a:endParaRPr lang="en-US" altLang="zh-CN" dirty="0" smtClean="0"/>
          </a:p>
          <a:p>
            <a:r>
              <a:rPr lang="zh-CN" altLang="en-US" dirty="0" smtClean="0"/>
              <a:t>书面作业总结</a:t>
            </a:r>
            <a:endParaRPr lang="en-US" altLang="zh-CN" dirty="0" smtClean="0"/>
          </a:p>
          <a:p>
            <a:r>
              <a:rPr lang="zh-CN" altLang="en-US" dirty="0" smtClean="0"/>
              <a:t>期末考试</a:t>
            </a:r>
            <a:r>
              <a:rPr lang="en-US" altLang="zh-CN" dirty="0" smtClean="0"/>
              <a:t>-</a:t>
            </a:r>
            <a:r>
              <a:rPr lang="zh-CN" altLang="en-US" dirty="0" smtClean="0"/>
              <a:t>笔试</a:t>
            </a:r>
            <a:endParaRPr lang="en-US" altLang="zh-CN" dirty="0" smtClean="0"/>
          </a:p>
          <a:p>
            <a:r>
              <a:rPr lang="zh-CN" altLang="en-US" dirty="0" smtClean="0"/>
              <a:t>上机作业总结</a:t>
            </a:r>
            <a:endParaRPr lang="en-US" altLang="zh-CN" dirty="0" smtClean="0"/>
          </a:p>
          <a:p>
            <a:r>
              <a:rPr lang="zh-CN" altLang="en-US" dirty="0"/>
              <a:t>期末</a:t>
            </a:r>
            <a:r>
              <a:rPr lang="zh-CN" altLang="en-US" dirty="0" smtClean="0"/>
              <a:t>考试</a:t>
            </a:r>
            <a:r>
              <a:rPr lang="en-US" altLang="zh-CN" dirty="0" smtClean="0"/>
              <a:t>-</a:t>
            </a:r>
            <a:r>
              <a:rPr lang="zh-CN" altLang="en-US" dirty="0" smtClean="0"/>
              <a:t>机考</a:t>
            </a:r>
            <a:endParaRPr lang="en-US" altLang="zh-CN" dirty="0" smtClean="0"/>
          </a:p>
          <a:p>
            <a:r>
              <a:rPr lang="zh-CN" altLang="en-US" dirty="0" smtClean="0"/>
              <a:t>今后的课程安排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在“基础”之外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Q &amp; A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31076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业界对于技术类岗位的分类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研发工程师（</a:t>
            </a:r>
            <a:r>
              <a:rPr lang="en-US" altLang="zh-CN" dirty="0" smtClean="0"/>
              <a:t>80%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计算系统基础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算法工程师（</a:t>
            </a:r>
            <a:r>
              <a:rPr lang="en-US" altLang="zh-CN" dirty="0" smtClean="0"/>
              <a:t>20%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离散数学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线性代数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概率统计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数据结构</a:t>
            </a:r>
            <a:r>
              <a:rPr lang="en-US" altLang="zh-CN" dirty="0" smtClean="0"/>
              <a:t>/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事实上，最吃香的是两边都很强的人！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15321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个人建议</a:t>
            </a:r>
            <a:r>
              <a:rPr lang="en-US" altLang="zh-CN" dirty="0" smtClean="0"/>
              <a:t>-</a:t>
            </a:r>
            <a:r>
              <a:rPr lang="zh-CN" altLang="en-US" dirty="0" smtClean="0"/>
              <a:t>如果你想成为软件工程师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基础（大三以前的任何一门课）一定要打牢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思维不要偷懒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不要打酱油</a:t>
            </a:r>
            <a:endParaRPr lang="en-US" altLang="zh-CN" dirty="0"/>
          </a:p>
          <a:p>
            <a:r>
              <a:rPr lang="zh-CN" altLang="en-US" b="1" dirty="0" smtClean="0">
                <a:solidFill>
                  <a:srgbClr val="0070C0"/>
                </a:solidFill>
              </a:rPr>
              <a:t>尽早开始做较大的项目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b="1" dirty="0">
                <a:solidFill>
                  <a:srgbClr val="0070C0"/>
                </a:solidFill>
              </a:rPr>
              <a:t>下</a:t>
            </a:r>
            <a:r>
              <a:rPr lang="zh-CN" altLang="en-US" b="1" dirty="0" smtClean="0">
                <a:solidFill>
                  <a:srgbClr val="0070C0"/>
                </a:solidFill>
              </a:rPr>
              <a:t>学期的</a:t>
            </a:r>
            <a:r>
              <a:rPr lang="en-US" altLang="zh-CN" b="1" dirty="0" smtClean="0">
                <a:solidFill>
                  <a:srgbClr val="0070C0"/>
                </a:solidFill>
              </a:rPr>
              <a:t>EL</a:t>
            </a:r>
            <a:r>
              <a:rPr lang="zh-CN" altLang="en-US" b="1" dirty="0" smtClean="0">
                <a:solidFill>
                  <a:srgbClr val="0070C0"/>
                </a:solidFill>
              </a:rPr>
              <a:t>、院创新杯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b="1" dirty="0">
                <a:solidFill>
                  <a:srgbClr val="0070C0"/>
                </a:solidFill>
              </a:rPr>
              <a:t>老师</a:t>
            </a:r>
            <a:r>
              <a:rPr lang="zh-CN" altLang="en-US" b="1" dirty="0" smtClean="0">
                <a:solidFill>
                  <a:srgbClr val="0070C0"/>
                </a:solidFill>
              </a:rPr>
              <a:t>的科研项目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zh-CN" altLang="en-US" b="1" dirty="0" smtClean="0">
                <a:solidFill>
                  <a:srgbClr val="0070C0"/>
                </a:solidFill>
              </a:rPr>
              <a:t>和优秀的同学多接触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zh-CN" altLang="en-US" b="1" dirty="0" smtClean="0">
                <a:solidFill>
                  <a:srgbClr val="0070C0"/>
                </a:solidFill>
              </a:rPr>
              <a:t>争取大二暑假找到一份实习（学校或公司）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zh-CN" altLang="en-US" b="1" dirty="0" smtClean="0">
                <a:solidFill>
                  <a:srgbClr val="0070C0"/>
                </a:solidFill>
              </a:rPr>
              <a:t>刷</a:t>
            </a:r>
            <a:r>
              <a:rPr lang="en-US" altLang="zh-CN" b="1" dirty="0" smtClean="0">
                <a:solidFill>
                  <a:srgbClr val="0070C0"/>
                </a:solidFill>
              </a:rPr>
              <a:t>ACM</a:t>
            </a:r>
            <a:r>
              <a:rPr lang="zh-CN" altLang="en-US" b="1" dirty="0" smtClean="0">
                <a:solidFill>
                  <a:srgbClr val="0070C0"/>
                </a:solidFill>
              </a:rPr>
              <a:t>算法题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066009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个人建议（续）</a:t>
            </a:r>
            <a:r>
              <a:rPr lang="en-US" altLang="zh-CN" dirty="0" smtClean="0"/>
              <a:t>-</a:t>
            </a:r>
            <a:r>
              <a:rPr lang="zh-CN" altLang="en-US" dirty="0" smtClean="0"/>
              <a:t>学会翻墙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什么是墙？</a:t>
            </a:r>
            <a:endParaRPr lang="en-US" altLang="zh-CN" dirty="0" smtClean="0"/>
          </a:p>
          <a:p>
            <a:r>
              <a:rPr lang="zh-CN" altLang="en-US" dirty="0" smtClean="0"/>
              <a:t>为什么有墙？</a:t>
            </a:r>
            <a:endParaRPr lang="en-US" altLang="zh-CN" dirty="0" smtClean="0"/>
          </a:p>
          <a:p>
            <a:r>
              <a:rPr lang="zh-CN" altLang="en-US" dirty="0" smtClean="0"/>
              <a:t>为什么要翻墙？</a:t>
            </a:r>
            <a:endParaRPr lang="en-US" altLang="zh-CN" dirty="0" smtClean="0"/>
          </a:p>
          <a:p>
            <a:pPr lvl="1"/>
            <a:r>
              <a:rPr lang="zh-CN" altLang="en-US" dirty="0"/>
              <a:t>百</a:t>
            </a:r>
            <a:r>
              <a:rPr lang="zh-CN" altLang="en-US" dirty="0" smtClean="0"/>
              <a:t>度一下，你就知道</a:t>
            </a:r>
            <a:endParaRPr lang="en-US" altLang="zh-CN" dirty="0" smtClean="0"/>
          </a:p>
          <a:p>
            <a:pPr lvl="1"/>
            <a:r>
              <a:rPr lang="zh-CN" altLang="en-US" dirty="0"/>
              <a:t>谷歌</a:t>
            </a:r>
            <a:r>
              <a:rPr lang="zh-CN" altLang="en-US" dirty="0" smtClean="0"/>
              <a:t>一下，你就知道的太多了</a:t>
            </a:r>
            <a:endParaRPr lang="en-US" altLang="zh-CN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zh-CN" altLang="en-US" sz="2600" dirty="0"/>
              <a:t>如何科学上网，成功翻墙</a:t>
            </a:r>
            <a:r>
              <a:rPr lang="zh-CN" altLang="en-US" sz="2600" dirty="0" smtClean="0"/>
              <a:t>？</a:t>
            </a:r>
            <a:endParaRPr lang="en-US" altLang="zh-CN" sz="2600" dirty="0" smtClean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zh-CN" altLang="en-US" sz="2200" dirty="0"/>
              <a:t>没</a:t>
            </a:r>
            <a:r>
              <a:rPr lang="zh-CN" altLang="en-US" sz="2200" dirty="0" smtClean="0"/>
              <a:t>钱，只能认命：</a:t>
            </a:r>
            <a:r>
              <a:rPr lang="en-US" altLang="zh-CN" sz="2200" dirty="0" err="1" smtClean="0"/>
              <a:t>Goagent</a:t>
            </a:r>
            <a:r>
              <a:rPr lang="zh-CN" altLang="en-US" sz="2200" dirty="0" smtClean="0"/>
              <a:t>（软院</a:t>
            </a:r>
            <a:r>
              <a:rPr lang="en-US" altLang="zh-CN" sz="2200" dirty="0" smtClean="0"/>
              <a:t>06</a:t>
            </a:r>
            <a:r>
              <a:rPr lang="zh-CN" altLang="en-US" sz="2200" dirty="0" smtClean="0"/>
              <a:t>级学长开发，值得代代相传）</a:t>
            </a:r>
            <a:endParaRPr lang="en-US" altLang="zh-CN" sz="2200" dirty="0" smtClean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zh-CN" altLang="en-US" sz="2200" dirty="0" smtClean="0"/>
              <a:t>有钱，就是任性：付费</a:t>
            </a:r>
            <a:r>
              <a:rPr lang="en-US" altLang="zh-CN" sz="2200" dirty="0" smtClean="0"/>
              <a:t>VPN</a:t>
            </a:r>
            <a:r>
              <a:rPr lang="zh-CN" altLang="en-US" sz="2200" dirty="0" smtClean="0"/>
              <a:t>（</a:t>
            </a:r>
            <a:r>
              <a:rPr lang="en-US" altLang="zh-CN" sz="2200" dirty="0" smtClean="0"/>
              <a:t>jayproxy.net</a:t>
            </a:r>
            <a:r>
              <a:rPr lang="zh-CN" altLang="en-US" sz="2200" dirty="0" smtClean="0"/>
              <a:t>，支持支付宝付款）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8299215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个人建议（续）</a:t>
            </a:r>
            <a:r>
              <a:rPr lang="en-US" altLang="zh-CN" dirty="0" smtClean="0"/>
              <a:t>-</a:t>
            </a:r>
            <a:r>
              <a:rPr lang="zh-CN" altLang="en-US" dirty="0" smtClean="0"/>
              <a:t>学会使用谷歌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有问题找谷歌</a:t>
            </a:r>
            <a:endParaRPr lang="en-US" altLang="zh-CN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zh-CN" altLang="en-US" sz="2600" dirty="0" smtClean="0"/>
              <a:t>学会</a:t>
            </a:r>
            <a:r>
              <a:rPr lang="zh-CN" altLang="en-US" sz="2600" dirty="0"/>
              <a:t>使用英文搜索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8879346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个人建议（续）</a:t>
            </a:r>
            <a:r>
              <a:rPr lang="en-US" altLang="zh-CN" dirty="0" smtClean="0"/>
              <a:t>-</a:t>
            </a:r>
            <a:r>
              <a:rPr lang="zh-CN" altLang="en-US" dirty="0" smtClean="0"/>
              <a:t>学会自学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几</a:t>
            </a:r>
            <a:r>
              <a:rPr lang="zh-CN" altLang="en-US" dirty="0" smtClean="0"/>
              <a:t>大</a:t>
            </a:r>
            <a:r>
              <a:rPr lang="en-US" altLang="zh-CN" dirty="0" smtClean="0"/>
              <a:t>MOOC</a:t>
            </a:r>
            <a:r>
              <a:rPr lang="zh-CN" altLang="en-US" dirty="0" smtClean="0"/>
              <a:t>平台：</a:t>
            </a:r>
            <a:endParaRPr lang="en-US" altLang="zh-CN" dirty="0" smtClean="0"/>
          </a:p>
          <a:p>
            <a:r>
              <a:rPr lang="en-US" altLang="zh-CN" dirty="0" err="1" smtClean="0"/>
              <a:t>Coursera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www.coursera.org</a:t>
            </a:r>
            <a:endParaRPr lang="en-US" altLang="zh-CN" dirty="0" smtClean="0"/>
          </a:p>
          <a:p>
            <a:r>
              <a:rPr lang="zh-CN" altLang="en-US" dirty="0" smtClean="0"/>
              <a:t>清华“学堂在线”：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3"/>
              </a:rPr>
              <a:t>www.xuetangx.com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41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一些公司的笔试</a:t>
            </a:r>
            <a:r>
              <a:rPr lang="en-US" altLang="zh-CN" dirty="0" smtClean="0"/>
              <a:t>/</a:t>
            </a:r>
            <a:r>
              <a:rPr lang="zh-CN" altLang="en-US" dirty="0" smtClean="0"/>
              <a:t>面试题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阿里</a:t>
            </a:r>
            <a:r>
              <a:rPr lang="en-US" altLang="zh-CN" dirty="0" smtClean="0"/>
              <a:t>2014</a:t>
            </a:r>
            <a:r>
              <a:rPr lang="zh-CN" altLang="en-US" dirty="0"/>
              <a:t>校</a:t>
            </a:r>
            <a:r>
              <a:rPr lang="zh-CN" altLang="en-US" dirty="0" smtClean="0"/>
              <a:t>招笔试题：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yiluohuanghun.blog.51cto.com/3407300/1301763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腾讯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校招笔试题：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blog.csdn.net/hustcqb/article/details/12220549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655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在“基础”之外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下学期的“计算机组成原理”</a:t>
            </a:r>
            <a:endParaRPr lang="en-US" altLang="zh-CN" dirty="0" smtClean="0"/>
          </a:p>
          <a:p>
            <a:r>
              <a:rPr lang="zh-CN" altLang="en-US" dirty="0" smtClean="0"/>
              <a:t>下下学期的“操作系统”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专家编程：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book.douban.com/subject/2377310/</a:t>
            </a:r>
            <a:endParaRPr lang="en-US" altLang="zh-CN" dirty="0"/>
          </a:p>
          <a:p>
            <a:r>
              <a:rPr lang="zh-CN" altLang="en-US" dirty="0" smtClean="0"/>
              <a:t>深入理解计算机系统，也称</a:t>
            </a:r>
            <a:r>
              <a:rPr lang="en-US" altLang="zh-CN" dirty="0" smtClean="0"/>
              <a:t>CSAPP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://book.douban.com/subject/1896753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228213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3107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计算系统“基础”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书面作业总结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期末考试</a:t>
            </a:r>
            <a:r>
              <a:rPr lang="en-US" altLang="zh-CN" dirty="0" smtClean="0"/>
              <a:t>-</a:t>
            </a:r>
            <a:r>
              <a:rPr lang="zh-CN" altLang="en-US" dirty="0" smtClean="0"/>
              <a:t>笔试</a:t>
            </a:r>
            <a:endParaRPr lang="en-US" altLang="zh-CN" dirty="0" smtClean="0"/>
          </a:p>
          <a:p>
            <a:r>
              <a:rPr lang="zh-CN" altLang="en-US" dirty="0" smtClean="0"/>
              <a:t>上机作业总结</a:t>
            </a:r>
            <a:endParaRPr lang="en-US" altLang="zh-CN" dirty="0" smtClean="0"/>
          </a:p>
          <a:p>
            <a:r>
              <a:rPr lang="zh-CN" altLang="en-US" dirty="0"/>
              <a:t>期末</a:t>
            </a:r>
            <a:r>
              <a:rPr lang="zh-CN" altLang="en-US" dirty="0" smtClean="0"/>
              <a:t>考试</a:t>
            </a:r>
            <a:r>
              <a:rPr lang="en-US" altLang="zh-CN" dirty="0" smtClean="0"/>
              <a:t>-</a:t>
            </a:r>
            <a:r>
              <a:rPr lang="zh-CN" altLang="en-US" dirty="0" smtClean="0"/>
              <a:t>机考</a:t>
            </a:r>
            <a:endParaRPr lang="en-US" altLang="zh-CN" dirty="0" smtClean="0"/>
          </a:p>
          <a:p>
            <a:r>
              <a:rPr lang="zh-CN" altLang="en-US" dirty="0" smtClean="0"/>
              <a:t>今后的课程安排</a:t>
            </a:r>
            <a:endParaRPr lang="en-US" altLang="zh-CN" dirty="0" smtClean="0"/>
          </a:p>
          <a:p>
            <a:r>
              <a:rPr lang="zh-CN" altLang="en-US" dirty="0" smtClean="0"/>
              <a:t>在“基础”之外</a:t>
            </a:r>
            <a:endParaRPr lang="en-US" altLang="zh-CN" dirty="0" smtClean="0"/>
          </a:p>
          <a:p>
            <a:r>
              <a:rPr lang="en-US" altLang="zh-CN" dirty="0" smtClean="0"/>
              <a:t>Q &amp; A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310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对计算系统的每个抽象层次，请分别举出</a:t>
            </a:r>
            <a:r>
              <a:rPr lang="en-US" altLang="zh-CN" dirty="0"/>
              <a:t>2</a:t>
            </a:r>
            <a:r>
              <a:rPr lang="zh-CN" altLang="zh-CN" dirty="0"/>
              <a:t>个以上的例子。 </a:t>
            </a:r>
            <a:endParaRPr lang="en-US" altLang="zh-CN" dirty="0" smtClean="0"/>
          </a:p>
          <a:p>
            <a:r>
              <a:rPr lang="zh-CN" altLang="en-US" dirty="0" smtClean="0"/>
              <a:t>计算机系统中</a:t>
            </a:r>
            <a:r>
              <a:rPr lang="zh-CN" altLang="en-US" b="1" dirty="0" smtClean="0">
                <a:solidFill>
                  <a:srgbClr val="FF0000"/>
                </a:solidFill>
              </a:rPr>
              <a:t>最重要</a:t>
            </a:r>
            <a:r>
              <a:rPr lang="zh-CN" altLang="en-US" dirty="0" smtClean="0"/>
              <a:t>的结构（没有之一）：分层</a:t>
            </a:r>
            <a:endParaRPr lang="en-US" altLang="zh-CN" dirty="0"/>
          </a:p>
          <a:p>
            <a:r>
              <a:rPr lang="zh-CN" altLang="en-US" dirty="0" smtClean="0"/>
              <a:t>分层的实现：自下而上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组合 1"/>
          <p:cNvGrpSpPr>
            <a:grpSpLocks noChangeAspect="1"/>
          </p:cNvGrpSpPr>
          <p:nvPr/>
        </p:nvGrpSpPr>
        <p:grpSpPr bwMode="auto">
          <a:xfrm>
            <a:off x="1236209" y="3655149"/>
            <a:ext cx="5616575" cy="2707640"/>
            <a:chOff x="2646363" y="1916113"/>
            <a:chExt cx="5616575" cy="3384550"/>
          </a:xfrm>
        </p:grpSpPr>
        <p:sp>
          <p:nvSpPr>
            <p:cNvPr id="5" name="圆角矩形 4"/>
            <p:cNvSpPr/>
            <p:nvPr/>
          </p:nvSpPr>
          <p:spPr>
            <a:xfrm>
              <a:off x="2719388" y="4868863"/>
              <a:ext cx="2808287" cy="360363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元件</a:t>
              </a: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719388" y="4508501"/>
              <a:ext cx="2808287" cy="360362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逻辑电路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719388" y="4149726"/>
              <a:ext cx="2808287" cy="358775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微处理器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719388" y="3789363"/>
              <a:ext cx="2808287" cy="360363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指令集结构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2646363" y="4154488"/>
              <a:ext cx="2952750" cy="11461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719388" y="2708276"/>
              <a:ext cx="2808287" cy="108108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367088" y="3429001"/>
              <a:ext cx="2016125" cy="360362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操作系统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798888" y="3068638"/>
              <a:ext cx="1584325" cy="360363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语言处理</a:t>
              </a:r>
            </a:p>
          </p:txBody>
        </p:sp>
        <p:sp>
          <p:nvSpPr>
            <p:cNvPr id="13" name="TextBox 36"/>
            <p:cNvSpPr txBox="1">
              <a:spLocks noChangeArrowheads="1"/>
            </p:cNvSpPr>
            <p:nvPr/>
          </p:nvSpPr>
          <p:spPr bwMode="auto">
            <a:xfrm>
              <a:off x="2935288" y="2781300"/>
              <a:ext cx="12954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latin typeface="黑体" pitchFamily="49" charset="-122"/>
                  <a:ea typeface="黑体" pitchFamily="49" charset="-122"/>
                </a:rPr>
                <a:t>程序</a:t>
              </a: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2719388" y="1989138"/>
              <a:ext cx="2808287" cy="360363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646363" y="1916113"/>
              <a:ext cx="2952750" cy="7921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719388" y="2349501"/>
              <a:ext cx="2808287" cy="358775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算法</a:t>
              </a: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6462713" y="4005263"/>
              <a:ext cx="1800225" cy="3603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I/O</a:t>
              </a:r>
              <a:r>
                <a:rPr lang="zh-CN" altLang="en-US" sz="16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例程</a:t>
              </a: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804025" y="3644901"/>
              <a:ext cx="1458913" cy="36036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系统调用</a:t>
              </a:r>
            </a:p>
          </p:txBody>
        </p:sp>
        <p:cxnSp>
          <p:nvCxnSpPr>
            <p:cNvPr id="19" name="直接连接符 18"/>
            <p:cNvCxnSpPr>
              <a:stCxn id="11" idx="3"/>
            </p:cNvCxnSpPr>
            <p:nvPr/>
          </p:nvCxnSpPr>
          <p:spPr>
            <a:xfrm>
              <a:off x="5383213" y="3609976"/>
              <a:ext cx="1420812" cy="3492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1" idx="3"/>
            </p:cNvCxnSpPr>
            <p:nvPr/>
          </p:nvCxnSpPr>
          <p:spPr>
            <a:xfrm>
              <a:off x="5383213" y="3608388"/>
              <a:ext cx="1079500" cy="75723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圆角矩形 20"/>
            <p:cNvSpPr/>
            <p:nvPr/>
          </p:nvSpPr>
          <p:spPr>
            <a:xfrm>
              <a:off x="6462713" y="2781301"/>
              <a:ext cx="1800225" cy="36036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汇编语言处理</a:t>
              </a: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6804025" y="2420938"/>
              <a:ext cx="1458913" cy="3603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高级语言处理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 flipV="1">
              <a:off x="5383213" y="2420938"/>
              <a:ext cx="1420812" cy="82867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5383213" y="3141663"/>
              <a:ext cx="1079500" cy="10795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457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 smtClean="0"/>
              <a:t>对于</a:t>
            </a:r>
            <a:r>
              <a:rPr lang="zh-CN" altLang="zh-CN" dirty="0"/>
              <a:t>如下算法：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 err="1"/>
              <a:t>i</a:t>
            </a:r>
            <a:r>
              <a:rPr lang="en-US" altLang="zh-CN" dirty="0"/>
              <a:t>. </a:t>
            </a:r>
            <a:r>
              <a:rPr lang="zh-CN" altLang="zh-CN" dirty="0"/>
              <a:t>从键盘获取</a:t>
            </a:r>
            <a:r>
              <a:rPr lang="en-US" altLang="zh-CN" dirty="0"/>
              <a:t>A </a:t>
            </a:r>
            <a:br>
              <a:rPr lang="en-US" altLang="zh-CN" dirty="0"/>
            </a:br>
            <a:r>
              <a:rPr lang="en-US" altLang="zh-CN" dirty="0"/>
              <a:t>ii. X </a:t>
            </a:r>
            <a:r>
              <a:rPr lang="zh-CN" altLang="zh-CN" dirty="0"/>
              <a:t>←</a:t>
            </a:r>
            <a:r>
              <a:rPr lang="en-US" altLang="zh-CN" dirty="0"/>
              <a:t> A+1 </a:t>
            </a:r>
            <a:br>
              <a:rPr lang="en-US" altLang="zh-CN" dirty="0"/>
            </a:br>
            <a:r>
              <a:rPr lang="en-US" altLang="zh-CN" dirty="0"/>
              <a:t>iii. Y </a:t>
            </a:r>
            <a:r>
              <a:rPr lang="zh-CN" altLang="zh-CN" dirty="0"/>
              <a:t>←</a:t>
            </a:r>
            <a:r>
              <a:rPr lang="en-US" altLang="zh-CN" dirty="0"/>
              <a:t> X+A </a:t>
            </a:r>
            <a:br>
              <a:rPr lang="en-US" altLang="zh-CN" dirty="0"/>
            </a:br>
            <a:r>
              <a:rPr lang="en-US" altLang="zh-CN" dirty="0"/>
              <a:t>iv. Z </a:t>
            </a:r>
            <a:r>
              <a:rPr lang="zh-CN" altLang="zh-CN" dirty="0"/>
              <a:t>←</a:t>
            </a:r>
            <a:r>
              <a:rPr lang="en-US" altLang="zh-CN" dirty="0"/>
              <a:t> Y-A </a:t>
            </a:r>
            <a:br>
              <a:rPr lang="en-US" altLang="zh-CN" dirty="0"/>
            </a:br>
            <a:r>
              <a:rPr lang="en-US" altLang="zh-CN" dirty="0"/>
              <a:t>v. </a:t>
            </a:r>
            <a:r>
              <a:rPr lang="zh-CN" altLang="zh-CN" dirty="0"/>
              <a:t>输出</a:t>
            </a:r>
            <a:r>
              <a:rPr lang="en-US" altLang="zh-CN" dirty="0"/>
              <a:t>Z</a:t>
            </a:r>
            <a:r>
              <a:rPr lang="zh-CN" altLang="zh-CN" dirty="0"/>
              <a:t>到屏幕上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(1) </a:t>
            </a:r>
            <a:r>
              <a:rPr lang="zh-CN" altLang="zh-CN" dirty="0"/>
              <a:t>使用解释技术将其翻译为机器语言，至少需要执行多少次算术运算？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(2) </a:t>
            </a:r>
            <a:r>
              <a:rPr lang="zh-CN" altLang="zh-CN" dirty="0"/>
              <a:t>使用编译技术，在将其翻译为机器语言之前，对这段代码进行优化，那么，至少需要执行多少次算术运算？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033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GCC</a:t>
            </a:r>
            <a:r>
              <a:rPr lang="zh-CN" altLang="en-US" dirty="0" smtClean="0"/>
              <a:t>参数详解：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www.cppblog.com/SEMAN/archive/2005/11/30/1440.html</a:t>
            </a:r>
            <a:endParaRPr lang="en-US" altLang="zh-CN" dirty="0" smtClean="0"/>
          </a:p>
          <a:p>
            <a:r>
              <a:rPr lang="zh-CN" altLang="en-US" dirty="0" smtClean="0"/>
              <a:t>没有优化：</a:t>
            </a:r>
            <a:endParaRPr lang="en-US" altLang="zh-CN" dirty="0" smtClean="0"/>
          </a:p>
          <a:p>
            <a:pPr lvl="1"/>
            <a:r>
              <a:rPr lang="pt-BR" altLang="zh-CN" dirty="0"/>
              <a:t>gcc -S -O0 2_1.c -o 2_1_O0.s</a:t>
            </a:r>
            <a:endParaRPr lang="en-US" altLang="zh-CN" dirty="0"/>
          </a:p>
          <a:p>
            <a:r>
              <a:rPr lang="zh-CN" altLang="en-US" dirty="0" smtClean="0"/>
              <a:t>优化级别为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pt-BR" altLang="zh-CN" dirty="0"/>
              <a:t>gcc -S -O1 2_1.c -o 2_1_O1.s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84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流程控制语句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if…else…</a:t>
            </a:r>
          </a:p>
          <a:p>
            <a:r>
              <a:rPr lang="en-US" altLang="zh-CN" dirty="0"/>
              <a:t>s</a:t>
            </a:r>
            <a:r>
              <a:rPr lang="en-US" altLang="zh-CN" dirty="0" smtClean="0"/>
              <a:t>witch…case…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105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378</TotalTime>
  <Words>1468</Words>
  <Application>Microsoft Office PowerPoint</Application>
  <PresentationFormat>全屏显示(4:3)</PresentationFormat>
  <Paragraphs>291</Paragraphs>
  <Slides>41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平衡</vt:lpstr>
      <vt:lpstr>上机辅导课</vt:lpstr>
      <vt:lpstr>Contents</vt:lpstr>
      <vt:lpstr>关于计算系统“基础”</vt:lpstr>
      <vt:lpstr>一些公司的笔试/面试题</vt:lpstr>
      <vt:lpstr>Contents</vt:lpstr>
      <vt:lpstr>1.5</vt:lpstr>
      <vt:lpstr>2.1</vt:lpstr>
      <vt:lpstr>PowerPoint 演示文稿</vt:lpstr>
      <vt:lpstr>流程控制语句</vt:lpstr>
      <vt:lpstr>4.1</vt:lpstr>
      <vt:lpstr>PowerPoint 演示文稿</vt:lpstr>
      <vt:lpstr>编码转换 </vt:lpstr>
      <vt:lpstr>存储器</vt:lpstr>
      <vt:lpstr>7.14</vt:lpstr>
      <vt:lpstr>9.3</vt:lpstr>
      <vt:lpstr>栈</vt:lpstr>
      <vt:lpstr>Contents</vt:lpstr>
      <vt:lpstr>期末考试特点</vt:lpstr>
      <vt:lpstr>一些真题回忆</vt:lpstr>
      <vt:lpstr>Contents</vt:lpstr>
      <vt:lpstr>汇编部分</vt:lpstr>
      <vt:lpstr>2011年上机题</vt:lpstr>
      <vt:lpstr>C语言部分</vt:lpstr>
      <vt:lpstr>指针和数组</vt:lpstr>
      <vt:lpstr>字符串</vt:lpstr>
      <vt:lpstr>函数</vt:lpstr>
      <vt:lpstr>输入/输出</vt:lpstr>
      <vt:lpstr>2011年上机题</vt:lpstr>
      <vt:lpstr>2007年上机题（A）</vt:lpstr>
      <vt:lpstr>2007年上机题（B）</vt:lpstr>
      <vt:lpstr>Contents</vt:lpstr>
      <vt:lpstr>软院的代码量（按行数算）</vt:lpstr>
      <vt:lpstr>与这门课相关的课</vt:lpstr>
      <vt:lpstr>Contents</vt:lpstr>
      <vt:lpstr>业界对于技术类岗位的分类</vt:lpstr>
      <vt:lpstr>个人建议-如果你想成为软件工程师</vt:lpstr>
      <vt:lpstr>个人建议（续）-学会翻墙</vt:lpstr>
      <vt:lpstr>个人建议（续）-学会使用谷歌</vt:lpstr>
      <vt:lpstr>个人建议（续）-学会自学</vt:lpstr>
      <vt:lpstr>在“基础”之外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qxqx</dc:creator>
  <cp:lastModifiedBy>qxqx</cp:lastModifiedBy>
  <cp:revision>281</cp:revision>
  <dcterms:created xsi:type="dcterms:W3CDTF">2014-12-25T06:02:10Z</dcterms:created>
  <dcterms:modified xsi:type="dcterms:W3CDTF">2014-12-24T13:48:09Z</dcterms:modified>
</cp:coreProperties>
</file>