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1" r:id="rId4"/>
    <p:sldId id="258" r:id="rId5"/>
    <p:sldId id="262" r:id="rId6"/>
    <p:sldId id="259" r:id="rId7"/>
    <p:sldId id="260" r:id="rId8"/>
    <p:sldId id="261" r:id="rId9"/>
    <p:sldId id="264" r:id="rId10"/>
    <p:sldId id="263" r:id="rId11"/>
    <p:sldId id="265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7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5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21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5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131250047@smail.nju.edu.cn" TargetMode="External"/><Relationship Id="rId3" Type="http://schemas.openxmlformats.org/officeDocument/2006/relationships/hyperlink" Target="mailto:131250168@smail.nju.edu.cn" TargetMode="External"/><Relationship Id="rId7" Type="http://schemas.openxmlformats.org/officeDocument/2006/relationships/hyperlink" Target="mailto:131250185@smail.nju.edu.cn" TargetMode="External"/><Relationship Id="rId2" Type="http://schemas.openxmlformats.org/officeDocument/2006/relationships/hyperlink" Target="mailto:131250207@smail.nju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31250095@smail.nju.edu.cn" TargetMode="External"/><Relationship Id="rId5" Type="http://schemas.openxmlformats.org/officeDocument/2006/relationships/hyperlink" Target="mailto:131250041@smail.nju.edu.cn" TargetMode="External"/><Relationship Id="rId4" Type="http://schemas.openxmlformats.org/officeDocument/2006/relationships/hyperlink" Target="mailto:131250092@smail.nju.edu.cn" TargetMode="External"/><Relationship Id="rId9" Type="http://schemas.openxmlformats.org/officeDocument/2006/relationships/hyperlink" Target="mailto:131250026@smail.nj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n.baidu.com/s/1pJBEa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操作系统实验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南京大学软件学院</a:t>
            </a:r>
            <a:endParaRPr lang="en-US" altLang="zh-CN" smtClean="0"/>
          </a:p>
          <a:p>
            <a:r>
              <a:rPr lang="en-US" altLang="zh-CN" smtClean="0"/>
              <a:t>2016</a:t>
            </a:r>
            <a:r>
              <a:rPr lang="zh-CN" altLang="en-US" smtClean="0"/>
              <a:t>年春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实验总分计算公式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950300" cy="4381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第一次代码分 * 权重</a:t>
            </a:r>
            <a:r>
              <a:rPr lang="en-US" altLang="zh-CN" sz="2400" dirty="0" smtClean="0"/>
              <a:t>1</a:t>
            </a:r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第二次代码分 * 权重</a:t>
            </a:r>
            <a:r>
              <a:rPr lang="en-US" altLang="zh-CN" sz="2400" dirty="0" smtClean="0"/>
              <a:t>2</a:t>
            </a:r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第三次代码分 * 权重</a:t>
            </a:r>
            <a:r>
              <a:rPr lang="en-US" altLang="zh-CN" sz="2400" dirty="0" smtClean="0"/>
              <a:t>3</a:t>
            </a:r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/>
              <a:t>第四</a:t>
            </a:r>
            <a:r>
              <a:rPr lang="zh-CN" altLang="en-US" sz="2400" dirty="0" smtClean="0"/>
              <a:t>次代码分 * 权重</a:t>
            </a:r>
            <a:r>
              <a:rPr lang="en-US" altLang="zh-CN" sz="2400" dirty="0" smtClean="0"/>
              <a:t>4</a:t>
            </a:r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问题部分最终得分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=	</a:t>
            </a:r>
            <a:r>
              <a:rPr lang="zh-CN" altLang="en-US" sz="2400" dirty="0" smtClean="0"/>
              <a:t>实验总分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实验总分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卷面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平时分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操作系统总评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24" y="1519708"/>
            <a:ext cx="7263684" cy="490685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windows</a:t>
            </a:r>
            <a:r>
              <a:rPr lang="zh-CN" altLang="en-US" sz="2000" dirty="0"/>
              <a:t>平台，完成</a:t>
            </a:r>
            <a:r>
              <a:rPr lang="zh-CN" altLang="en-US" sz="2000" dirty="0" smtClean="0"/>
              <a:t>每一次</a:t>
            </a:r>
            <a:r>
              <a:rPr lang="zh-CN" altLang="en-US" sz="2000" dirty="0"/>
              <a:t>的作业。请注意这是指</a:t>
            </a:r>
            <a:r>
              <a:rPr lang="zh-CN" altLang="en-US" sz="2000" dirty="0" smtClean="0"/>
              <a:t>原生地</a:t>
            </a:r>
            <a:r>
              <a:rPr lang="zh-CN" altLang="en-US" sz="2000" dirty="0"/>
              <a:t>平台</a:t>
            </a:r>
            <a:r>
              <a:rPr lang="zh-CN" altLang="en-US" sz="2000" dirty="0" smtClean="0"/>
              <a:t>，不是</a:t>
            </a:r>
            <a:r>
              <a:rPr lang="zh-CN" altLang="en-US" sz="2000" dirty="0"/>
              <a:t>借助</a:t>
            </a:r>
            <a:r>
              <a:rPr lang="zh-CN" altLang="en-US" sz="2000" dirty="0" smtClean="0"/>
              <a:t>虚拟机里安装</a:t>
            </a:r>
            <a:r>
              <a:rPr lang="en-US" altLang="zh-CN" sz="2000" dirty="0" err="1" smtClean="0"/>
              <a:t>ubuntu</a:t>
            </a:r>
            <a:r>
              <a:rPr lang="zh-CN" altLang="en-US" sz="2000" dirty="0" smtClean="0"/>
              <a:t>。（从今年开始，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下完成不再作为加分项）</a:t>
            </a:r>
            <a:endParaRPr lang="en-US" altLang="zh-CN" sz="2000" dirty="0" smtClean="0"/>
          </a:p>
          <a:p>
            <a:r>
              <a:rPr lang="zh-CN" altLang="en-US" sz="2000" dirty="0"/>
              <a:t>完成如下</a:t>
            </a:r>
            <a:r>
              <a:rPr lang="zh-CN" altLang="en-US" sz="2000" dirty="0"/>
              <a:t>作业</a:t>
            </a:r>
            <a:r>
              <a:rPr lang="zh-CN" altLang="en-US" sz="2000" dirty="0"/>
              <a:t>：一个</a:t>
            </a:r>
            <a:r>
              <a:rPr lang="zh-CN" altLang="en-US" sz="2000" dirty="0"/>
              <a:t>简单地操作系统，放置于软盘中。系统启动后，从该</a:t>
            </a:r>
            <a:r>
              <a:rPr lang="zh-CN" altLang="en-US" sz="2000" dirty="0"/>
              <a:t>软盘里的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software</a:t>
            </a:r>
            <a:r>
              <a:rPr lang="zh-CN" altLang="en-US" sz="2000" dirty="0"/>
              <a:t>文件</a:t>
            </a:r>
            <a:r>
              <a:rPr lang="zh-CN" altLang="en-US" sz="2000" dirty="0"/>
              <a:t>夹遍历每⼀个</a:t>
            </a:r>
            <a:r>
              <a:rPr lang="en-US" altLang="zh-CN" sz="2000" dirty="0"/>
              <a:t>.bin</a:t>
            </a:r>
            <a:r>
              <a:rPr lang="zh-CN" altLang="en-US" sz="2000" dirty="0"/>
              <a:t>⽂件并加载</a:t>
            </a:r>
            <a:r>
              <a:rPr lang="zh-CN" altLang="en-US" sz="2000" dirty="0"/>
              <a:t>执行。</a:t>
            </a:r>
            <a:r>
              <a:rPr lang="zh-CN" altLang="en-US" sz="2000" dirty="0"/>
              <a:t>这些</a:t>
            </a:r>
            <a:r>
              <a:rPr lang="en-US" altLang="zh-CN" sz="2000" dirty="0"/>
              <a:t>.</a:t>
            </a:r>
            <a:r>
              <a:rPr lang="en-US" altLang="zh-CN" sz="2000" dirty="0"/>
              <a:t>bin</a:t>
            </a:r>
            <a:r>
              <a:rPr lang="zh-CN" altLang="en-US" sz="2000" dirty="0"/>
              <a:t>文</a:t>
            </a:r>
            <a:r>
              <a:rPr lang="zh-CN" altLang="en-US" sz="2000" dirty="0"/>
              <a:t>件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编译的，可以在</a:t>
            </a:r>
            <a:br>
              <a:rPr lang="zh-CN" altLang="en-US" sz="2000" dirty="0"/>
            </a:br>
            <a:r>
              <a:rPr lang="en-US" altLang="zh-CN" sz="2000" dirty="0" err="1"/>
              <a:t>ubuntu</a:t>
            </a:r>
            <a:r>
              <a:rPr lang="zh-CN" altLang="en-US" sz="2000" dirty="0"/>
              <a:t>里</a:t>
            </a:r>
            <a:r>
              <a:rPr lang="zh-CN" altLang="en-US" sz="2000" dirty="0"/>
              <a:t>动态</a:t>
            </a:r>
            <a:r>
              <a:rPr lang="zh-CN" altLang="en-US" sz="2000" dirty="0"/>
              <a:t>地添加到软盘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r>
              <a:rPr lang="zh-CN" altLang="en-US" sz="2000" dirty="0"/>
              <a:t>以上探索可以在</a:t>
            </a:r>
            <a:r>
              <a:rPr lang="en-US" altLang="zh-CN" sz="2000" dirty="0"/>
              <a:t>orange’s</a:t>
            </a:r>
            <a:r>
              <a:rPr lang="zh-CN" altLang="en-US" sz="2000" dirty="0"/>
              <a:t>的源代码上修改，但请不要拿</a:t>
            </a:r>
            <a:r>
              <a:rPr lang="en-US" altLang="zh-CN" sz="2000" dirty="0"/>
              <a:t>linux1.0</a:t>
            </a:r>
            <a:r>
              <a:rPr lang="zh-CN" altLang="en-US" sz="2000" dirty="0"/>
              <a:t>或其它已经蛮成熟地操作系</a:t>
            </a:r>
            <a:br>
              <a:rPr lang="zh-CN" altLang="en-US" sz="2000" dirty="0"/>
            </a:br>
            <a:r>
              <a:rPr lang="zh-CN" altLang="en-US" sz="2000" dirty="0"/>
              <a:t>统的源代码</a:t>
            </a:r>
            <a:r>
              <a:rPr lang="zh-CN" altLang="en-US" sz="2000" dirty="0" smtClean="0"/>
              <a:t>来使用。</a:t>
            </a:r>
            <a:r>
              <a:rPr lang="zh-CN" altLang="en-US" sz="2000" dirty="0"/>
              <a:t>当然，如果你确实有很好的想法，并且可以证明你在操作系统实验上</a:t>
            </a:r>
            <a:br>
              <a:rPr lang="zh-CN" altLang="en-US" sz="2000" dirty="0"/>
            </a:br>
            <a:r>
              <a:rPr lang="zh-CN" altLang="en-US" sz="2000" dirty="0"/>
              <a:t>做了探索</a:t>
            </a:r>
            <a:r>
              <a:rPr lang="zh-CN" altLang="en-US" sz="2000" dirty="0" smtClean="0"/>
              <a:t>和工作</a:t>
            </a:r>
            <a:r>
              <a:rPr lang="zh-CN" altLang="en-US" sz="2000" dirty="0"/>
              <a:t>，则不需要拘泥于任何约束，仍然可以拿</a:t>
            </a:r>
            <a:r>
              <a:rPr lang="zh-CN" altLang="en-US" sz="2000" dirty="0" smtClean="0"/>
              <a:t>到高分</a:t>
            </a:r>
            <a:r>
              <a:rPr lang="zh-CN" altLang="en-US" sz="2000" dirty="0"/>
              <a:t>，这种情况请提前和</a:t>
            </a:r>
            <a:r>
              <a:rPr lang="zh-CN" altLang="en-US" sz="2000" dirty="0" smtClean="0"/>
              <a:t>葛老师</a:t>
            </a:r>
            <a:r>
              <a:rPr lang="zh-CN" altLang="en-US" sz="2000" dirty="0"/>
              <a:t>联系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38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Windows+Linux</a:t>
            </a:r>
            <a:r>
              <a:rPr lang="zh-CN" altLang="en-US" dirty="0" smtClean="0"/>
              <a:t>双系统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779" y="1444337"/>
            <a:ext cx="8253848" cy="51331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DiskGenius</a:t>
            </a:r>
            <a:r>
              <a:rPr lang="zh-CN" altLang="en-US" sz="2400" dirty="0" smtClean="0"/>
              <a:t>留出空间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建议在</a:t>
            </a:r>
            <a:r>
              <a:rPr lang="zh-CN" altLang="en-US" sz="2200" dirty="0"/>
              <a:t>系统</a:t>
            </a:r>
            <a:r>
              <a:rPr lang="zh-CN" altLang="en-US" sz="2200" dirty="0" smtClean="0"/>
              <a:t>分区和扩展分区之间为</a:t>
            </a:r>
            <a:r>
              <a:rPr lang="en-US" altLang="zh-CN" sz="2200" dirty="0" smtClean="0"/>
              <a:t>Linux</a:t>
            </a:r>
            <a:r>
              <a:rPr lang="zh-CN" altLang="en-US" sz="2200" dirty="0" smtClean="0"/>
              <a:t>留出一块连续空间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建议在</a:t>
            </a:r>
            <a:r>
              <a:rPr lang="en-US" altLang="zh-CN" sz="2200" dirty="0" err="1" smtClean="0"/>
              <a:t>DiskGenius</a:t>
            </a:r>
            <a:r>
              <a:rPr lang="zh-CN" altLang="en-US" sz="2200" dirty="0" smtClean="0"/>
              <a:t>中分好区，到</a:t>
            </a:r>
            <a:r>
              <a:rPr lang="en-US" altLang="zh-CN" sz="2200" dirty="0" smtClean="0"/>
              <a:t>Linux</a:t>
            </a:r>
            <a:r>
              <a:rPr lang="zh-CN" altLang="en-US" sz="2200" dirty="0" smtClean="0"/>
              <a:t>安装程序中直接选择</a:t>
            </a:r>
            <a:endParaRPr lang="en-US" altLang="zh-CN" sz="2200" dirty="0" smtClean="0"/>
          </a:p>
          <a:p>
            <a:r>
              <a:rPr lang="zh-CN" altLang="en-US" sz="2400" dirty="0" smtClean="0"/>
              <a:t>选择</a:t>
            </a:r>
            <a:r>
              <a:rPr lang="zh-CN" altLang="en-US" sz="2400" dirty="0"/>
              <a:t>发行</a:t>
            </a:r>
            <a:r>
              <a:rPr lang="zh-CN" altLang="en-US" sz="2400" dirty="0" smtClean="0"/>
              <a:t>版本：</a:t>
            </a:r>
            <a:r>
              <a:rPr lang="en-US" altLang="zh-CN" sz="2400" dirty="0" smtClean="0"/>
              <a:t>CentOS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Ubuntu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UltraISO</a:t>
            </a:r>
            <a:r>
              <a:rPr lang="zh-CN" altLang="en-US" sz="2400" dirty="0" smtClean="0"/>
              <a:t>等工具制作安装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盘</a:t>
            </a:r>
            <a:endParaRPr lang="en-US" altLang="zh-CN" sz="2400" dirty="0" smtClean="0"/>
          </a:p>
          <a:p>
            <a:r>
              <a:rPr lang="zh-CN" altLang="en-US" sz="2400" dirty="0" smtClean="0"/>
              <a:t>分区：至少有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/</a:t>
            </a:r>
            <a:r>
              <a:rPr lang="zh-CN" altLang="en-US" sz="2000" dirty="0" smtClean="0"/>
              <a:t>（系统分区）</a:t>
            </a:r>
            <a:r>
              <a:rPr lang="en-US" altLang="zh-CN" sz="2000" dirty="0" smtClean="0"/>
              <a:t>			swap</a:t>
            </a:r>
            <a:endParaRPr lang="en-US" altLang="zh-CN" sz="2000" dirty="0"/>
          </a:p>
          <a:p>
            <a:pPr lvl="1"/>
            <a:r>
              <a:rPr lang="en-US" altLang="zh-CN" sz="2000" dirty="0"/>
              <a:t>/</a:t>
            </a:r>
            <a:r>
              <a:rPr lang="en-US" altLang="zh-CN" sz="2000" dirty="0" smtClean="0"/>
              <a:t>home					/boot</a:t>
            </a:r>
          </a:p>
          <a:p>
            <a:r>
              <a:rPr lang="zh-CN" altLang="en-US" sz="2400" dirty="0" smtClean="0"/>
              <a:t>安装（如果提示选择引导位置的话，选系统安装到的整个硬盘，如</a:t>
            </a:r>
            <a:r>
              <a:rPr lang="en-US" altLang="zh-CN" sz="2400" dirty="0" err="1" smtClean="0"/>
              <a:t>sda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sdb</a:t>
            </a:r>
            <a:r>
              <a:rPr lang="zh-CN" altLang="en-US" sz="2400" dirty="0" smtClean="0"/>
              <a:t>，不要选</a:t>
            </a:r>
            <a:r>
              <a:rPr lang="en-US" altLang="zh-CN" sz="2400" dirty="0" smtClean="0"/>
              <a:t>sda1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sdb2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5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Windows+Linux</a:t>
            </a:r>
            <a:r>
              <a:rPr lang="zh-CN" altLang="en-US" dirty="0" smtClean="0"/>
              <a:t>双系统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开机有引导菜单，可选择进入</a:t>
            </a:r>
            <a:r>
              <a:rPr lang="en-US" altLang="zh-CN" sz="2400" dirty="0" smtClean="0"/>
              <a:t>Win8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Linux</a:t>
            </a:r>
          </a:p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开机直接进入</a:t>
            </a:r>
            <a:r>
              <a:rPr lang="en-US" altLang="zh-CN" sz="2400" dirty="0" smtClean="0"/>
              <a:t>Win8</a:t>
            </a:r>
            <a:r>
              <a:rPr lang="zh-CN" altLang="en-US" sz="2400" dirty="0" smtClean="0"/>
              <a:t>，没有</a:t>
            </a:r>
            <a:r>
              <a:rPr lang="en-US" altLang="zh-CN" sz="2400" dirty="0" smtClean="0"/>
              <a:t>Linux</a:t>
            </a:r>
          </a:p>
          <a:p>
            <a:pPr lvl="1"/>
            <a:r>
              <a:rPr lang="zh-CN" altLang="en-US" sz="2000" dirty="0" smtClean="0"/>
              <a:t>“引导位置”有没有选错？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尝试各种引导工具</a:t>
            </a:r>
            <a:endParaRPr lang="en-US" altLang="zh-CN" sz="2000" dirty="0" smtClean="0"/>
          </a:p>
          <a:p>
            <a:r>
              <a:rPr lang="en-US" altLang="zh-CN" sz="2400" dirty="0" smtClean="0"/>
              <a:t>C.</a:t>
            </a:r>
            <a:r>
              <a:rPr lang="zh-CN" altLang="en-US" sz="2400" dirty="0" smtClean="0"/>
              <a:t>开机直接进入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，没有</a:t>
            </a:r>
            <a:r>
              <a:rPr lang="en-US" altLang="zh-CN" sz="2400" dirty="0" smtClean="0"/>
              <a:t>Win8</a:t>
            </a:r>
          </a:p>
          <a:p>
            <a:pPr lvl="1"/>
            <a:r>
              <a:rPr lang="zh-CN" altLang="en-US" sz="2000" dirty="0" smtClean="0"/>
              <a:t>需要配置</a:t>
            </a:r>
            <a:r>
              <a:rPr lang="en-US" altLang="zh-CN" sz="2000" dirty="0" smtClean="0"/>
              <a:t>grub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grub2</a:t>
            </a:r>
          </a:p>
          <a:p>
            <a:pPr lvl="1"/>
            <a:r>
              <a:rPr lang="zh-CN" altLang="zh-CN" sz="2000" dirty="0"/>
              <a:t>grub-</a:t>
            </a:r>
            <a:r>
              <a:rPr lang="zh-CN" altLang="zh-CN" sz="2000" dirty="0" smtClean="0"/>
              <a:t>mkconfig</a:t>
            </a:r>
            <a:endParaRPr lang="en-US" altLang="zh-CN" sz="2000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000" dirty="0" smtClean="0"/>
              <a:t>还可能需要</a:t>
            </a:r>
            <a:r>
              <a:rPr lang="en-US" altLang="zh-CN" sz="2000" dirty="0" smtClean="0"/>
              <a:t>grub-update</a:t>
            </a:r>
            <a:endParaRPr lang="zh-CN" altLang="zh-CN" sz="20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7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挂载</a:t>
            </a:r>
            <a:r>
              <a:rPr lang="en-US" altLang="zh-CN" sz="2400" dirty="0" smtClean="0"/>
              <a:t>NTFS</a:t>
            </a:r>
            <a:r>
              <a:rPr lang="zh-CN" altLang="en-US" sz="2400" dirty="0" smtClean="0"/>
              <a:t>分区，如将</a:t>
            </a:r>
            <a:r>
              <a:rPr lang="en-US" altLang="zh-CN" sz="2400" dirty="0" smtClean="0"/>
              <a:t>sda7</a:t>
            </a:r>
            <a:r>
              <a:rPr lang="zh-CN" altLang="en-US" sz="2400" dirty="0" smtClean="0"/>
              <a:t>挂载到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mnt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winE</a:t>
            </a:r>
            <a:endParaRPr lang="en-US" altLang="zh-CN" sz="2400" dirty="0" smtClean="0"/>
          </a:p>
          <a:p>
            <a:r>
              <a:rPr lang="zh-CN" altLang="en-US" sz="2400" dirty="0"/>
              <a:t>如果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entos</a:t>
            </a:r>
            <a:r>
              <a:rPr lang="zh-CN" altLang="en-US" sz="2400" dirty="0" smtClean="0"/>
              <a:t>，不能自行识别</a:t>
            </a:r>
            <a:r>
              <a:rPr lang="en-US" altLang="zh-CN" sz="2400" dirty="0" smtClean="0"/>
              <a:t>NTFS</a:t>
            </a:r>
            <a:r>
              <a:rPr lang="zh-CN" altLang="en-US" sz="2400" dirty="0" smtClean="0"/>
              <a:t>分区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安装 </a:t>
            </a:r>
            <a:r>
              <a:rPr lang="en-US" altLang="zh-CN" sz="2000" dirty="0" smtClean="0"/>
              <a:t>ntfs-3g</a:t>
            </a:r>
          </a:p>
        </p:txBody>
      </p:sp>
    </p:spTree>
    <p:extLst>
      <p:ext uri="{BB962C8B-B14F-4D97-AF65-F5344CB8AC3E}">
        <p14:creationId xmlns:p14="http://schemas.microsoft.com/office/powerpoint/2010/main" val="41707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刘璟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hlinkClick r:id="rId2"/>
              </a:rPr>
              <a:t>jingliu</a:t>
            </a:r>
            <a:r>
              <a:rPr lang="zh-CN" altLang="zh-CN" dirty="0" smtClean="0">
                <a:hlinkClick r:id="rId2"/>
              </a:rPr>
              <a:t>@</a:t>
            </a:r>
            <a:r>
              <a:rPr lang="zh-CN" altLang="zh-CN" dirty="0">
                <a:hlinkClick r:id="rId2"/>
              </a:rPr>
              <a:t>smail.nju.edu.cn </a:t>
            </a:r>
            <a:r>
              <a:rPr lang="en-US" altLang="zh-CN" dirty="0"/>
              <a:t>	</a:t>
            </a:r>
          </a:p>
          <a:p>
            <a:r>
              <a:rPr lang="zh-CN" altLang="en-US" dirty="0" smtClean="0"/>
              <a:t>丁霄汉</a:t>
            </a:r>
            <a:r>
              <a:rPr lang="en-US" altLang="zh-CN" dirty="0"/>
              <a:t>	</a:t>
            </a:r>
            <a:r>
              <a:rPr lang="zh-CN" altLang="zh-CN" dirty="0" smtClean="0">
                <a:hlinkClick r:id="rId2"/>
              </a:rPr>
              <a:t>131250207@smail.nju.edu.cn </a:t>
            </a:r>
            <a:r>
              <a:rPr lang="en-US" altLang="zh-CN" dirty="0" smtClean="0"/>
              <a:t>	</a:t>
            </a:r>
          </a:p>
          <a:p>
            <a:r>
              <a:rPr lang="zh-CN" altLang="zh-CN" dirty="0" smtClean="0"/>
              <a:t>吴超月 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3"/>
              </a:rPr>
              <a:t>131250168@smail.nju.edu.cn</a:t>
            </a:r>
            <a:endParaRPr lang="en-US" altLang="zh-CN" dirty="0" smtClean="0"/>
          </a:p>
          <a:p>
            <a:r>
              <a:rPr lang="zh-CN" altLang="zh-CN" dirty="0" smtClean="0"/>
              <a:t>吴</a:t>
            </a:r>
            <a:r>
              <a:rPr lang="zh-CN" altLang="zh-CN" dirty="0"/>
              <a:t>永尚 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4"/>
              </a:rPr>
              <a:t>131250092</a:t>
            </a:r>
            <a:r>
              <a:rPr lang="zh-CN" altLang="zh-CN" dirty="0">
                <a:hlinkClick r:id="rId4"/>
              </a:rPr>
              <a:t>@smail.nju.edu.cn</a:t>
            </a:r>
            <a:endParaRPr lang="en-US" altLang="zh-CN" dirty="0"/>
          </a:p>
          <a:p>
            <a:r>
              <a:rPr lang="zh-CN" altLang="zh-CN" dirty="0"/>
              <a:t>管梦秋 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5"/>
              </a:rPr>
              <a:t>131250041</a:t>
            </a:r>
            <a:r>
              <a:rPr lang="zh-CN" altLang="zh-CN" dirty="0">
                <a:hlinkClick r:id="rId5"/>
              </a:rPr>
              <a:t>@smail.nju.edu.cn</a:t>
            </a:r>
            <a:endParaRPr lang="en-US" altLang="zh-CN" dirty="0"/>
          </a:p>
          <a:p>
            <a:r>
              <a:rPr lang="zh-CN" altLang="zh-CN" dirty="0"/>
              <a:t>丁峰    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6"/>
              </a:rPr>
              <a:t>131250095</a:t>
            </a:r>
            <a:r>
              <a:rPr lang="zh-CN" altLang="zh-CN" dirty="0">
                <a:hlinkClick r:id="rId6"/>
              </a:rPr>
              <a:t>@smail.nju.edu.cn</a:t>
            </a:r>
            <a:endParaRPr lang="en-US" altLang="zh-CN" dirty="0"/>
          </a:p>
          <a:p>
            <a:r>
              <a:rPr lang="zh-CN" altLang="zh-CN" dirty="0"/>
              <a:t>倪小凡 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7"/>
              </a:rPr>
              <a:t>131250185</a:t>
            </a:r>
            <a:r>
              <a:rPr lang="zh-CN" altLang="zh-CN" dirty="0">
                <a:hlinkClick r:id="rId7"/>
              </a:rPr>
              <a:t>@smail.nju.edu.cn</a:t>
            </a:r>
            <a:endParaRPr lang="en-US" altLang="zh-CN" dirty="0">
              <a:hlinkClick r:id="rId7"/>
            </a:endParaRPr>
          </a:p>
          <a:p>
            <a:r>
              <a:rPr lang="zh-CN" altLang="zh-CN" dirty="0"/>
              <a:t>华苏珺   </a:t>
            </a:r>
            <a:r>
              <a:rPr lang="en-US" altLang="zh-CN" dirty="0" smtClean="0"/>
              <a:t>	</a:t>
            </a:r>
            <a:r>
              <a:rPr lang="zh-CN" altLang="zh-CN" dirty="0" smtClean="0">
                <a:hlinkClick r:id="rId8"/>
              </a:rPr>
              <a:t>131250047</a:t>
            </a:r>
            <a:r>
              <a:rPr lang="zh-CN" altLang="zh-CN" dirty="0">
                <a:hlinkClick r:id="rId8"/>
              </a:rPr>
              <a:t>@smail.nju.edu.cn</a:t>
            </a:r>
            <a:endParaRPr lang="en-US" altLang="zh-CN" dirty="0"/>
          </a:p>
          <a:p>
            <a:r>
              <a:rPr lang="zh-CN" altLang="zh-CN" dirty="0"/>
              <a:t>包琦        </a:t>
            </a:r>
            <a:r>
              <a:rPr lang="zh-CN" altLang="zh-CN" dirty="0" smtClean="0">
                <a:hlinkClick r:id="rId9"/>
              </a:rPr>
              <a:t>131250026</a:t>
            </a:r>
            <a:r>
              <a:rPr lang="zh-CN" altLang="zh-CN" dirty="0">
                <a:hlinkClick r:id="rId9"/>
              </a:rPr>
              <a:t>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《 </a:t>
            </a:r>
            <a:r>
              <a:rPr lang="zh-CN" altLang="en-US" sz="2800" dirty="0"/>
              <a:t>操作系统</a:t>
            </a:r>
            <a:r>
              <a:rPr lang="en-US" altLang="zh-CN" sz="2800" dirty="0"/>
              <a:t>》 </a:t>
            </a:r>
            <a:r>
              <a:rPr lang="zh-CN" altLang="en-US" sz="2800" dirty="0"/>
              <a:t>和</a:t>
            </a:r>
            <a:r>
              <a:rPr lang="en-US" altLang="zh-CN" sz="2800" dirty="0"/>
              <a:t>《 </a:t>
            </a:r>
            <a:r>
              <a:rPr lang="zh-CN" altLang="en-US" sz="2800" dirty="0"/>
              <a:t>计算机组成原理</a:t>
            </a:r>
            <a:r>
              <a:rPr lang="en-US" altLang="zh-CN" sz="2800" dirty="0"/>
              <a:t>》 </a:t>
            </a:r>
            <a:r>
              <a:rPr lang="zh-CN" altLang="en-US" sz="2800" dirty="0"/>
              <a:t>课程的附加实验课程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假设对操作系统和冯诺伊曼体系的基本概念有理解并了解汇编原</a:t>
            </a:r>
            <a:br>
              <a:rPr lang="zh-CN" altLang="en-US" sz="2800" dirty="0"/>
            </a:br>
            <a:r>
              <a:rPr lang="zh-CN" altLang="en-US" sz="2800" dirty="0"/>
              <a:t>理和基本指令， 课程</a:t>
            </a:r>
            <a:r>
              <a:rPr lang="zh-CN" altLang="en-US" sz="2800" dirty="0" smtClean="0"/>
              <a:t>重心放</a:t>
            </a:r>
            <a:r>
              <a:rPr lang="zh-CN" altLang="en-US" sz="2800" dirty="0"/>
              <a:t>在实际操作系统的实践</a:t>
            </a:r>
            <a:r>
              <a:rPr lang="zh-CN" altLang="en-US" sz="2800" dirty="0" smtClean="0"/>
              <a:t>上。</a:t>
            </a:r>
            <a:endParaRPr lang="en-US" altLang="zh-CN" sz="2800" dirty="0" smtClean="0"/>
          </a:p>
          <a:p>
            <a:r>
              <a:rPr lang="zh-CN" altLang="en-US" sz="2800" dirty="0"/>
              <a:t>目</a:t>
            </a:r>
            <a:r>
              <a:rPr lang="zh-CN" altLang="en-US" sz="2800" dirty="0" smtClean="0"/>
              <a:t>标</a:t>
            </a:r>
            <a:r>
              <a:rPr lang="zh-CN" altLang="en-US" sz="2800" dirty="0"/>
              <a:t>对像为全体同学，但更侧重对操作系统底层原理感兴趣并</a:t>
            </a:r>
            <a:r>
              <a:rPr lang="zh-CN" altLang="en-US" sz="2800" dirty="0" smtClean="0"/>
              <a:t>有余力实践</a:t>
            </a:r>
            <a:r>
              <a:rPr lang="zh-CN" altLang="en-US" sz="2800" dirty="0"/>
              <a:t>者。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个人计算机</a:t>
            </a:r>
            <a:endParaRPr lang="en-US" altLang="zh-CN" sz="2400" dirty="0" smtClean="0"/>
          </a:p>
          <a:p>
            <a:r>
              <a:rPr lang="zh-CN" altLang="en-US" sz="2400" dirty="0" smtClean="0"/>
              <a:t>一般使用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，可以使用虚拟机中的</a:t>
            </a:r>
            <a:r>
              <a:rPr lang="en-US" altLang="zh-CN" sz="2400" dirty="0" smtClean="0"/>
              <a:t>Linux</a:t>
            </a:r>
          </a:p>
          <a:p>
            <a:r>
              <a:rPr lang="zh-CN" altLang="en-US" sz="2400" dirty="0" smtClean="0"/>
              <a:t>第一次实验，今年不再接受</a:t>
            </a:r>
            <a:r>
              <a:rPr lang="en-US" altLang="zh-CN" sz="2400" dirty="0" smtClean="0"/>
              <a:t>MASM</a:t>
            </a:r>
            <a:r>
              <a:rPr lang="zh-CN" altLang="en-US" sz="2400" dirty="0" smtClean="0"/>
              <a:t>汇编语言，统一使用</a:t>
            </a:r>
            <a:r>
              <a:rPr lang="en-US" altLang="zh-CN" sz="2400" dirty="0" smtClean="0"/>
              <a:t>NASM</a:t>
            </a:r>
          </a:p>
          <a:p>
            <a:r>
              <a:rPr lang="zh-CN" altLang="en-US" sz="2400" dirty="0" smtClean="0"/>
              <a:t>第二</a:t>
            </a:r>
            <a:r>
              <a:rPr lang="zh-CN" altLang="en-US" sz="2400" dirty="0" smtClean="0"/>
              <a:t>次之后的实验，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下实现的，作为加分项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14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《 </a:t>
            </a:r>
            <a:r>
              <a:rPr lang="en-US" altLang="zh-CN" sz="2800" dirty="0" err="1"/>
              <a:t>Orange’S</a:t>
            </a:r>
            <a:r>
              <a:rPr lang="en-US" altLang="zh-CN" sz="2800" dirty="0"/>
              <a:t> </a:t>
            </a:r>
            <a:r>
              <a:rPr lang="zh-CN" altLang="en-US" sz="2800" dirty="0"/>
              <a:t>⼀个操作系统的实现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pan.baidu.com/s/1pJBEaHP</a:t>
            </a:r>
            <a:endParaRPr lang="en-US" altLang="zh-CN" sz="2800" dirty="0" smtClean="0"/>
          </a:p>
          <a:p>
            <a:r>
              <a:rPr lang="en-US" altLang="zh-CN" sz="2800" dirty="0"/>
              <a:t>《 80x86</a:t>
            </a:r>
            <a:r>
              <a:rPr lang="zh-CN" altLang="en-US" sz="2800" dirty="0" smtClean="0"/>
              <a:t>汇编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程序设计</a:t>
            </a:r>
            <a:r>
              <a:rPr lang="zh-CN" altLang="en-US" sz="2800" dirty="0"/>
              <a:t>教程</a:t>
            </a:r>
            <a:r>
              <a:rPr lang="en-US" altLang="zh-CN" sz="2800" dirty="0"/>
              <a:t>》 </a:t>
            </a:r>
            <a:r>
              <a:rPr lang="zh-CN" altLang="en-US" sz="2800" dirty="0" smtClean="0"/>
              <a:t>或者</a:t>
            </a:r>
            <a:r>
              <a:rPr lang="zh-CN" altLang="en-US" sz="2800" dirty="0"/>
              <a:t>其它</a:t>
            </a:r>
            <a:r>
              <a:rPr lang="zh-CN" altLang="en-US" sz="2800" dirty="0" smtClean="0"/>
              <a:t>汇编教材</a:t>
            </a:r>
            <a:endParaRPr lang="en-US" altLang="zh-CN" sz="2800" dirty="0" smtClean="0"/>
          </a:p>
          <a:p>
            <a:r>
              <a:rPr lang="en-US" altLang="zh-CN" sz="2800" dirty="0"/>
              <a:t>《 Introduction to NASM</a:t>
            </a:r>
            <a:r>
              <a:rPr lang="en-US" altLang="zh-CN" sz="2800" dirty="0" smtClean="0"/>
              <a:t>》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《</a:t>
            </a:r>
            <a:r>
              <a:rPr lang="en-US" altLang="zh-CN" sz="2800" dirty="0"/>
              <a:t>PC Assembly Language</a:t>
            </a:r>
            <a:r>
              <a:rPr lang="en-US" altLang="zh-CN" sz="2800" dirty="0" smtClean="0"/>
              <a:t>》</a:t>
            </a:r>
          </a:p>
          <a:p>
            <a:r>
              <a:rPr lang="zh-CN" altLang="en-US" sz="2800" dirty="0"/>
              <a:t>其他补充材料（ </a:t>
            </a:r>
            <a:r>
              <a:rPr lang="en-US" altLang="zh-CN" sz="2800" dirty="0"/>
              <a:t>TSS</a:t>
            </a:r>
            <a:r>
              <a:rPr lang="zh-CN" altLang="en-US" sz="2800" dirty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/>
              <a:t>40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1679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3642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阅读相关资料：</a:t>
            </a:r>
            <a:endParaRPr lang="en-US" altLang="zh-CN" sz="2400" dirty="0" smtClean="0"/>
          </a:p>
          <a:p>
            <a:pPr marL="742950" lvl="2" indent="-342900"/>
            <a:r>
              <a:rPr lang="zh-CN" altLang="en-US" sz="1800" dirty="0"/>
              <a:t>包括但不限于</a:t>
            </a:r>
            <a:r>
              <a:rPr lang="en-US" altLang="zh-CN" sz="1800" dirty="0"/>
              <a:t>《</a:t>
            </a:r>
            <a:r>
              <a:rPr lang="en-US" altLang="zh-CN" sz="2000" dirty="0"/>
              <a:t>Orange’s</a:t>
            </a:r>
            <a:r>
              <a:rPr lang="en-US" altLang="zh-CN" sz="1800" dirty="0"/>
              <a:t>》</a:t>
            </a:r>
            <a:r>
              <a:rPr lang="zh-CN" altLang="en-US" sz="1800" dirty="0"/>
              <a:t>和补充</a:t>
            </a:r>
            <a:r>
              <a:rPr lang="zh-CN" altLang="en-US" sz="1800" dirty="0" smtClean="0"/>
              <a:t>材料</a:t>
            </a:r>
            <a:endParaRPr lang="en-US" altLang="zh-CN" sz="1800" dirty="0" smtClean="0"/>
          </a:p>
          <a:p>
            <a:r>
              <a:rPr lang="zh-CN" altLang="en-US" sz="2400" dirty="0" smtClean="0"/>
              <a:t>完成编程作业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搭建</a:t>
            </a:r>
            <a:r>
              <a:rPr lang="zh-CN" altLang="en-US" sz="2000" dirty="0" smtClean="0"/>
              <a:t>平台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编写</a:t>
            </a:r>
            <a:r>
              <a:rPr lang="zh-CN" altLang="en-US" sz="2000" dirty="0" smtClean="0"/>
              <a:t>程序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提交截图</a:t>
            </a:r>
            <a:endParaRPr lang="en-US" altLang="zh-CN" sz="2000" dirty="0" smtClean="0"/>
          </a:p>
          <a:p>
            <a:r>
              <a:rPr lang="zh-CN" altLang="en-US" sz="2400" dirty="0" smtClean="0"/>
              <a:t>问答题</a:t>
            </a:r>
            <a:endParaRPr lang="en-US" altLang="zh-CN" sz="2400" dirty="0" smtClean="0"/>
          </a:p>
          <a:p>
            <a:r>
              <a:rPr lang="zh-CN" altLang="en-US" sz="2400" dirty="0"/>
              <a:t>加分</a:t>
            </a:r>
            <a:r>
              <a:rPr lang="zh-CN" altLang="en-US" sz="2400" dirty="0" smtClean="0"/>
              <a:t>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在实验文档中声明</a:t>
            </a:r>
            <a:endParaRPr lang="en-US" altLang="zh-CN" sz="2000" dirty="0" smtClean="0"/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53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检查与评分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分为两部分：代码运行、问题理解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代码运行：运行代码、观察输出结果、检查源码、回答助教针对源码提出的问题、修改代码并预测</a:t>
            </a:r>
            <a:r>
              <a:rPr lang="en-US" altLang="zh-CN" sz="2400" dirty="0"/>
              <a:t>/</a:t>
            </a:r>
            <a:r>
              <a:rPr lang="zh-CN" altLang="en-US" sz="2400" dirty="0"/>
              <a:t>解释程序行为变化。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问题理解：</a:t>
            </a:r>
            <a:r>
              <a:rPr lang="en-US" altLang="zh-CN" sz="2400" dirty="0"/>
              <a:t>3</a:t>
            </a:r>
            <a:r>
              <a:rPr lang="zh-CN" altLang="en-US" sz="2400" dirty="0"/>
              <a:t>道题目，事先准备，一次机会。</a:t>
            </a:r>
            <a:endParaRPr lang="en-US" altLang="zh-CN" sz="2400" dirty="0"/>
          </a:p>
          <a:p>
            <a:pPr lvl="1"/>
            <a:r>
              <a:rPr lang="zh-CN" altLang="en-US" sz="2400" dirty="0"/>
              <a:t>在两个助教处</a:t>
            </a:r>
            <a:r>
              <a:rPr lang="zh-CN" altLang="en-US" sz="2400" dirty="0" smtClean="0"/>
              <a:t>检查</a:t>
            </a:r>
            <a:endParaRPr lang="en-US" altLang="zh-CN" sz="2400" dirty="0"/>
          </a:p>
          <a:p>
            <a:r>
              <a:rPr lang="zh-CN" altLang="en-US" sz="2800" dirty="0" smtClean="0"/>
              <a:t>上传到</a:t>
            </a:r>
            <a:r>
              <a:rPr lang="en-US" altLang="zh-CN" sz="2800" dirty="0" smtClean="0"/>
              <a:t>TSS</a:t>
            </a:r>
            <a:r>
              <a:rPr lang="zh-CN" altLang="en-US" sz="2800" dirty="0" smtClean="0"/>
              <a:t>，不上传的不能得分</a:t>
            </a:r>
            <a:endParaRPr lang="en-US" altLang="zh-CN" sz="2800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代码运行的检查标准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3" cy="424021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每次代码满分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分，在总分中占权重不一样</a:t>
            </a:r>
            <a:endParaRPr lang="en-US" altLang="zh-CN" sz="2400" dirty="0" smtClean="0"/>
          </a:p>
          <a:p>
            <a:r>
              <a:rPr lang="zh-CN" altLang="en-US" sz="2400" dirty="0" smtClean="0"/>
              <a:t>不参加检查：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没有具备诚意的代码：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代码运行有障碍：</a:t>
            </a:r>
            <a:r>
              <a:rPr lang="en-US" altLang="zh-CN" sz="2400" dirty="0" smtClean="0"/>
              <a:t>2~8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代码完成所有基本功能：</a:t>
            </a:r>
            <a:r>
              <a:rPr lang="en-US" altLang="zh-CN" sz="2400" dirty="0"/>
              <a:t>9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代码完成进阶功能：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不能解释代码，依据严重程度，扣</a:t>
            </a:r>
            <a:r>
              <a:rPr lang="en-US" altLang="zh-CN" sz="2400" dirty="0" smtClean="0">
                <a:solidFill>
                  <a:srgbClr val="FF0000"/>
                </a:solidFill>
              </a:rPr>
              <a:t>1~10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5217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问题总分计算公式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（第一次答对问题数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第二次答对问题数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第三次答对问题数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+	</a:t>
            </a:r>
            <a:r>
              <a:rPr lang="zh-CN" altLang="en-US" sz="2400" dirty="0" smtClean="0"/>
              <a:t>第四次答对问题数）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/	</a:t>
            </a:r>
            <a:r>
              <a:rPr lang="zh-CN" altLang="en-US" sz="2400" dirty="0" smtClean="0"/>
              <a:t>一共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道题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*	</a:t>
            </a:r>
            <a:r>
              <a:rPr lang="zh-CN" altLang="en-US" sz="2400" dirty="0" smtClean="0"/>
              <a:t>问题部分总分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=	</a:t>
            </a:r>
            <a:r>
              <a:rPr lang="zh-CN" altLang="en-US" sz="2400" dirty="0" smtClean="0"/>
              <a:t>问题部分最终得分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87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482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方正姚体</vt:lpstr>
      <vt:lpstr>华文新魏</vt:lpstr>
      <vt:lpstr>Arial</vt:lpstr>
      <vt:lpstr>Trebuchet MS</vt:lpstr>
      <vt:lpstr>Wingdings 3</vt:lpstr>
      <vt:lpstr>平面</vt:lpstr>
      <vt:lpstr>操作系统实验</vt:lpstr>
      <vt:lpstr>课程介绍</vt:lpstr>
      <vt:lpstr>实验平台</vt:lpstr>
      <vt:lpstr>参考资料</vt:lpstr>
      <vt:lpstr>总分</vt:lpstr>
      <vt:lpstr>作业内容</vt:lpstr>
      <vt:lpstr>检查与评分</vt:lpstr>
      <vt:lpstr>代码运行的检查标准</vt:lpstr>
      <vt:lpstr>问题总分计算公式</vt:lpstr>
      <vt:lpstr>实验总分计算公式</vt:lpstr>
      <vt:lpstr>探索实验</vt:lpstr>
      <vt:lpstr>Windows+Linux双系统</vt:lpstr>
      <vt:lpstr>Windows+Linux双系统</vt:lpstr>
      <vt:lpstr>操作Windows下的文件</vt:lpstr>
      <vt:lpstr>助教列表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丁霄汉</dc:creator>
  <cp:lastModifiedBy>丁霄汉</cp:lastModifiedBy>
  <cp:revision>26</cp:revision>
  <dcterms:created xsi:type="dcterms:W3CDTF">2016-03-12T14:12:03Z</dcterms:created>
  <dcterms:modified xsi:type="dcterms:W3CDTF">2016-03-14T10:55:33Z</dcterms:modified>
</cp:coreProperties>
</file>