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61" r:id="rId5"/>
    <p:sldId id="262" r:id="rId6"/>
    <p:sldId id="273" r:id="rId7"/>
    <p:sldId id="259" r:id="rId8"/>
    <p:sldId id="264" r:id="rId9"/>
    <p:sldId id="27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E18-07A4-48FD-A6DC-8195F4410B2E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1C73-B22B-4AC4-9712-A0F7E8610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E18-07A4-48FD-A6DC-8195F4410B2E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1C73-B22B-4AC4-9712-A0F7E8610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98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E18-07A4-48FD-A6DC-8195F4410B2E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1C73-B22B-4AC4-9712-A0F7E8610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86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E18-07A4-48FD-A6DC-8195F4410B2E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1C73-B22B-4AC4-9712-A0F7E8610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E18-07A4-48FD-A6DC-8195F4410B2E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1C73-B22B-4AC4-9712-A0F7E8610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3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E18-07A4-48FD-A6DC-8195F4410B2E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1C73-B22B-4AC4-9712-A0F7E8610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9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E18-07A4-48FD-A6DC-8195F4410B2E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1C73-B22B-4AC4-9712-A0F7E8610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4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E18-07A4-48FD-A6DC-8195F4410B2E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1C73-B22B-4AC4-9712-A0F7E8610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6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E18-07A4-48FD-A6DC-8195F4410B2E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1C73-B22B-4AC4-9712-A0F7E8610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9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E18-07A4-48FD-A6DC-8195F4410B2E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1C73-B22B-4AC4-9712-A0F7E8610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14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E18-07A4-48FD-A6DC-8195F4410B2E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1C73-B22B-4AC4-9712-A0F7E8610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67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B4E18-07A4-48FD-A6DC-8195F4410B2E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71C73-B22B-4AC4-9712-A0F7E8610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22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第二次作业参考答案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725003" y="3711220"/>
            <a:ext cx="9144000" cy="1655762"/>
          </a:xfrm>
        </p:spPr>
        <p:txBody>
          <a:bodyPr/>
          <a:lstStyle/>
          <a:p>
            <a:pPr algn="l"/>
            <a:r>
              <a:rPr lang="zh-CN" altLang="en-US" dirty="0" smtClean="0"/>
              <a:t>郝伟清 </a:t>
            </a:r>
            <a:r>
              <a:rPr lang="en-US" altLang="zh-CN" dirty="0" smtClean="0"/>
              <a:t>MF1432021</a:t>
            </a:r>
          </a:p>
          <a:p>
            <a:pPr algn="l"/>
            <a:r>
              <a:rPr lang="zh-CN" altLang="en-US" dirty="0" smtClean="0"/>
              <a:t>邮箱：</a:t>
            </a:r>
            <a:r>
              <a:rPr lang="en-US" altLang="zh-CN" dirty="0" smtClean="0"/>
              <a:t>mf1432021@software.nju.edu.cn</a:t>
            </a:r>
          </a:p>
          <a:p>
            <a:pPr algn="l"/>
            <a:r>
              <a:rPr lang="zh-CN" altLang="en-US" dirty="0"/>
              <a:t>有任何</a:t>
            </a:r>
            <a:r>
              <a:rPr lang="zh-CN" altLang="en-US" dirty="0" smtClean="0"/>
              <a:t>问题请联系我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1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720" y="102357"/>
            <a:ext cx="3025140" cy="583883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3.3</a:t>
            </a:r>
            <a:endParaRPr lang="zh-CN" altLang="en-US" sz="40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7038" y="519113"/>
            <a:ext cx="10682287" cy="6169025"/>
          </a:xfrm>
        </p:spPr>
        <p:txBody>
          <a:bodyPr/>
          <a:lstStyle/>
          <a:p>
            <a:pPr algn="l">
              <a:lnSpc>
                <a:spcPct val="70000"/>
              </a:lnSpc>
              <a:defRPr/>
            </a:pPr>
            <a:r>
              <a:rPr lang="en-US" altLang="zh-CN" sz="1700" b="1" dirty="0">
                <a:latin typeface="Times New Roman" pitchFamily="18" charset="0"/>
                <a:ea typeface="楷体_GB2312" pitchFamily="49" charset="-122"/>
              </a:rPr>
              <a:t>public </a:t>
            </a:r>
            <a:r>
              <a:rPr lang="en-US" altLang="zh-CN" sz="1700" b="1" dirty="0" err="1">
                <a:latin typeface="Times New Roman" pitchFamily="18" charset="0"/>
                <a:ea typeface="楷体_GB2312" pitchFamily="49" charset="-122"/>
              </a:rPr>
              <a:t>LinkedList</a:t>
            </a:r>
            <a:r>
              <a:rPr lang="en-US" altLang="zh-CN" sz="1700" b="1" dirty="0">
                <a:latin typeface="Times New Roman" pitchFamily="18" charset="0"/>
                <a:ea typeface="楷体_GB2312" pitchFamily="49" charset="-122"/>
              </a:rPr>
              <a:t> intersection (</a:t>
            </a:r>
            <a:r>
              <a:rPr lang="en-US" altLang="zh-CN" sz="1700" b="1" dirty="0" err="1">
                <a:latin typeface="Times New Roman" pitchFamily="18" charset="0"/>
                <a:ea typeface="楷体_GB2312" pitchFamily="49" charset="-122"/>
              </a:rPr>
              <a:t>LinkedList</a:t>
            </a:r>
            <a:r>
              <a:rPr lang="en-US" altLang="zh-CN" sz="1700" b="1" dirty="0">
                <a:latin typeface="Times New Roman" pitchFamily="18" charset="0"/>
                <a:ea typeface="楷体_GB2312" pitchFamily="49" charset="-122"/>
              </a:rPr>
              <a:t> L1,LinkedList L2){</a:t>
            </a:r>
          </a:p>
          <a:p>
            <a:pPr algn="l">
              <a:lnSpc>
                <a:spcPct val="70000"/>
              </a:lnSpc>
              <a:defRPr/>
            </a:pPr>
            <a:r>
              <a:rPr lang="en-US" altLang="zh-CN" sz="17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700" b="1" dirty="0" err="1">
                <a:latin typeface="Times New Roman" pitchFamily="18" charset="0"/>
                <a:ea typeface="楷体_GB2312" pitchFamily="49" charset="-122"/>
              </a:rPr>
              <a:t>LinkedListItr</a:t>
            </a:r>
            <a:r>
              <a:rPr lang="en-US" altLang="zh-CN" sz="1700" b="1" dirty="0">
                <a:latin typeface="Times New Roman" pitchFamily="18" charset="0"/>
                <a:ea typeface="楷体_GB2312" pitchFamily="49" charset="-122"/>
              </a:rPr>
              <a:t> itr1 = L1.first();  </a:t>
            </a:r>
          </a:p>
          <a:p>
            <a:pPr algn="l">
              <a:lnSpc>
                <a:spcPct val="70000"/>
              </a:lnSpc>
              <a:defRPr/>
            </a:pPr>
            <a:r>
              <a:rPr lang="en-US" altLang="zh-CN" sz="17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700" b="1" dirty="0" err="1">
                <a:latin typeface="Times New Roman" pitchFamily="18" charset="0"/>
                <a:ea typeface="楷体_GB2312" pitchFamily="49" charset="-122"/>
              </a:rPr>
              <a:t>LinkedListItr</a:t>
            </a:r>
            <a:r>
              <a:rPr lang="en-US" altLang="zh-CN" sz="1700" b="1" dirty="0">
                <a:latin typeface="Times New Roman" pitchFamily="18" charset="0"/>
                <a:ea typeface="楷体_GB2312" pitchFamily="49" charset="-122"/>
              </a:rPr>
              <a:t> itr2 = L2.first();</a:t>
            </a:r>
          </a:p>
          <a:p>
            <a:pPr algn="l">
              <a:lnSpc>
                <a:spcPct val="70000"/>
              </a:lnSpc>
              <a:defRPr/>
            </a:pPr>
            <a:r>
              <a:rPr lang="en-US" altLang="zh-CN" sz="17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700" b="1" dirty="0" err="1">
                <a:latin typeface="Times New Roman" pitchFamily="18" charset="0"/>
                <a:ea typeface="楷体_GB2312" pitchFamily="49" charset="-122"/>
              </a:rPr>
              <a:t>LinkedList</a:t>
            </a:r>
            <a:r>
              <a:rPr lang="en-US" altLang="zh-CN" sz="1700" b="1" dirty="0">
                <a:latin typeface="Times New Roman" pitchFamily="18" charset="0"/>
                <a:ea typeface="楷体_GB2312" pitchFamily="49" charset="-122"/>
              </a:rPr>
              <a:t> L = new </a:t>
            </a:r>
            <a:r>
              <a:rPr lang="en-US" altLang="zh-CN" sz="1700" b="1" dirty="0" err="1">
                <a:latin typeface="Times New Roman" pitchFamily="18" charset="0"/>
                <a:ea typeface="楷体_GB2312" pitchFamily="49" charset="-122"/>
              </a:rPr>
              <a:t>LinkedList</a:t>
            </a:r>
            <a:r>
              <a:rPr lang="en-US" altLang="zh-CN" sz="1700" b="1" dirty="0">
                <a:latin typeface="Times New Roman" pitchFamily="18" charset="0"/>
                <a:ea typeface="楷体_GB2312" pitchFamily="49" charset="-122"/>
              </a:rPr>
              <a:t>();</a:t>
            </a:r>
          </a:p>
          <a:p>
            <a:pPr algn="l">
              <a:lnSpc>
                <a:spcPct val="70000"/>
              </a:lnSpc>
              <a:defRPr/>
            </a:pPr>
            <a:r>
              <a:rPr lang="en-US" altLang="zh-CN" sz="17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700" b="1" dirty="0" err="1">
                <a:latin typeface="Times New Roman" pitchFamily="18" charset="0"/>
                <a:ea typeface="楷体_GB2312" pitchFamily="49" charset="-122"/>
              </a:rPr>
              <a:t>LinkedListItr</a:t>
            </a:r>
            <a:r>
              <a:rPr lang="en-US" altLang="zh-CN" sz="17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700" b="1" dirty="0" err="1">
                <a:latin typeface="Times New Roman" pitchFamily="18" charset="0"/>
                <a:ea typeface="楷体_GB2312" pitchFamily="49" charset="-122"/>
              </a:rPr>
              <a:t>itr</a:t>
            </a:r>
            <a:r>
              <a:rPr lang="en-US" altLang="zh-CN" sz="1700" b="1" dirty="0"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1700" b="1" dirty="0" err="1">
                <a:latin typeface="Times New Roman" pitchFamily="18" charset="0"/>
                <a:ea typeface="楷体_GB2312" pitchFamily="49" charset="-122"/>
              </a:rPr>
              <a:t>L.zeroth</a:t>
            </a:r>
            <a:r>
              <a:rPr lang="en-US" altLang="zh-CN" sz="1700" b="1" dirty="0">
                <a:latin typeface="Times New Roman" pitchFamily="18" charset="0"/>
                <a:ea typeface="楷体_GB2312" pitchFamily="49" charset="-122"/>
              </a:rPr>
              <a:t>();   </a:t>
            </a:r>
            <a:r>
              <a:rPr lang="en-US" altLang="zh-CN" sz="1800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1800" b="1" dirty="0" smtClean="0">
                <a:solidFill>
                  <a:srgbClr val="00B050"/>
                </a:solidFill>
                <a:latin typeface="+mn-ea"/>
              </a:rPr>
              <a:t>返回</a:t>
            </a:r>
            <a:r>
              <a:rPr lang="en-US" altLang="zh-CN" sz="1800" b="1" dirty="0" smtClean="0">
                <a:solidFill>
                  <a:srgbClr val="00B050"/>
                </a:solidFill>
                <a:latin typeface="+mn-ea"/>
              </a:rPr>
              <a:t>header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800" b="1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6720" y="1830388"/>
            <a:ext cx="9386020" cy="4857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800" b="1" dirty="0" smtClean="0">
              <a:solidFill>
                <a:schemeClr val="accent2"/>
              </a:solidFill>
              <a:ea typeface="楷体_GB2312" pitchFamily="49" charset="-122"/>
            </a:endParaRP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while(!itr1.isPastEnd() &amp;&amp; !itr2.isPastEnd()){   </a:t>
            </a:r>
            <a:r>
              <a:rPr lang="en-US" altLang="zh-CN" sz="1800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1800" b="1" dirty="0" smtClean="0">
                <a:solidFill>
                  <a:srgbClr val="00B050"/>
                </a:solidFill>
                <a:latin typeface="+mn-ea"/>
              </a:rPr>
              <a:t>当前节点是否为空</a:t>
            </a:r>
            <a:endParaRPr lang="en-US" altLang="zh-CN" sz="1800" b="1" dirty="0" smtClean="0">
              <a:solidFill>
                <a:srgbClr val="00B050"/>
              </a:solidFill>
              <a:latin typeface="+mn-ea"/>
            </a:endParaRP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 if(itr1.retrive() == itr2.retrive()){	</a:t>
            </a:r>
            <a:r>
              <a:rPr lang="en-US" altLang="zh-CN" sz="1800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1800" b="1" dirty="0" smtClean="0">
                <a:solidFill>
                  <a:srgbClr val="00B050"/>
                </a:solidFill>
                <a:latin typeface="+mn-ea"/>
              </a:rPr>
              <a:t>若两个链表当前节点相等</a:t>
            </a:r>
            <a:endParaRPr lang="en-US" altLang="zh-CN" sz="1800" b="1" dirty="0" smtClean="0">
              <a:solidFill>
                <a:srgbClr val="00B050"/>
              </a:solidFill>
              <a:latin typeface="+mn-ea"/>
            </a:endParaRP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	</a:t>
            </a:r>
            <a:r>
              <a:rPr lang="en-US" altLang="zh-CN" sz="1800" b="1" dirty="0" err="1" smtClean="0">
                <a:latin typeface="Times New Roman" pitchFamily="18" charset="0"/>
                <a:ea typeface="楷体_GB2312" pitchFamily="49" charset="-122"/>
              </a:rPr>
              <a:t>L.insert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(itr1.current,itr);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	itr1.advance();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	itr2.advance();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}</a:t>
            </a:r>
          </a:p>
          <a:p>
            <a:pPr algn="l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else if(itr1.retrive() &lt; itr2.retrive()) ()){ 					          			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L.insert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(itr1.current,itr);</a:t>
            </a:r>
          </a:p>
          <a:p>
            <a:pPr algn="l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	itr1.advance();</a:t>
            </a:r>
          </a:p>
          <a:p>
            <a:pPr algn="l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}</a:t>
            </a:r>
          </a:p>
          <a:p>
            <a:pPr marL="342900" lvl="1" indent="-342900" algn="l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	else{</a:t>
            </a:r>
          </a:p>
          <a:p>
            <a:pPr marL="342900" lvl="1" indent="-342900" algn="l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		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L.insert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(itr2.current,itr);</a:t>
            </a:r>
          </a:p>
          <a:p>
            <a:pPr marL="342900" lvl="1" indent="-342900" algn="l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		itr2.advance();</a:t>
            </a:r>
          </a:p>
          <a:p>
            <a:pPr marL="342900" lvl="1" indent="-342900" algn="l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      		}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}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800" b="1" dirty="0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3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720" y="102357"/>
            <a:ext cx="3025140" cy="583883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3.3</a:t>
            </a:r>
            <a:endParaRPr lang="zh-CN" altLang="en-US" sz="40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7038" y="519113"/>
            <a:ext cx="10682287" cy="6169025"/>
          </a:xfrm>
        </p:spPr>
        <p:txBody>
          <a:bodyPr/>
          <a:lstStyle/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8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kumimoji="1"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kumimoji="1" lang="zh-CN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没有结束，将</a:t>
            </a:r>
            <a:r>
              <a:rPr kumimoji="1"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kumimoji="1" lang="zh-CN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剩余元素添加到</a:t>
            </a:r>
            <a:r>
              <a:rPr kumimoji="1"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for(;!itr1.isPastEnd();itr1.advance())  {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en-US" altLang="zh-CN" sz="1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L.insert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(itr1.current,itr);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kumimoji="1"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kumimoji="1" lang="zh-CN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没有结束，将</a:t>
            </a:r>
            <a:r>
              <a:rPr kumimoji="1"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kumimoji="1" lang="zh-CN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剩余元素添加到</a:t>
            </a:r>
            <a:r>
              <a:rPr kumimoji="1"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for(;!itr2.isPastEnd();itr2.advance())	{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en-US" altLang="zh-CN" sz="1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L.insert</a:t>
            </a:r>
            <a:r>
              <a:rPr kumimoji="1"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(itr2.current,itr);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L;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endParaRPr kumimoji="1"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kumimoji="1"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代码没有考虑一个链表中是否有相同元素</a:t>
            </a:r>
            <a:endParaRPr kumimoji="1"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kumimoji="1"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代码中没有考虑结果链表中是否有相同元素</a:t>
            </a:r>
            <a:r>
              <a:rPr kumimoji="1"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提供如下思路：</a:t>
            </a:r>
            <a:endParaRPr kumimoji="1"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r>
              <a:rPr kumimoji="1"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a. </a:t>
            </a:r>
            <a:r>
              <a:rPr kumimoji="1"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kumimoji="1"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kumimoji="1"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之前判断链表中是否有相同元素</a:t>
            </a:r>
            <a:endParaRPr kumimoji="1"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r>
              <a:rPr kumimoji="1"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b. </a:t>
            </a:r>
            <a:r>
              <a:rPr kumimoji="1"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利用集合的思路来计算交和并</a:t>
            </a:r>
            <a:endParaRPr kumimoji="1"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 dirty="0" smtClean="0">
              <a:solidFill>
                <a:schemeClr val="accent2"/>
              </a:solidFill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720" y="457199"/>
            <a:ext cx="3025140" cy="583883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3.4-</a:t>
            </a:r>
            <a:r>
              <a:rPr lang="zh-CN" altLang="en-US" sz="4000" dirty="0" smtClean="0"/>
              <a:t>题目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6720" y="1041082"/>
            <a:ext cx="10683240" cy="4856798"/>
          </a:xfrm>
        </p:spPr>
        <p:txBody>
          <a:bodyPr/>
          <a:lstStyle/>
          <a:p>
            <a:pPr algn="l"/>
            <a:r>
              <a:rPr lang="en-US" altLang="zh-CN" sz="3200" dirty="0" smtClean="0"/>
              <a:t>Write a </a:t>
            </a:r>
            <a:r>
              <a:rPr lang="en-US" altLang="zh-CN" sz="3200" dirty="0" err="1" smtClean="0"/>
              <a:t>nonrecursive</a:t>
            </a:r>
            <a:r>
              <a:rPr lang="en-US" altLang="zh-CN" sz="3200" dirty="0" smtClean="0"/>
              <a:t> method to reverse a singly linked</a:t>
            </a:r>
          </a:p>
          <a:p>
            <a:pPr algn="l"/>
            <a:r>
              <a:rPr lang="en-US" altLang="zh-CN" sz="3200" dirty="0" smtClean="0"/>
              <a:t> List in O(N)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94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720" y="102357"/>
            <a:ext cx="3025140" cy="583883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3.4</a:t>
            </a:r>
            <a:endParaRPr lang="zh-CN" altLang="en-US" sz="40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6720" y="928545"/>
            <a:ext cx="10682287" cy="61690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1800" b="1" dirty="0" smtClean="0">
                <a:latin typeface="+mn-ea"/>
              </a:rPr>
              <a:t>提供三种思路如下：</a:t>
            </a:r>
            <a:endParaRPr lang="en-US" altLang="zh-CN" sz="1800" b="1" dirty="0" smtClean="0">
              <a:latin typeface="+mn-ea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altLang="zh-CN" sz="1800" b="1" dirty="0" smtClean="0">
                <a:latin typeface="+mn-ea"/>
              </a:rPr>
              <a:t>1.</a:t>
            </a:r>
            <a:r>
              <a:rPr lang="zh-CN" altLang="en-US" sz="1800" b="1" dirty="0">
                <a:latin typeface="+mn-ea"/>
              </a:rPr>
              <a:t>用堆栈来保存链表的遍历，用</a:t>
            </a:r>
            <a:r>
              <a:rPr lang="en-US" altLang="zh-CN" sz="1800" b="1" dirty="0">
                <a:latin typeface="+mn-ea"/>
              </a:rPr>
              <a:t>pop</a:t>
            </a:r>
            <a:r>
              <a:rPr lang="zh-CN" altLang="en-US" sz="1800" b="1" dirty="0">
                <a:latin typeface="+mn-ea"/>
              </a:rPr>
              <a:t>倒序输出，每倒序输出一个就构造新链表的一个</a:t>
            </a:r>
            <a:r>
              <a:rPr lang="zh-CN" altLang="en-US" sz="1800" b="1" dirty="0" smtClean="0">
                <a:latin typeface="+mn-ea"/>
              </a:rPr>
              <a:t>结点</a:t>
            </a:r>
            <a:endParaRPr lang="en-US" altLang="zh-CN" sz="1800" b="1" dirty="0" smtClean="0">
              <a:latin typeface="+mn-ea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altLang="zh-CN" sz="1800" b="1" dirty="0" smtClean="0">
                <a:latin typeface="+mn-ea"/>
              </a:rPr>
              <a:t>2.</a:t>
            </a:r>
            <a:r>
              <a:rPr lang="zh-CN" altLang="en-US" sz="1800" b="1" dirty="0">
                <a:latin typeface="+mn-ea"/>
              </a:rPr>
              <a:t>在遍历的过程中碰到结点就先删除然后再插入相同的结点。或者不断的进行插入操作来构造新的链表</a:t>
            </a:r>
            <a:endParaRPr lang="en-US" altLang="zh-CN" sz="1800" b="1" dirty="0" smtClean="0">
              <a:latin typeface="+mn-ea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altLang="zh-CN" sz="1800" b="1" dirty="0" smtClean="0">
                <a:latin typeface="+mn-ea"/>
              </a:rPr>
              <a:t>3.</a:t>
            </a:r>
            <a:r>
              <a:rPr lang="zh-CN" altLang="en-US" sz="1800" b="1" dirty="0" smtClean="0">
                <a:latin typeface="+mn-ea"/>
              </a:rPr>
              <a:t>在</a:t>
            </a:r>
            <a:r>
              <a:rPr lang="zh-CN" altLang="en-US" sz="1800" b="1" dirty="0">
                <a:latin typeface="+mn-ea"/>
              </a:rPr>
              <a:t>原链表的上用指针操作来进行链表的</a:t>
            </a:r>
            <a:r>
              <a:rPr lang="zh-CN" altLang="en-US" sz="1800" b="1" dirty="0" smtClean="0">
                <a:latin typeface="+mn-ea"/>
              </a:rPr>
              <a:t>扭转</a:t>
            </a:r>
            <a:endParaRPr lang="en-US" altLang="zh-CN" sz="1800" b="1" dirty="0" smtClean="0">
              <a:latin typeface="+mn-ea"/>
            </a:endParaRPr>
          </a:p>
          <a:p>
            <a:pPr algn="l">
              <a:lnSpc>
                <a:spcPct val="80000"/>
              </a:lnSpc>
              <a:defRPr/>
            </a:pPr>
            <a:endParaRPr lang="en-US" altLang="zh-CN" sz="1800" b="1" dirty="0">
              <a:latin typeface="+mn-ea"/>
            </a:endParaRPr>
          </a:p>
          <a:p>
            <a:pPr algn="l">
              <a:lnSpc>
                <a:spcPct val="80000"/>
              </a:lnSpc>
              <a:defRPr/>
            </a:pPr>
            <a:r>
              <a:rPr lang="zh-CN" altLang="en-US" sz="1800" b="1" dirty="0" smtClean="0">
                <a:latin typeface="+mn-ea"/>
              </a:rPr>
              <a:t>推荐思路</a:t>
            </a:r>
            <a:r>
              <a:rPr lang="en-US" altLang="zh-CN" sz="1800" b="1" dirty="0" smtClean="0">
                <a:latin typeface="+mn-ea"/>
              </a:rPr>
              <a:t>3</a:t>
            </a:r>
            <a:r>
              <a:rPr lang="zh-CN" altLang="en-US" sz="1800" b="1" dirty="0" smtClean="0">
                <a:latin typeface="+mn-ea"/>
              </a:rPr>
              <a:t>，做法如下：</a:t>
            </a:r>
            <a:endParaRPr lang="en-US" altLang="zh-CN" sz="1800" b="1" dirty="0" smtClean="0">
              <a:latin typeface="+mn-ea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altLang="zh-CN" sz="1800" b="1" dirty="0" smtClean="0">
                <a:latin typeface="+mn-ea"/>
              </a:rPr>
              <a:t>1</a:t>
            </a:r>
            <a:r>
              <a:rPr lang="zh-CN" altLang="en-US" sz="1800" b="1" dirty="0" smtClean="0">
                <a:latin typeface="+mn-ea"/>
              </a:rPr>
              <a:t>）对于</a:t>
            </a:r>
            <a:r>
              <a:rPr lang="zh-CN" altLang="en-US" sz="1800" b="1" dirty="0">
                <a:latin typeface="+mn-ea"/>
              </a:rPr>
              <a:t>第一个节点</a:t>
            </a:r>
            <a:r>
              <a:rPr lang="en-US" altLang="zh-CN" sz="1800" b="1" dirty="0" err="1">
                <a:latin typeface="+mn-ea"/>
              </a:rPr>
              <a:t>firstNode</a:t>
            </a:r>
            <a:endParaRPr lang="en-US" altLang="zh-CN" sz="1800" b="1" dirty="0">
              <a:latin typeface="+mn-ea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altLang="zh-CN" sz="1800" b="1" dirty="0">
                <a:latin typeface="+mn-ea"/>
              </a:rPr>
              <a:t> </a:t>
            </a:r>
            <a:r>
              <a:rPr lang="en-US" altLang="zh-CN" sz="1800" b="1" dirty="0" smtClean="0">
                <a:latin typeface="+mn-ea"/>
              </a:rPr>
              <a:t>  </a:t>
            </a:r>
            <a:r>
              <a:rPr lang="zh-CN" altLang="en-US" sz="1800" b="1" dirty="0" smtClean="0">
                <a:latin typeface="+mn-ea"/>
              </a:rPr>
              <a:t>将</a:t>
            </a:r>
            <a:r>
              <a:rPr lang="en-US" altLang="zh-CN" sz="1800" b="1" dirty="0" err="1">
                <a:latin typeface="+mn-ea"/>
              </a:rPr>
              <a:t>firstNode.next</a:t>
            </a:r>
            <a:r>
              <a:rPr lang="zh-CN" altLang="en-US" sz="1800" b="1" dirty="0">
                <a:latin typeface="+mn-ea"/>
              </a:rPr>
              <a:t>设为</a:t>
            </a:r>
            <a:r>
              <a:rPr lang="en-US" altLang="zh-CN" sz="1800" b="1" dirty="0">
                <a:latin typeface="+mn-ea"/>
              </a:rPr>
              <a:t>null</a:t>
            </a:r>
          </a:p>
          <a:p>
            <a:pPr algn="l">
              <a:lnSpc>
                <a:spcPct val="80000"/>
              </a:lnSpc>
              <a:defRPr/>
            </a:pPr>
            <a:r>
              <a:rPr lang="en-US" altLang="zh-CN" sz="1800" b="1" dirty="0" smtClean="0">
                <a:latin typeface="+mn-ea"/>
              </a:rPr>
              <a:t>2</a:t>
            </a:r>
            <a:r>
              <a:rPr lang="zh-CN" altLang="en-US" sz="1800" b="1" dirty="0" smtClean="0">
                <a:latin typeface="+mn-ea"/>
              </a:rPr>
              <a:t>）对于</a:t>
            </a:r>
            <a:r>
              <a:rPr lang="zh-CN" altLang="en-US" sz="1800" b="1" dirty="0">
                <a:latin typeface="+mn-ea"/>
              </a:rPr>
              <a:t>其他节点</a:t>
            </a:r>
          </a:p>
          <a:p>
            <a:pPr algn="l">
              <a:lnSpc>
                <a:spcPct val="80000"/>
              </a:lnSpc>
              <a:defRPr/>
            </a:pPr>
            <a:r>
              <a:rPr lang="zh-CN" altLang="en-US" sz="1800" b="1" dirty="0" smtClean="0">
                <a:latin typeface="+mn-ea"/>
              </a:rPr>
              <a:t>   将</a:t>
            </a:r>
            <a:r>
              <a:rPr lang="en-US" altLang="zh-CN" sz="1800" b="1" dirty="0" err="1">
                <a:latin typeface="+mn-ea"/>
              </a:rPr>
              <a:t>node.next</a:t>
            </a:r>
            <a:r>
              <a:rPr lang="zh-CN" altLang="en-US" sz="1800" b="1" dirty="0">
                <a:latin typeface="+mn-ea"/>
              </a:rPr>
              <a:t>设为前一个</a:t>
            </a:r>
            <a:r>
              <a:rPr lang="en-US" altLang="zh-CN" sz="1800" b="1" dirty="0">
                <a:latin typeface="+mn-ea"/>
              </a:rPr>
              <a:t>node</a:t>
            </a:r>
          </a:p>
          <a:p>
            <a:pPr algn="l">
              <a:lnSpc>
                <a:spcPct val="80000"/>
              </a:lnSpc>
              <a:defRPr/>
            </a:pPr>
            <a:r>
              <a:rPr lang="en-US" altLang="zh-CN" sz="1800" b="1" dirty="0" smtClean="0">
                <a:latin typeface="+mn-ea"/>
              </a:rPr>
              <a:t>3</a:t>
            </a:r>
            <a:r>
              <a:rPr lang="zh-CN" altLang="en-US" sz="1800" b="1" dirty="0" smtClean="0">
                <a:latin typeface="+mn-ea"/>
              </a:rPr>
              <a:t>）最后</a:t>
            </a:r>
            <a:r>
              <a:rPr lang="zh-CN" altLang="en-US" sz="1800" b="1" dirty="0">
                <a:latin typeface="+mn-ea"/>
              </a:rPr>
              <a:t>对于头指针</a:t>
            </a:r>
          </a:p>
          <a:p>
            <a:pPr algn="l">
              <a:lnSpc>
                <a:spcPct val="80000"/>
              </a:lnSpc>
              <a:defRPr/>
            </a:pPr>
            <a:r>
              <a:rPr lang="zh-CN" altLang="en-US" sz="1800" b="1" dirty="0" smtClean="0">
                <a:latin typeface="+mn-ea"/>
              </a:rPr>
              <a:t>   将</a:t>
            </a:r>
            <a:r>
              <a:rPr lang="en-US" altLang="zh-CN" sz="1800" b="1" dirty="0" err="1">
                <a:latin typeface="+mn-ea"/>
              </a:rPr>
              <a:t>header.next</a:t>
            </a:r>
            <a:r>
              <a:rPr lang="zh-CN" altLang="en-US" sz="1800" b="1" dirty="0">
                <a:latin typeface="+mn-ea"/>
              </a:rPr>
              <a:t>指向最后一个元素</a:t>
            </a:r>
          </a:p>
          <a:p>
            <a:pPr algn="l">
              <a:lnSpc>
                <a:spcPct val="80000"/>
              </a:lnSpc>
              <a:defRPr/>
            </a:pPr>
            <a:endParaRPr lang="en-US" altLang="zh-CN" sz="1800" b="1" dirty="0" smtClean="0">
              <a:latin typeface="+mn-ea"/>
            </a:endParaRPr>
          </a:p>
          <a:p>
            <a:pPr algn="l">
              <a:lnSpc>
                <a:spcPct val="80000"/>
              </a:lnSpc>
              <a:defRPr/>
            </a:pPr>
            <a:endParaRPr lang="en-US" altLang="zh-CN" sz="1800" b="1" dirty="0" smtClean="0">
              <a:latin typeface="+mn-ea"/>
            </a:endParaRP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800" b="1" dirty="0" smtClean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57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720" y="102357"/>
            <a:ext cx="3025140" cy="583883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3.4</a:t>
            </a:r>
            <a:endParaRPr lang="zh-CN" altLang="en-US" sz="40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6720" y="686240"/>
            <a:ext cx="10682287" cy="6169025"/>
          </a:xfr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endParaRPr lang="en-US" altLang="zh-CN" sz="1800" b="1" dirty="0" smtClean="0">
              <a:latin typeface="+mn-ea"/>
            </a:endParaRPr>
          </a:p>
          <a:p>
            <a:pPr algn="l">
              <a:lnSpc>
                <a:spcPct val="80000"/>
              </a:lnSpc>
              <a:defRPr/>
            </a:pPr>
            <a:endParaRPr lang="en-US" altLang="zh-CN" sz="1800" b="1" dirty="0" smtClean="0">
              <a:latin typeface="+mn-ea"/>
            </a:endParaRP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800" b="1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4465" y="798608"/>
            <a:ext cx="771525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800" b="1" dirty="0" smtClean="0">
              <a:solidFill>
                <a:schemeClr val="accent2"/>
              </a:solidFill>
              <a:ea typeface="楷体_GB2312" pitchFamily="49" charset="-122"/>
            </a:endParaRP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public void reverse() {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1800" b="1" dirty="0" err="1" smtClean="0">
                <a:latin typeface="Times New Roman" pitchFamily="18" charset="0"/>
                <a:ea typeface="楷体_GB2312" pitchFamily="49" charset="-122"/>
              </a:rPr>
              <a:t>ListNode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 p1 = </a:t>
            </a:r>
            <a:r>
              <a:rPr lang="en-US" altLang="zh-CN" sz="1800" b="1" dirty="0" err="1" smtClean="0">
                <a:latin typeface="Times New Roman" pitchFamily="18" charset="0"/>
                <a:ea typeface="楷体_GB2312" pitchFamily="49" charset="-122"/>
              </a:rPr>
              <a:t>header.next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if (p1 == null) 	return;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1800" b="1" dirty="0" err="1" smtClean="0">
                <a:latin typeface="Times New Roman" pitchFamily="18" charset="0"/>
                <a:ea typeface="楷体_GB2312" pitchFamily="49" charset="-122"/>
              </a:rPr>
              <a:t>ListNode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 p2 = p1.next;</a:t>
            </a:r>
          </a:p>
          <a:p>
            <a:pPr algn="l">
              <a:lnSpc>
                <a:spcPct val="80000"/>
              </a:lnSpc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if (p2 == null) 	return;</a:t>
            </a:r>
            <a:r>
              <a:rPr lang="en-US" altLang="zh-CN" sz="18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CN" sz="1800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1800" b="1" dirty="0">
                <a:solidFill>
                  <a:srgbClr val="00B050"/>
                </a:solidFill>
                <a:latin typeface="+mn-ea"/>
              </a:rPr>
              <a:t>只有一个</a:t>
            </a:r>
            <a:r>
              <a:rPr lang="zh-CN" altLang="en-US" sz="1800" b="1" dirty="0" smtClean="0">
                <a:solidFill>
                  <a:srgbClr val="00B050"/>
                </a:solidFill>
                <a:latin typeface="+mn-ea"/>
              </a:rPr>
              <a:t>数据节点，直接返回</a:t>
            </a:r>
            <a:endParaRPr lang="en-US" altLang="zh-CN" sz="1800" b="1" dirty="0" smtClean="0"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1800" b="1" dirty="0" err="1" smtClean="0">
                <a:latin typeface="Times New Roman" pitchFamily="18" charset="0"/>
                <a:ea typeface="楷体_GB2312" pitchFamily="49" charset="-122"/>
              </a:rPr>
              <a:t>ListNode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 p3 = p2.next;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p1.next = null;   </a:t>
            </a:r>
            <a:r>
              <a:rPr lang="en-US" altLang="zh-CN" sz="1800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1800" b="1" dirty="0" smtClean="0">
                <a:solidFill>
                  <a:srgbClr val="00B050"/>
                </a:solidFill>
                <a:latin typeface="+mn-ea"/>
              </a:rPr>
              <a:t>将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+mn-ea"/>
              </a:rPr>
              <a:t>firstNode.next</a:t>
            </a:r>
            <a:r>
              <a:rPr lang="zh-CN" altLang="en-US" sz="1800" b="1" dirty="0" smtClean="0">
                <a:solidFill>
                  <a:srgbClr val="00B050"/>
                </a:solidFill>
                <a:latin typeface="+mn-ea"/>
              </a:rPr>
              <a:t>设为</a:t>
            </a:r>
            <a:r>
              <a:rPr lang="en-US" altLang="zh-CN" sz="1800" b="1" dirty="0" smtClean="0">
                <a:solidFill>
                  <a:srgbClr val="00B050"/>
                </a:solidFill>
                <a:latin typeface="+mn-ea"/>
              </a:rPr>
              <a:t>null 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800" b="1" dirty="0" smtClean="0"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1800" b="1" dirty="0" smtClean="0">
                <a:solidFill>
                  <a:srgbClr val="00B050"/>
                </a:solidFill>
                <a:latin typeface="+mn-ea"/>
              </a:rPr>
              <a:t>// 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+mn-ea"/>
              </a:rPr>
              <a:t>node.next</a:t>
            </a:r>
            <a:r>
              <a:rPr lang="zh-CN" altLang="en-US" sz="1800" b="1" dirty="0" smtClean="0">
                <a:solidFill>
                  <a:srgbClr val="00B050"/>
                </a:solidFill>
                <a:latin typeface="+mn-ea"/>
              </a:rPr>
              <a:t>设为前一个</a:t>
            </a:r>
            <a:r>
              <a:rPr lang="en-US" altLang="zh-CN" sz="1800" b="1" dirty="0" smtClean="0">
                <a:solidFill>
                  <a:srgbClr val="00B050"/>
                </a:solidFill>
                <a:latin typeface="+mn-ea"/>
              </a:rPr>
              <a:t>node ,</a:t>
            </a:r>
            <a:r>
              <a:rPr lang="zh-CN" altLang="en-US" sz="1800" b="1" dirty="0" smtClean="0">
                <a:solidFill>
                  <a:srgbClr val="00B050"/>
                </a:solidFill>
                <a:latin typeface="+mn-ea"/>
              </a:rPr>
              <a:t>然后指针前移一个位置</a:t>
            </a:r>
            <a:endParaRPr lang="en-US" altLang="zh-CN" sz="1800" b="1" dirty="0" smtClean="0">
              <a:solidFill>
                <a:srgbClr val="00B050"/>
              </a:solidFill>
              <a:latin typeface="+mn-ea"/>
            </a:endParaRP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while (p3 != null) {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	p2.next = p1;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	p1 = p2;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	p2 = p3;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	p3 = p3.next;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}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p2.next = p1; </a:t>
            </a:r>
            <a:r>
              <a:rPr lang="en-US" altLang="zh-CN" sz="1800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1800" b="1" dirty="0" smtClean="0">
                <a:solidFill>
                  <a:srgbClr val="00B050"/>
                </a:solidFill>
                <a:latin typeface="+mn-ea"/>
              </a:rPr>
              <a:t>最后一个元素指向倒数第二个元素</a:t>
            </a:r>
            <a:endParaRPr lang="en-US" altLang="zh-CN" sz="1800" b="1" dirty="0" smtClean="0"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1800" b="1" dirty="0" err="1" smtClean="0">
                <a:latin typeface="Times New Roman" pitchFamily="18" charset="0"/>
                <a:ea typeface="楷体_GB2312" pitchFamily="49" charset="-122"/>
              </a:rPr>
              <a:t>header.next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 = p2;  </a:t>
            </a:r>
            <a:r>
              <a:rPr lang="en-US" altLang="zh-CN" sz="1800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1800" b="1" dirty="0" smtClean="0">
                <a:solidFill>
                  <a:srgbClr val="00B050"/>
                </a:solidFill>
                <a:latin typeface="+mn-ea"/>
              </a:rPr>
              <a:t>将头指针指向最后一个元素</a:t>
            </a:r>
            <a:endParaRPr lang="en-US" altLang="zh-CN" sz="1800" b="1" dirty="0" smtClean="0">
              <a:solidFill>
                <a:srgbClr val="00B050"/>
              </a:solidFill>
              <a:latin typeface="+mn-ea"/>
            </a:endParaRPr>
          </a:p>
          <a:p>
            <a:pPr algn="l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}</a:t>
            </a:r>
            <a:endParaRPr lang="en-US" altLang="zh-CN" sz="1800" b="1" dirty="0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89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720" y="457199"/>
            <a:ext cx="3025140" cy="583883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2009</a:t>
            </a:r>
            <a:r>
              <a:rPr lang="zh-CN" altLang="en-US" sz="4000" dirty="0" smtClean="0"/>
              <a:t>考研题</a:t>
            </a:r>
            <a:endParaRPr lang="zh-CN" altLang="en-US" sz="40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26720" y="1371198"/>
            <a:ext cx="8001000" cy="530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Tx/>
              <a:buNone/>
            </a:pPr>
            <a:r>
              <a:rPr lang="en-US" altLang="zh-CN" sz="2000" dirty="0" smtClean="0"/>
              <a:t>(15</a:t>
            </a:r>
            <a:r>
              <a:rPr lang="zh-CN" altLang="en-US" sz="2000" dirty="0" smtClean="0"/>
              <a:t>分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已知一个带有表头结点的单链表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结点结构为     </a:t>
            </a:r>
            <a:r>
              <a:rPr lang="en-US" altLang="zh-CN" sz="2000" dirty="0" smtClean="0"/>
              <a:t>data   link   , </a:t>
            </a:r>
            <a:r>
              <a:rPr lang="zh-CN" altLang="en-US" sz="2000" dirty="0" smtClean="0"/>
              <a:t>假设该链表只给出了头指针 </a:t>
            </a:r>
            <a:r>
              <a:rPr lang="en-US" altLang="zh-CN" sz="2000" dirty="0" smtClean="0"/>
              <a:t>list. </a:t>
            </a:r>
            <a:r>
              <a:rPr lang="zh-CN" altLang="en-US" sz="2000" dirty="0" smtClean="0"/>
              <a:t>在不改变链表的前提下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请设计一个尽可能高效的算法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查找链表中倒数第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个位置上的结点</a:t>
            </a:r>
            <a:r>
              <a:rPr lang="en-US" altLang="zh-CN" sz="2000" dirty="0" smtClean="0"/>
              <a:t>(k</a:t>
            </a:r>
            <a:r>
              <a:rPr lang="zh-CN" altLang="en-US" sz="2000" dirty="0" smtClean="0"/>
              <a:t>为正整数</a:t>
            </a:r>
            <a:r>
              <a:rPr lang="en-US" altLang="zh-CN" sz="2000" dirty="0" smtClean="0"/>
              <a:t>).</a:t>
            </a:r>
            <a:r>
              <a:rPr lang="zh-CN" altLang="en-US" sz="2000" dirty="0" smtClean="0"/>
              <a:t> 若查找成功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算法输出该结点的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域的值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并返回</a:t>
            </a:r>
            <a:r>
              <a:rPr lang="en-US" altLang="zh-CN" sz="2000" dirty="0" smtClean="0"/>
              <a:t>1;</a:t>
            </a:r>
            <a:r>
              <a:rPr lang="zh-CN" altLang="en-US" sz="2000" dirty="0" smtClean="0"/>
              <a:t> 否则返回</a:t>
            </a:r>
            <a:r>
              <a:rPr lang="en-US" altLang="zh-CN" sz="2000" dirty="0" smtClean="0"/>
              <a:t>0.</a:t>
            </a:r>
            <a:r>
              <a:rPr lang="zh-CN" altLang="en-US" sz="2000" dirty="0" smtClean="0"/>
              <a:t>  要求</a:t>
            </a:r>
            <a:r>
              <a:rPr lang="en-US" altLang="zh-CN" sz="2000" dirty="0" smtClean="0"/>
              <a:t>:</a:t>
            </a:r>
          </a:p>
          <a:p>
            <a:pPr algn="l">
              <a:buFontTx/>
              <a:buNone/>
            </a:pPr>
            <a:endParaRPr lang="en-US" altLang="zh-CN" sz="2000" dirty="0" smtClean="0"/>
          </a:p>
          <a:p>
            <a:pPr algn="l">
              <a:buFontTx/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1)</a:t>
            </a:r>
            <a:r>
              <a:rPr lang="zh-CN" altLang="en-US" sz="2000" dirty="0" smtClean="0"/>
              <a:t>  描述算法的基本设计思想</a:t>
            </a:r>
            <a:r>
              <a:rPr lang="en-US" altLang="zh-CN" sz="2000" dirty="0" smtClean="0"/>
              <a:t>;</a:t>
            </a:r>
          </a:p>
          <a:p>
            <a:pPr algn="l">
              <a:buFontTx/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2)</a:t>
            </a:r>
            <a:r>
              <a:rPr lang="zh-CN" altLang="en-US" sz="2000" dirty="0" smtClean="0"/>
              <a:t>  描述算法的详细实现步骤</a:t>
            </a:r>
            <a:r>
              <a:rPr lang="en-US" altLang="zh-CN" sz="2000" dirty="0" smtClean="0"/>
              <a:t>;</a:t>
            </a:r>
          </a:p>
          <a:p>
            <a:pPr algn="l">
              <a:buFontTx/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3)</a:t>
            </a:r>
            <a:r>
              <a:rPr lang="zh-CN" altLang="en-US" sz="2000" dirty="0" smtClean="0"/>
              <a:t>  根据设计思想和实现步骤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 采用程序设计语言描述算法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 使用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语言实现</a:t>
            </a:r>
            <a:r>
              <a:rPr lang="en-US" altLang="zh-CN" sz="2000" dirty="0" smtClean="0"/>
              <a:t>),</a:t>
            </a:r>
            <a:r>
              <a:rPr lang="zh-CN" altLang="en-US" sz="2000" dirty="0" smtClean="0"/>
              <a:t>  关键之处请给出简要注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释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95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720" y="102357"/>
            <a:ext cx="3025140" cy="583883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2009</a:t>
            </a:r>
            <a:r>
              <a:rPr lang="zh-CN" altLang="en-US" sz="4000" dirty="0" smtClean="0"/>
              <a:t>考研题</a:t>
            </a:r>
            <a:endParaRPr lang="zh-CN" altLang="en-US" sz="40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6720" y="928545"/>
            <a:ext cx="10682287" cy="6169025"/>
          </a:xfrm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zh-CN" altLang="en-US" sz="3200" b="1" dirty="0" smtClean="0">
                <a:latin typeface="+mn-ea"/>
              </a:rPr>
              <a:t>思路</a:t>
            </a:r>
            <a:endParaRPr lang="en-US" altLang="zh-CN" sz="3200" b="1" dirty="0" smtClean="0">
              <a:latin typeface="+mn-ea"/>
            </a:endParaRPr>
          </a:p>
          <a:p>
            <a:pPr algn="l">
              <a:lnSpc>
                <a:spcPct val="80000"/>
              </a:lnSpc>
              <a:defRPr/>
            </a:pPr>
            <a:r>
              <a:rPr lang="zh-CN" altLang="en-US" b="1" dirty="0" smtClean="0">
                <a:latin typeface="+mn-ea"/>
              </a:rPr>
              <a:t>利用两个指针</a:t>
            </a:r>
            <a:r>
              <a:rPr lang="en-US" altLang="zh-CN" b="1" dirty="0" smtClean="0">
                <a:latin typeface="+mn-ea"/>
              </a:rPr>
              <a:t>a</a:t>
            </a:r>
            <a:r>
              <a:rPr lang="zh-CN" altLang="en-US" b="1" dirty="0" smtClean="0">
                <a:latin typeface="+mn-ea"/>
              </a:rPr>
              <a:t>和</a:t>
            </a:r>
            <a:r>
              <a:rPr lang="en-US" altLang="zh-CN" b="1" dirty="0" smtClean="0">
                <a:latin typeface="+mn-ea"/>
              </a:rPr>
              <a:t>b</a:t>
            </a:r>
            <a:r>
              <a:rPr lang="zh-CN" altLang="en-US" b="1" dirty="0" smtClean="0">
                <a:latin typeface="+mn-ea"/>
              </a:rPr>
              <a:t>，</a:t>
            </a:r>
            <a:r>
              <a:rPr lang="en-US" altLang="zh-CN" b="1" dirty="0" smtClean="0">
                <a:latin typeface="+mn-ea"/>
              </a:rPr>
              <a:t>a b</a:t>
            </a:r>
            <a:r>
              <a:rPr lang="zh-CN" altLang="en-US" b="1" dirty="0" smtClean="0">
                <a:latin typeface="+mn-ea"/>
              </a:rPr>
              <a:t>开始都指向链表头，让</a:t>
            </a:r>
            <a:r>
              <a:rPr lang="en-US" altLang="zh-CN" b="1" dirty="0" smtClean="0">
                <a:latin typeface="+mn-ea"/>
              </a:rPr>
              <a:t>a</a:t>
            </a:r>
            <a:r>
              <a:rPr lang="zh-CN" altLang="en-US" b="1" dirty="0" smtClean="0">
                <a:latin typeface="+mn-ea"/>
              </a:rPr>
              <a:t>比</a:t>
            </a:r>
            <a:r>
              <a:rPr lang="en-US" altLang="zh-CN" b="1" dirty="0" smtClean="0">
                <a:latin typeface="+mn-ea"/>
              </a:rPr>
              <a:t>b</a:t>
            </a:r>
            <a:r>
              <a:rPr lang="zh-CN" altLang="en-US" b="1" dirty="0" smtClean="0">
                <a:latin typeface="+mn-ea"/>
              </a:rPr>
              <a:t>先移动</a:t>
            </a:r>
            <a:r>
              <a:rPr lang="en-US" altLang="zh-CN" b="1" dirty="0" smtClean="0">
                <a:latin typeface="+mn-ea"/>
              </a:rPr>
              <a:t>K</a:t>
            </a:r>
            <a:r>
              <a:rPr lang="zh-CN" altLang="en-US" b="1" dirty="0" smtClean="0">
                <a:latin typeface="+mn-ea"/>
              </a:rPr>
              <a:t>步，然后</a:t>
            </a:r>
            <a:r>
              <a:rPr lang="en-US" altLang="zh-CN" b="1" dirty="0" smtClean="0">
                <a:latin typeface="+mn-ea"/>
              </a:rPr>
              <a:t>a b</a:t>
            </a:r>
            <a:r>
              <a:rPr lang="zh-CN" altLang="en-US" b="1" dirty="0" smtClean="0">
                <a:latin typeface="+mn-ea"/>
              </a:rPr>
              <a:t>同时继续移动，当</a:t>
            </a:r>
            <a:r>
              <a:rPr lang="en-US" altLang="zh-CN" b="1" dirty="0" smtClean="0">
                <a:latin typeface="+mn-ea"/>
              </a:rPr>
              <a:t>a</a:t>
            </a:r>
            <a:r>
              <a:rPr lang="zh-CN" altLang="en-US" b="1" dirty="0" smtClean="0">
                <a:latin typeface="+mn-ea"/>
              </a:rPr>
              <a:t>到达链表尾部的时候，</a:t>
            </a:r>
            <a:r>
              <a:rPr lang="en-US" altLang="zh-CN" b="1" dirty="0" smtClean="0">
                <a:latin typeface="+mn-ea"/>
              </a:rPr>
              <a:t>b</a:t>
            </a:r>
            <a:r>
              <a:rPr lang="zh-CN" altLang="en-US" b="1" dirty="0" smtClean="0">
                <a:latin typeface="+mn-ea"/>
              </a:rPr>
              <a:t>指针指向的就是要找的倒数第</a:t>
            </a:r>
            <a:r>
              <a:rPr lang="en-US" altLang="zh-CN" b="1" dirty="0" smtClean="0">
                <a:latin typeface="+mn-ea"/>
              </a:rPr>
              <a:t>k</a:t>
            </a:r>
            <a:r>
              <a:rPr lang="zh-CN" altLang="en-US" b="1" dirty="0" smtClean="0">
                <a:latin typeface="+mn-ea"/>
              </a:rPr>
              <a:t>个数据</a:t>
            </a:r>
            <a:endParaRPr lang="en-US" altLang="zh-CN" b="1" dirty="0" smtClean="0">
              <a:latin typeface="+mn-ea"/>
            </a:endParaRP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800" b="1" dirty="0" smtClean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655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720" y="102357"/>
            <a:ext cx="3025140" cy="583883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2009</a:t>
            </a:r>
            <a:r>
              <a:rPr lang="zh-CN" altLang="en-US" sz="4000" dirty="0" smtClean="0"/>
              <a:t>考研题</a:t>
            </a:r>
            <a:endParaRPr lang="zh-CN" altLang="en-US" sz="40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6720" y="688975"/>
            <a:ext cx="10682287" cy="6169025"/>
          </a:xfrm>
        </p:spPr>
        <p:txBody>
          <a:bodyPr>
            <a:normAutofit lnSpcReduction="10000"/>
          </a:bodyPr>
          <a:lstStyle/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err="1" smtClean="0">
                <a:latin typeface="+mn-ea"/>
              </a:rPr>
              <a:t>int</a:t>
            </a:r>
            <a:r>
              <a:rPr lang="en-US" altLang="zh-CN" sz="1800" b="1" dirty="0" smtClean="0">
                <a:latin typeface="+mn-ea"/>
              </a:rPr>
              <a:t> </a:t>
            </a:r>
            <a:r>
              <a:rPr lang="en-US" altLang="zh-CN" sz="1800" b="1" dirty="0" err="1" smtClean="0">
                <a:latin typeface="+mn-ea"/>
              </a:rPr>
              <a:t>findLastKthNode</a:t>
            </a:r>
            <a:r>
              <a:rPr lang="en-US" altLang="zh-CN" sz="1800" b="1" dirty="0" smtClean="0">
                <a:latin typeface="+mn-ea"/>
              </a:rPr>
              <a:t>(List </a:t>
            </a:r>
            <a:r>
              <a:rPr lang="en-US" altLang="zh-CN" sz="1800" b="1" dirty="0" err="1" smtClean="0">
                <a:latin typeface="+mn-ea"/>
              </a:rPr>
              <a:t>list,int</a:t>
            </a:r>
            <a:r>
              <a:rPr lang="en-US" altLang="zh-CN" sz="1800" b="1" dirty="0" smtClean="0">
                <a:latin typeface="+mn-ea"/>
              </a:rPr>
              <a:t> k){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+mn-ea"/>
              </a:rPr>
              <a:t>	</a:t>
            </a:r>
            <a:r>
              <a:rPr lang="en-US" altLang="zh-CN" sz="1800" b="1" dirty="0" err="1" smtClean="0">
                <a:latin typeface="+mn-ea"/>
              </a:rPr>
              <a:t>ListNode</a:t>
            </a:r>
            <a:r>
              <a:rPr lang="en-US" altLang="zh-CN" sz="1800" b="1" dirty="0" smtClean="0">
                <a:latin typeface="+mn-ea"/>
              </a:rPr>
              <a:t> a = </a:t>
            </a:r>
            <a:r>
              <a:rPr lang="en-US" altLang="zh-CN" sz="1800" b="1" dirty="0" err="1" smtClean="0">
                <a:latin typeface="+mn-ea"/>
              </a:rPr>
              <a:t>list.head</a:t>
            </a:r>
            <a:r>
              <a:rPr lang="en-US" altLang="zh-CN" sz="1800" b="1" dirty="0" smtClean="0">
                <a:latin typeface="+mn-ea"/>
              </a:rPr>
              <a:t>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+mn-ea"/>
              </a:rPr>
              <a:t>	</a:t>
            </a:r>
            <a:r>
              <a:rPr lang="en-US" altLang="zh-CN" sz="1800" b="1" dirty="0" err="1" smtClean="0">
                <a:latin typeface="+mn-ea"/>
              </a:rPr>
              <a:t>ListNode</a:t>
            </a:r>
            <a:r>
              <a:rPr lang="en-US" altLang="zh-CN" sz="1800" b="1" dirty="0" smtClean="0">
                <a:latin typeface="+mn-ea"/>
              </a:rPr>
              <a:t> b = </a:t>
            </a:r>
            <a:r>
              <a:rPr lang="en-US" altLang="zh-CN" sz="1800" b="1" dirty="0" err="1" smtClean="0">
                <a:latin typeface="+mn-ea"/>
              </a:rPr>
              <a:t>list.head</a:t>
            </a:r>
            <a:r>
              <a:rPr lang="en-US" altLang="zh-CN" sz="1800" b="1" dirty="0" smtClean="0">
                <a:latin typeface="+mn-ea"/>
              </a:rPr>
              <a:t>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+mn-ea"/>
              </a:rPr>
              <a:t>	</a:t>
            </a:r>
            <a:r>
              <a:rPr lang="en-US" altLang="zh-CN" sz="1800" b="1" dirty="0" err="1" smtClean="0">
                <a:latin typeface="+mn-ea"/>
              </a:rPr>
              <a:t>int</a:t>
            </a:r>
            <a:r>
              <a:rPr lang="en-US" altLang="zh-CN" sz="1800" b="1" dirty="0" smtClean="0">
                <a:latin typeface="+mn-ea"/>
              </a:rPr>
              <a:t> index = 0;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+mn-ea"/>
              </a:rPr>
              <a:t>	</a:t>
            </a:r>
            <a:r>
              <a:rPr lang="en-US" altLang="zh-CN" sz="1800" b="1" dirty="0" smtClean="0">
                <a:latin typeface="+mn-ea"/>
              </a:rPr>
              <a:t>while(</a:t>
            </a:r>
            <a:r>
              <a:rPr lang="en-US" altLang="zh-CN" sz="1800" b="1" dirty="0" err="1" smtClean="0">
                <a:latin typeface="+mn-ea"/>
              </a:rPr>
              <a:t>a.next</a:t>
            </a:r>
            <a:r>
              <a:rPr lang="en-US" altLang="zh-CN" sz="1800" b="1" dirty="0" smtClean="0">
                <a:latin typeface="+mn-ea"/>
              </a:rPr>
              <a:t>!=null){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+mn-ea"/>
              </a:rPr>
              <a:t>	</a:t>
            </a:r>
            <a:r>
              <a:rPr lang="en-US" altLang="zh-CN" sz="1800" b="1" dirty="0" smtClean="0">
                <a:latin typeface="+mn-ea"/>
              </a:rPr>
              <a:t>	a = </a:t>
            </a:r>
            <a:r>
              <a:rPr lang="en-US" altLang="zh-CN" sz="1800" b="1" dirty="0" err="1" smtClean="0">
                <a:latin typeface="+mn-ea"/>
              </a:rPr>
              <a:t>a.next</a:t>
            </a:r>
            <a:r>
              <a:rPr lang="en-US" altLang="zh-CN" sz="1800" b="1" dirty="0" smtClean="0">
                <a:latin typeface="+mn-ea"/>
              </a:rPr>
              <a:t>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+mn-ea"/>
              </a:rPr>
              <a:t>	</a:t>
            </a:r>
            <a:r>
              <a:rPr lang="en-US" altLang="zh-CN" sz="1800" b="1" dirty="0" smtClean="0">
                <a:latin typeface="+mn-ea"/>
              </a:rPr>
              <a:t>	if((++index)&gt;k){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+mn-ea"/>
              </a:rPr>
              <a:t>	</a:t>
            </a:r>
            <a:r>
              <a:rPr lang="en-US" altLang="zh-CN" sz="1800" b="1" dirty="0" smtClean="0">
                <a:latin typeface="+mn-ea"/>
              </a:rPr>
              <a:t>		b = </a:t>
            </a:r>
            <a:r>
              <a:rPr lang="en-US" altLang="zh-CN" sz="1800" b="1" dirty="0" err="1" smtClean="0">
                <a:latin typeface="+mn-ea"/>
              </a:rPr>
              <a:t>b.next</a:t>
            </a:r>
            <a:r>
              <a:rPr lang="en-US" altLang="zh-CN" sz="1800" b="1" dirty="0" smtClean="0">
                <a:latin typeface="+mn-ea"/>
              </a:rPr>
              <a:t>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+mn-ea"/>
              </a:rPr>
              <a:t>	</a:t>
            </a:r>
            <a:r>
              <a:rPr lang="en-US" altLang="zh-CN" sz="1800" b="1" dirty="0" smtClean="0">
                <a:latin typeface="+mn-ea"/>
              </a:rPr>
              <a:t>	}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+mn-ea"/>
              </a:rPr>
              <a:t>	</a:t>
            </a:r>
            <a:r>
              <a:rPr lang="en-US" altLang="zh-CN" sz="1800" b="1" dirty="0" smtClean="0">
                <a:latin typeface="+mn-ea"/>
              </a:rPr>
              <a:t>}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+mn-ea"/>
              </a:rPr>
              <a:t>	</a:t>
            </a:r>
            <a:r>
              <a:rPr lang="en-US" altLang="zh-CN" sz="1800" b="1" dirty="0" smtClean="0">
                <a:latin typeface="+mn-ea"/>
              </a:rPr>
              <a:t>if(b==</a:t>
            </a:r>
            <a:r>
              <a:rPr lang="en-US" altLang="zh-CN" sz="1800" b="1" dirty="0" err="1" smtClean="0">
                <a:latin typeface="+mn-ea"/>
              </a:rPr>
              <a:t>list.head</a:t>
            </a:r>
            <a:r>
              <a:rPr lang="en-US" altLang="zh-CN" sz="1800" b="1" dirty="0" smtClean="0">
                <a:latin typeface="+mn-ea"/>
              </a:rPr>
              <a:t>){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+mn-ea"/>
              </a:rPr>
              <a:t>	</a:t>
            </a:r>
            <a:r>
              <a:rPr lang="en-US" altLang="zh-CN" sz="1800" b="1" dirty="0" smtClean="0">
                <a:latin typeface="+mn-ea"/>
              </a:rPr>
              <a:t>	return 0;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+mn-ea"/>
              </a:rPr>
              <a:t>	}	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+mn-ea"/>
              </a:rPr>
              <a:t>	</a:t>
            </a:r>
            <a:r>
              <a:rPr lang="en-US" altLang="zh-CN" sz="1800" b="1" dirty="0" smtClean="0">
                <a:latin typeface="+mn-ea"/>
              </a:rPr>
              <a:t>else{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+mn-ea"/>
              </a:rPr>
              <a:t>	</a:t>
            </a:r>
            <a:r>
              <a:rPr lang="en-US" altLang="zh-CN" sz="1800" b="1" dirty="0" smtClean="0">
                <a:latin typeface="+mn-ea"/>
              </a:rPr>
              <a:t>	</a:t>
            </a:r>
            <a:r>
              <a:rPr lang="en-US" altLang="zh-CN" sz="1800" b="1" dirty="0" err="1" smtClean="0">
                <a:latin typeface="+mn-ea"/>
              </a:rPr>
              <a:t>printf</a:t>
            </a:r>
            <a:r>
              <a:rPr lang="en-US" altLang="zh-CN" sz="1800" b="1" dirty="0" smtClean="0">
                <a:latin typeface="+mn-ea"/>
              </a:rPr>
              <a:t>(</a:t>
            </a:r>
            <a:r>
              <a:rPr lang="en-US" altLang="zh-CN" sz="1800" b="1" dirty="0" err="1" smtClean="0">
                <a:latin typeface="+mn-ea"/>
              </a:rPr>
              <a:t>b.data</a:t>
            </a:r>
            <a:r>
              <a:rPr lang="en-US" altLang="zh-CN" sz="1800" b="1" dirty="0" smtClean="0">
                <a:latin typeface="+mn-ea"/>
              </a:rPr>
              <a:t>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+mn-ea"/>
              </a:rPr>
              <a:t>	</a:t>
            </a:r>
            <a:r>
              <a:rPr lang="en-US" altLang="zh-CN" sz="1800" b="1" dirty="0" smtClean="0">
                <a:latin typeface="+mn-ea"/>
              </a:rPr>
              <a:t>	return 1;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+mn-ea"/>
              </a:rPr>
              <a:t>	</a:t>
            </a:r>
            <a:r>
              <a:rPr lang="en-US" altLang="zh-CN" sz="1800" b="1" dirty="0" smtClean="0">
                <a:latin typeface="+mn-ea"/>
              </a:rPr>
              <a:t>}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+mn-ea"/>
              </a:rPr>
              <a:t>	</a:t>
            </a:r>
            <a:r>
              <a:rPr lang="en-US" altLang="zh-CN" sz="1800" b="1" dirty="0" smtClean="0">
                <a:latin typeface="+mn-ea"/>
              </a:rPr>
              <a:t>	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+mn-ea"/>
              </a:rPr>
              <a:t>}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8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23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9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720" y="457199"/>
            <a:ext cx="3025140" cy="583883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3.1-</a:t>
            </a:r>
            <a:r>
              <a:rPr lang="zh-CN" altLang="en-US" sz="4000" dirty="0" smtClean="0"/>
              <a:t>题目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6720" y="1041082"/>
            <a:ext cx="10683240" cy="4856798"/>
          </a:xfrm>
        </p:spPr>
        <p:txBody>
          <a:bodyPr/>
          <a:lstStyle/>
          <a:p>
            <a:pPr algn="l"/>
            <a:r>
              <a:rPr lang="en-US" altLang="zh-CN" sz="3200" dirty="0" smtClean="0"/>
              <a:t>Swap two adjacent elements by adjusting only the links(and not the data)  using:</a:t>
            </a:r>
          </a:p>
          <a:p>
            <a:pPr algn="l"/>
            <a:r>
              <a:rPr lang="en-US" altLang="zh-CN" sz="3200" dirty="0" smtClean="0"/>
              <a:t>a. Singly linked lists.</a:t>
            </a:r>
          </a:p>
          <a:p>
            <a:pPr algn="l"/>
            <a:r>
              <a:rPr lang="en-US" altLang="zh-CN" sz="3200" dirty="0" smtClean="0"/>
              <a:t>b. Doubly linked lists.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2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719" y="457199"/>
            <a:ext cx="5866449" cy="583883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3.1-</a:t>
            </a:r>
            <a:r>
              <a:rPr lang="zh-CN" altLang="en-US" sz="4000" dirty="0"/>
              <a:t>单</a:t>
            </a:r>
            <a:r>
              <a:rPr lang="zh-CN" altLang="en-US" sz="4000" dirty="0" smtClean="0"/>
              <a:t>链表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6719" y="1081246"/>
            <a:ext cx="10683240" cy="5486400"/>
          </a:xfrm>
        </p:spPr>
        <p:txBody>
          <a:bodyPr/>
          <a:lstStyle/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1937068" y="2560002"/>
            <a:ext cx="5761037" cy="2452688"/>
            <a:chOff x="566" y="1706"/>
            <a:chExt cx="3629" cy="1545"/>
          </a:xfrm>
        </p:grpSpPr>
        <p:sp>
          <p:nvSpPr>
            <p:cNvPr id="5" name="Rectangle 44"/>
            <p:cNvSpPr>
              <a:spLocks noChangeArrowheads="1"/>
            </p:cNvSpPr>
            <p:nvPr/>
          </p:nvSpPr>
          <p:spPr bwMode="auto">
            <a:xfrm>
              <a:off x="566" y="1706"/>
              <a:ext cx="409" cy="10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566" y="1706"/>
              <a:ext cx="3629" cy="1545"/>
              <a:chOff x="566" y="1706"/>
              <a:chExt cx="3629" cy="1545"/>
            </a:xfrm>
          </p:grpSpPr>
          <p:sp>
            <p:nvSpPr>
              <p:cNvPr id="7" name="Rectangle 46"/>
              <p:cNvSpPr>
                <a:spLocks noChangeArrowheads="1"/>
              </p:cNvSpPr>
              <p:nvPr/>
            </p:nvSpPr>
            <p:spPr bwMode="auto">
              <a:xfrm>
                <a:off x="1564" y="1706"/>
                <a:ext cx="409" cy="10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" name="Rectangle 47"/>
              <p:cNvSpPr>
                <a:spLocks noChangeArrowheads="1"/>
              </p:cNvSpPr>
              <p:nvPr/>
            </p:nvSpPr>
            <p:spPr bwMode="auto">
              <a:xfrm>
                <a:off x="2607" y="1706"/>
                <a:ext cx="409" cy="10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" name="Rectangle 48"/>
              <p:cNvSpPr>
                <a:spLocks noChangeArrowheads="1"/>
              </p:cNvSpPr>
              <p:nvPr/>
            </p:nvSpPr>
            <p:spPr bwMode="auto">
              <a:xfrm>
                <a:off x="3696" y="1706"/>
                <a:ext cx="409" cy="10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" name="Line 49"/>
              <p:cNvSpPr>
                <a:spLocks noChangeShapeType="1"/>
              </p:cNvSpPr>
              <p:nvPr/>
            </p:nvSpPr>
            <p:spPr bwMode="auto">
              <a:xfrm>
                <a:off x="895" y="1933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50"/>
              <p:cNvSpPr>
                <a:spLocks noChangeShapeType="1"/>
              </p:cNvSpPr>
              <p:nvPr/>
            </p:nvSpPr>
            <p:spPr bwMode="auto">
              <a:xfrm>
                <a:off x="1885" y="1933"/>
                <a:ext cx="8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51"/>
              <p:cNvSpPr>
                <a:spLocks noChangeShapeType="1"/>
              </p:cNvSpPr>
              <p:nvPr/>
            </p:nvSpPr>
            <p:spPr bwMode="auto">
              <a:xfrm>
                <a:off x="2964" y="1933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Text Box 52"/>
              <p:cNvSpPr txBox="1">
                <a:spLocks noChangeArrowheads="1"/>
              </p:cNvSpPr>
              <p:nvPr/>
            </p:nvSpPr>
            <p:spPr bwMode="auto">
              <a:xfrm>
                <a:off x="612" y="2886"/>
                <a:ext cx="23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latin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14" name="Text Box 53"/>
              <p:cNvSpPr txBox="1">
                <a:spLocks noChangeArrowheads="1"/>
              </p:cNvSpPr>
              <p:nvPr/>
            </p:nvSpPr>
            <p:spPr bwMode="auto">
              <a:xfrm>
                <a:off x="1609" y="2886"/>
                <a:ext cx="23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15" name="Text Box 54"/>
              <p:cNvSpPr txBox="1">
                <a:spLocks noChangeArrowheads="1"/>
              </p:cNvSpPr>
              <p:nvPr/>
            </p:nvSpPr>
            <p:spPr bwMode="auto">
              <a:xfrm>
                <a:off x="2653" y="2886"/>
                <a:ext cx="36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16" name="Text Box 55"/>
              <p:cNvSpPr txBox="1">
                <a:spLocks noChangeArrowheads="1"/>
              </p:cNvSpPr>
              <p:nvPr/>
            </p:nvSpPr>
            <p:spPr bwMode="auto">
              <a:xfrm>
                <a:off x="3787" y="2886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latin typeface="Verdana" panose="020B0604030504040204" pitchFamily="34" charset="0"/>
                  </a:rPr>
                  <a:t>d</a:t>
                </a:r>
              </a:p>
            </p:txBody>
          </p:sp>
          <p:sp>
            <p:nvSpPr>
              <p:cNvPr id="17" name="Line 56"/>
              <p:cNvSpPr>
                <a:spLocks noChangeShapeType="1"/>
              </p:cNvSpPr>
              <p:nvPr/>
            </p:nvSpPr>
            <p:spPr bwMode="auto">
              <a:xfrm>
                <a:off x="566" y="206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Line 57"/>
              <p:cNvSpPr>
                <a:spLocks noChangeShapeType="1"/>
              </p:cNvSpPr>
              <p:nvPr/>
            </p:nvSpPr>
            <p:spPr bwMode="auto">
              <a:xfrm>
                <a:off x="1564" y="206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Line 58"/>
              <p:cNvSpPr>
                <a:spLocks noChangeShapeType="1"/>
              </p:cNvSpPr>
              <p:nvPr/>
            </p:nvSpPr>
            <p:spPr bwMode="auto">
              <a:xfrm>
                <a:off x="2607" y="2069"/>
                <a:ext cx="4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Line 59"/>
              <p:cNvSpPr>
                <a:spLocks noChangeShapeType="1"/>
              </p:cNvSpPr>
              <p:nvPr/>
            </p:nvSpPr>
            <p:spPr bwMode="auto">
              <a:xfrm>
                <a:off x="3696" y="206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Group 63"/>
          <p:cNvGrpSpPr>
            <a:grpSpLocks/>
          </p:cNvGrpSpPr>
          <p:nvPr/>
        </p:nvGrpSpPr>
        <p:grpSpPr bwMode="auto">
          <a:xfrm>
            <a:off x="2297430" y="1624965"/>
            <a:ext cx="3743325" cy="936625"/>
            <a:chOff x="793" y="1117"/>
            <a:chExt cx="2358" cy="590"/>
          </a:xfrm>
        </p:grpSpPr>
        <p:grpSp>
          <p:nvGrpSpPr>
            <p:cNvPr id="22" name="Group 64"/>
            <p:cNvGrpSpPr>
              <a:grpSpLocks/>
            </p:cNvGrpSpPr>
            <p:nvPr/>
          </p:nvGrpSpPr>
          <p:grpSpPr bwMode="auto">
            <a:xfrm>
              <a:off x="793" y="1389"/>
              <a:ext cx="2041" cy="318"/>
              <a:chOff x="1111" y="1389"/>
              <a:chExt cx="2041" cy="318"/>
            </a:xfrm>
          </p:grpSpPr>
          <p:cxnSp>
            <p:nvCxnSpPr>
              <p:cNvPr id="24" name="AutoShape 65"/>
              <p:cNvCxnSpPr>
                <a:cxnSpLocks noChangeShapeType="1"/>
              </p:cNvCxnSpPr>
              <p:nvPr/>
            </p:nvCxnSpPr>
            <p:spPr bwMode="auto">
              <a:xfrm rot="5400000" flipV="1">
                <a:off x="2131" y="686"/>
                <a:ext cx="1" cy="2041"/>
              </a:xfrm>
              <a:prstGeom prst="bentConnector3">
                <a:avLst>
                  <a:gd name="adj1" fmla="val -14400005"/>
                </a:avLst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" name="Text Box 66"/>
              <p:cNvSpPr txBox="1">
                <a:spLocks noChangeArrowheads="1"/>
              </p:cNvSpPr>
              <p:nvPr/>
            </p:nvSpPr>
            <p:spPr bwMode="auto">
              <a:xfrm>
                <a:off x="1791" y="1389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Verdana" panose="020B0604030504040204" pitchFamily="34" charset="0"/>
                  </a:rPr>
                  <a:t>①</a:t>
                </a:r>
              </a:p>
            </p:txBody>
          </p:sp>
        </p:grpSp>
        <p:sp>
          <p:nvSpPr>
            <p:cNvPr id="23" name="AutoShape 67"/>
            <p:cNvSpPr>
              <a:spLocks noChangeArrowheads="1"/>
            </p:cNvSpPr>
            <p:nvPr/>
          </p:nvSpPr>
          <p:spPr bwMode="auto">
            <a:xfrm>
              <a:off x="1791" y="1117"/>
              <a:ext cx="1360" cy="272"/>
            </a:xfrm>
            <a:prstGeom prst="wedgeRectCallout">
              <a:avLst>
                <a:gd name="adj1" fmla="val -7060"/>
                <a:gd name="adj2" fmla="val 8345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 err="1"/>
                <a:t>a.next</a:t>
              </a:r>
              <a:r>
                <a:rPr lang="en-US" altLang="zh-CN" sz="2000" b="1" dirty="0"/>
                <a:t> = </a:t>
              </a:r>
              <a:r>
                <a:rPr lang="en-US" altLang="zh-CN" sz="2000" b="1" dirty="0" err="1"/>
                <a:t>b.next</a:t>
              </a:r>
              <a:endParaRPr lang="en-US" altLang="zh-CN" sz="2000" b="1" dirty="0"/>
            </a:p>
          </p:txBody>
        </p:sp>
      </p:grpSp>
      <p:grpSp>
        <p:nvGrpSpPr>
          <p:cNvPr id="26" name="Group 71"/>
          <p:cNvGrpSpPr>
            <a:grpSpLocks/>
          </p:cNvGrpSpPr>
          <p:nvPr/>
        </p:nvGrpSpPr>
        <p:grpSpPr bwMode="auto">
          <a:xfrm>
            <a:off x="3969068" y="2993390"/>
            <a:ext cx="6105525" cy="1014412"/>
            <a:chOff x="1846" y="1979"/>
            <a:chExt cx="3846" cy="639"/>
          </a:xfrm>
        </p:grpSpPr>
        <p:sp>
          <p:nvSpPr>
            <p:cNvPr id="27" name="Line 72"/>
            <p:cNvSpPr>
              <a:spLocks noChangeShapeType="1"/>
            </p:cNvSpPr>
            <p:nvPr/>
          </p:nvSpPr>
          <p:spPr bwMode="auto">
            <a:xfrm flipH="1">
              <a:off x="1846" y="2568"/>
              <a:ext cx="86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Text Box 73"/>
            <p:cNvSpPr txBox="1">
              <a:spLocks noChangeArrowheads="1"/>
            </p:cNvSpPr>
            <p:nvPr/>
          </p:nvSpPr>
          <p:spPr bwMode="auto">
            <a:xfrm>
              <a:off x="2199" y="2387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③</a:t>
              </a:r>
              <a:endParaRPr lang="en-US" altLang="zh-CN" sz="1600">
                <a:latin typeface="Verdana" panose="020B0604030504040204" pitchFamily="34" charset="0"/>
              </a:endParaRPr>
            </a:p>
          </p:txBody>
        </p:sp>
        <p:sp>
          <p:nvSpPr>
            <p:cNvPr id="29" name="AutoShape 74"/>
            <p:cNvSpPr>
              <a:spLocks noChangeArrowheads="1"/>
            </p:cNvSpPr>
            <p:nvPr/>
          </p:nvSpPr>
          <p:spPr bwMode="auto">
            <a:xfrm>
              <a:off x="4195" y="1979"/>
              <a:ext cx="1497" cy="273"/>
            </a:xfrm>
            <a:prstGeom prst="wedgeRectCallout">
              <a:avLst>
                <a:gd name="adj1" fmla="val -161356"/>
                <a:gd name="adj2" fmla="val 14633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a.next.next = b</a:t>
              </a:r>
            </a:p>
          </p:txBody>
        </p:sp>
      </p:grpSp>
      <p:grpSp>
        <p:nvGrpSpPr>
          <p:cNvPr id="30" name="Group 78"/>
          <p:cNvGrpSpPr>
            <a:grpSpLocks/>
          </p:cNvGrpSpPr>
          <p:nvPr/>
        </p:nvGrpSpPr>
        <p:grpSpPr bwMode="auto">
          <a:xfrm>
            <a:off x="3810318" y="4144327"/>
            <a:ext cx="4752975" cy="1512888"/>
            <a:chOff x="1746" y="2704"/>
            <a:chExt cx="2994" cy="953"/>
          </a:xfrm>
        </p:grpSpPr>
        <p:cxnSp>
          <p:nvCxnSpPr>
            <p:cNvPr id="31" name="AutoShape 79"/>
            <p:cNvCxnSpPr>
              <a:cxnSpLocks noChangeShapeType="1"/>
            </p:cNvCxnSpPr>
            <p:nvPr/>
          </p:nvCxnSpPr>
          <p:spPr bwMode="auto">
            <a:xfrm rot="16200000" flipH="1">
              <a:off x="2811" y="1685"/>
              <a:ext cx="1" cy="2132"/>
            </a:xfrm>
            <a:prstGeom prst="bentConnector3">
              <a:avLst>
                <a:gd name="adj1" fmla="val 14400005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80"/>
            <p:cNvSpPr txBox="1">
              <a:spLocks noChangeArrowheads="1"/>
            </p:cNvSpPr>
            <p:nvPr/>
          </p:nvSpPr>
          <p:spPr bwMode="auto">
            <a:xfrm>
              <a:off x="3083" y="2704"/>
              <a:ext cx="2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1600">
                <a:latin typeface="Verdana" panose="020B0604030504040204" pitchFamily="34" charset="0"/>
              </a:endParaRPr>
            </a:p>
          </p:txBody>
        </p:sp>
        <p:sp>
          <p:nvSpPr>
            <p:cNvPr id="33" name="AutoShape 81"/>
            <p:cNvSpPr>
              <a:spLocks noChangeArrowheads="1"/>
            </p:cNvSpPr>
            <p:nvPr/>
          </p:nvSpPr>
          <p:spPr bwMode="auto">
            <a:xfrm>
              <a:off x="2992" y="3385"/>
              <a:ext cx="1748" cy="272"/>
            </a:xfrm>
            <a:prstGeom prst="wedgeRectCallout">
              <a:avLst>
                <a:gd name="adj1" fmla="val -54231"/>
                <a:gd name="adj2" fmla="val -23676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b.next = a.next.next</a:t>
              </a:r>
              <a:endParaRPr lang="en-US" altLang="zh-CN" sz="2000" b="1"/>
            </a:p>
          </p:txBody>
        </p:sp>
      </p:grpSp>
      <p:sp>
        <p:nvSpPr>
          <p:cNvPr id="64" name="Rectangle 82"/>
          <p:cNvSpPr>
            <a:spLocks noChangeArrowheads="1"/>
          </p:cNvSpPr>
          <p:nvPr/>
        </p:nvSpPr>
        <p:spPr bwMode="auto">
          <a:xfrm>
            <a:off x="6193158" y="4218197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12921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33"/>
          <p:cNvSpPr>
            <a:spLocks noGrp="1"/>
          </p:cNvSpPr>
          <p:nvPr>
            <p:ph idx="1"/>
          </p:nvPr>
        </p:nvSpPr>
        <p:spPr>
          <a:xfrm>
            <a:off x="426719" y="1041082"/>
            <a:ext cx="10927081" cy="5135881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7" name="标题 1"/>
          <p:cNvSpPr txBox="1">
            <a:spLocks/>
          </p:cNvSpPr>
          <p:nvPr/>
        </p:nvSpPr>
        <p:spPr>
          <a:xfrm>
            <a:off x="426719" y="457199"/>
            <a:ext cx="5866449" cy="583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/>
              <a:t>3.1-</a:t>
            </a:r>
            <a:r>
              <a:rPr lang="zh-CN" altLang="en-US" sz="4000" dirty="0"/>
              <a:t>双</a:t>
            </a:r>
            <a:r>
              <a:rPr lang="zh-CN" altLang="en-US" sz="4000" dirty="0" smtClean="0"/>
              <a:t>链表</a:t>
            </a:r>
            <a:endParaRPr lang="zh-CN" altLang="en-US" sz="4000" dirty="0"/>
          </a:p>
        </p:txBody>
      </p:sp>
      <p:grpSp>
        <p:nvGrpSpPr>
          <p:cNvPr id="72" name="Group 4"/>
          <p:cNvGrpSpPr>
            <a:grpSpLocks/>
          </p:cNvGrpSpPr>
          <p:nvPr/>
        </p:nvGrpSpPr>
        <p:grpSpPr bwMode="auto">
          <a:xfrm>
            <a:off x="1403350" y="2292350"/>
            <a:ext cx="5761038" cy="2452688"/>
            <a:chOff x="884" y="935"/>
            <a:chExt cx="3629" cy="1545"/>
          </a:xfrm>
        </p:grpSpPr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930" y="2115"/>
              <a:ext cx="23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Verdana" panose="020B0604030504040204" pitchFamily="34" charset="0"/>
                </a:rPr>
                <a:t>a</a:t>
              </a:r>
            </a:p>
          </p:txBody>
        </p:sp>
        <p:sp>
          <p:nvSpPr>
            <p:cNvPr id="74" name="Text Box 7"/>
            <p:cNvSpPr txBox="1">
              <a:spLocks noChangeArrowheads="1"/>
            </p:cNvSpPr>
            <p:nvPr/>
          </p:nvSpPr>
          <p:spPr bwMode="auto">
            <a:xfrm>
              <a:off x="1927" y="2115"/>
              <a:ext cx="23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FF0000"/>
                  </a:solidFill>
                  <a:latin typeface="Verdana" panose="020B0604030504040204" pitchFamily="34" charset="0"/>
                </a:rPr>
                <a:t>b</a:t>
              </a:r>
            </a:p>
          </p:txBody>
        </p:sp>
        <p:sp>
          <p:nvSpPr>
            <p:cNvPr id="75" name="Text Box 8"/>
            <p:cNvSpPr txBox="1">
              <a:spLocks noChangeArrowheads="1"/>
            </p:cNvSpPr>
            <p:nvPr/>
          </p:nvSpPr>
          <p:spPr bwMode="auto">
            <a:xfrm>
              <a:off x="2971" y="2115"/>
              <a:ext cx="36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FF0000"/>
                  </a:solidFill>
                  <a:latin typeface="Verdana" panose="020B0604030504040204" pitchFamily="34" charset="0"/>
                </a:rPr>
                <a:t>c</a:t>
              </a: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4105" y="2115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Verdana" panose="020B0604030504040204" pitchFamily="34" charset="0"/>
                </a:rPr>
                <a:t>d</a:t>
              </a:r>
            </a:p>
          </p:txBody>
        </p:sp>
        <p:grpSp>
          <p:nvGrpSpPr>
            <p:cNvPr id="77" name="Group 10"/>
            <p:cNvGrpSpPr>
              <a:grpSpLocks/>
            </p:cNvGrpSpPr>
            <p:nvPr/>
          </p:nvGrpSpPr>
          <p:grpSpPr bwMode="auto">
            <a:xfrm>
              <a:off x="884" y="935"/>
              <a:ext cx="3539" cy="1044"/>
              <a:chOff x="884" y="935"/>
              <a:chExt cx="3539" cy="1044"/>
            </a:xfrm>
          </p:grpSpPr>
          <p:sp>
            <p:nvSpPr>
              <p:cNvPr id="79" name="Rectangle 11"/>
              <p:cNvSpPr>
                <a:spLocks noChangeArrowheads="1"/>
              </p:cNvSpPr>
              <p:nvPr/>
            </p:nvSpPr>
            <p:spPr bwMode="auto">
              <a:xfrm>
                <a:off x="884" y="935"/>
                <a:ext cx="409" cy="10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" name="Rectangle 12"/>
              <p:cNvSpPr>
                <a:spLocks noChangeArrowheads="1"/>
              </p:cNvSpPr>
              <p:nvPr/>
            </p:nvSpPr>
            <p:spPr bwMode="auto">
              <a:xfrm>
                <a:off x="1882" y="935"/>
                <a:ext cx="409" cy="10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1" name="Rectangle 13"/>
              <p:cNvSpPr>
                <a:spLocks noChangeArrowheads="1"/>
              </p:cNvSpPr>
              <p:nvPr/>
            </p:nvSpPr>
            <p:spPr bwMode="auto">
              <a:xfrm>
                <a:off x="2925" y="935"/>
                <a:ext cx="409" cy="10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" name="Rectangle 14"/>
              <p:cNvSpPr>
                <a:spLocks noChangeArrowheads="1"/>
              </p:cNvSpPr>
              <p:nvPr/>
            </p:nvSpPr>
            <p:spPr bwMode="auto">
              <a:xfrm>
                <a:off x="4014" y="935"/>
                <a:ext cx="409" cy="10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3" name="Line 15"/>
              <p:cNvSpPr>
                <a:spLocks noChangeShapeType="1"/>
              </p:cNvSpPr>
              <p:nvPr/>
            </p:nvSpPr>
            <p:spPr bwMode="auto">
              <a:xfrm>
                <a:off x="2154" y="1162"/>
                <a:ext cx="8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4" name="Line 16"/>
              <p:cNvSpPr>
                <a:spLocks noChangeShapeType="1"/>
              </p:cNvSpPr>
              <p:nvPr/>
            </p:nvSpPr>
            <p:spPr bwMode="auto">
              <a:xfrm>
                <a:off x="3233" y="1162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" name="Line 17"/>
              <p:cNvSpPr>
                <a:spLocks noChangeShapeType="1"/>
              </p:cNvSpPr>
              <p:nvPr/>
            </p:nvSpPr>
            <p:spPr bwMode="auto">
              <a:xfrm flipH="1">
                <a:off x="2205" y="1707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6" name="Line 18"/>
              <p:cNvSpPr>
                <a:spLocks noChangeShapeType="1"/>
              </p:cNvSpPr>
              <p:nvPr/>
            </p:nvSpPr>
            <p:spPr bwMode="auto">
              <a:xfrm flipH="1">
                <a:off x="1170" y="1707"/>
                <a:ext cx="7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" name="Line 19"/>
              <p:cNvSpPr>
                <a:spLocks noChangeShapeType="1"/>
              </p:cNvSpPr>
              <p:nvPr/>
            </p:nvSpPr>
            <p:spPr bwMode="auto">
              <a:xfrm flipH="1">
                <a:off x="3240" y="1707"/>
                <a:ext cx="8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8" name="Line 5"/>
            <p:cNvSpPr>
              <a:spLocks noChangeShapeType="1"/>
            </p:cNvSpPr>
            <p:nvPr/>
          </p:nvSpPr>
          <p:spPr bwMode="auto">
            <a:xfrm>
              <a:off x="1164" y="116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8" name="Group 30"/>
          <p:cNvGrpSpPr>
            <a:grpSpLocks/>
          </p:cNvGrpSpPr>
          <p:nvPr/>
        </p:nvGrpSpPr>
        <p:grpSpPr bwMode="auto">
          <a:xfrm>
            <a:off x="1728788" y="1500188"/>
            <a:ext cx="4930775" cy="985837"/>
            <a:chOff x="1089" y="436"/>
            <a:chExt cx="3106" cy="621"/>
          </a:xfrm>
        </p:grpSpPr>
        <p:cxnSp>
          <p:nvCxnSpPr>
            <p:cNvPr id="89" name="AutoShape 31"/>
            <p:cNvCxnSpPr>
              <a:cxnSpLocks noChangeShapeType="1"/>
            </p:cNvCxnSpPr>
            <p:nvPr/>
          </p:nvCxnSpPr>
          <p:spPr bwMode="auto">
            <a:xfrm rot="5400000" flipV="1">
              <a:off x="2109" y="-85"/>
              <a:ext cx="1" cy="2041"/>
            </a:xfrm>
            <a:prstGeom prst="bentConnector3">
              <a:avLst>
                <a:gd name="adj1" fmla="val -26400009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AutoShape 32"/>
            <p:cNvCxnSpPr>
              <a:cxnSpLocks noChangeShapeType="1"/>
            </p:cNvCxnSpPr>
            <p:nvPr/>
          </p:nvCxnSpPr>
          <p:spPr bwMode="auto">
            <a:xfrm rot="5400000" flipV="1">
              <a:off x="3174" y="-85"/>
              <a:ext cx="1" cy="2041"/>
            </a:xfrm>
            <a:prstGeom prst="bentConnector3">
              <a:avLst>
                <a:gd name="adj1" fmla="val -14400005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Text Box 33"/>
            <p:cNvSpPr txBox="1">
              <a:spLocks noChangeArrowheads="1"/>
            </p:cNvSpPr>
            <p:nvPr/>
          </p:nvSpPr>
          <p:spPr bwMode="auto">
            <a:xfrm>
              <a:off x="1655" y="436"/>
              <a:ext cx="227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1600">
                <a:latin typeface="Verdana" panose="020B0604030504040204" pitchFamily="34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latin typeface="Verdana" panose="020B0604030504040204" pitchFamily="34" charset="0"/>
                </a:rPr>
                <a:t>①</a:t>
              </a:r>
            </a:p>
          </p:txBody>
        </p:sp>
        <p:sp>
          <p:nvSpPr>
            <p:cNvPr id="92" name="Text Box 34"/>
            <p:cNvSpPr txBox="1">
              <a:spLocks noChangeArrowheads="1"/>
            </p:cNvSpPr>
            <p:nvPr/>
          </p:nvSpPr>
          <p:spPr bwMode="auto">
            <a:xfrm>
              <a:off x="3243" y="573"/>
              <a:ext cx="2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latin typeface="Verdana" panose="020B0604030504040204" pitchFamily="34" charset="0"/>
                </a:rPr>
                <a:t>②</a:t>
              </a:r>
            </a:p>
          </p:txBody>
        </p:sp>
        <p:sp>
          <p:nvSpPr>
            <p:cNvPr id="93" name="Text Box 35"/>
            <p:cNvSpPr txBox="1">
              <a:spLocks noChangeArrowheads="1"/>
            </p:cNvSpPr>
            <p:nvPr/>
          </p:nvSpPr>
          <p:spPr bwMode="auto">
            <a:xfrm>
              <a:off x="2472" y="845"/>
              <a:ext cx="2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latin typeface="Verdana" panose="020B0604030504040204" pitchFamily="34" charset="0"/>
                </a:rPr>
                <a:t>③</a:t>
              </a:r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 flipH="1">
              <a:off x="2205" y="1026"/>
              <a:ext cx="7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5" name="Group 37"/>
          <p:cNvGrpSpPr>
            <a:grpSpLocks/>
          </p:cNvGrpSpPr>
          <p:nvPr/>
        </p:nvGrpSpPr>
        <p:grpSpPr bwMode="auto">
          <a:xfrm>
            <a:off x="1619250" y="3516313"/>
            <a:ext cx="5113338" cy="839787"/>
            <a:chOff x="1020" y="1706"/>
            <a:chExt cx="3221" cy="529"/>
          </a:xfrm>
        </p:grpSpPr>
        <p:cxnSp>
          <p:nvCxnSpPr>
            <p:cNvPr id="96" name="AutoShape 38"/>
            <p:cNvCxnSpPr>
              <a:cxnSpLocks noChangeShapeType="1"/>
            </p:cNvCxnSpPr>
            <p:nvPr/>
          </p:nvCxnSpPr>
          <p:spPr bwMode="auto">
            <a:xfrm rot="5400000">
              <a:off x="3174" y="913"/>
              <a:ext cx="1" cy="2132"/>
            </a:xfrm>
            <a:prstGeom prst="bentConnector3">
              <a:avLst>
                <a:gd name="adj1" fmla="val 14400005"/>
              </a:avLst>
            </a:prstGeom>
            <a:noFill/>
            <a:ln w="9525">
              <a:solidFill>
                <a:srgbClr val="3366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" name="Line 39"/>
            <p:cNvSpPr>
              <a:spLocks noChangeShapeType="1"/>
            </p:cNvSpPr>
            <p:nvPr/>
          </p:nvSpPr>
          <p:spPr bwMode="auto">
            <a:xfrm>
              <a:off x="2244" y="1932"/>
              <a:ext cx="77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98" name="AutoShape 40"/>
            <p:cNvCxnSpPr>
              <a:cxnSpLocks noChangeShapeType="1"/>
            </p:cNvCxnSpPr>
            <p:nvPr/>
          </p:nvCxnSpPr>
          <p:spPr bwMode="auto">
            <a:xfrm rot="5400000">
              <a:off x="2085" y="913"/>
              <a:ext cx="1" cy="2132"/>
            </a:xfrm>
            <a:prstGeom prst="bentConnector3">
              <a:avLst>
                <a:gd name="adj1" fmla="val 27200009"/>
              </a:avLst>
            </a:prstGeom>
            <a:noFill/>
            <a:ln w="9525">
              <a:solidFill>
                <a:srgbClr val="3366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" name="Text Box 41"/>
            <p:cNvSpPr txBox="1">
              <a:spLocks noChangeArrowheads="1"/>
            </p:cNvSpPr>
            <p:nvPr/>
          </p:nvSpPr>
          <p:spPr bwMode="auto">
            <a:xfrm>
              <a:off x="2426" y="1706"/>
              <a:ext cx="2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latin typeface="Verdana" panose="020B0604030504040204" pitchFamily="34" charset="0"/>
                </a:rPr>
                <a:t>⑥</a:t>
              </a:r>
            </a:p>
          </p:txBody>
        </p:sp>
        <p:sp>
          <p:nvSpPr>
            <p:cNvPr id="100" name="Text Box 42"/>
            <p:cNvSpPr txBox="1">
              <a:spLocks noChangeArrowheads="1"/>
            </p:cNvSpPr>
            <p:nvPr/>
          </p:nvSpPr>
          <p:spPr bwMode="auto">
            <a:xfrm>
              <a:off x="1610" y="2023"/>
              <a:ext cx="2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latin typeface="Verdana" panose="020B0604030504040204" pitchFamily="34" charset="0"/>
                </a:rPr>
                <a:t>⑤</a:t>
              </a:r>
            </a:p>
          </p:txBody>
        </p:sp>
        <p:sp>
          <p:nvSpPr>
            <p:cNvPr id="101" name="Text Box 43"/>
            <p:cNvSpPr txBox="1">
              <a:spLocks noChangeArrowheads="1"/>
            </p:cNvSpPr>
            <p:nvPr/>
          </p:nvSpPr>
          <p:spPr bwMode="auto">
            <a:xfrm>
              <a:off x="3515" y="1887"/>
              <a:ext cx="2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latin typeface="Verdana" panose="020B0604030504040204" pitchFamily="34" charset="0"/>
                </a:rPr>
                <a:t>④</a:t>
              </a:r>
            </a:p>
          </p:txBody>
        </p:sp>
      </p:grpSp>
      <p:grpSp>
        <p:nvGrpSpPr>
          <p:cNvPr id="102" name="Group 44"/>
          <p:cNvGrpSpPr>
            <a:grpSpLocks/>
          </p:cNvGrpSpPr>
          <p:nvPr/>
        </p:nvGrpSpPr>
        <p:grpSpPr bwMode="auto">
          <a:xfrm>
            <a:off x="2484438" y="3373438"/>
            <a:ext cx="3455987" cy="288925"/>
            <a:chOff x="1565" y="1616"/>
            <a:chExt cx="2177" cy="182"/>
          </a:xfrm>
        </p:grpSpPr>
        <p:grpSp>
          <p:nvGrpSpPr>
            <p:cNvPr id="103" name="Group 45"/>
            <p:cNvGrpSpPr>
              <a:grpSpLocks/>
            </p:cNvGrpSpPr>
            <p:nvPr/>
          </p:nvGrpSpPr>
          <p:grpSpPr bwMode="auto">
            <a:xfrm>
              <a:off x="1565" y="1616"/>
              <a:ext cx="136" cy="182"/>
              <a:chOff x="1111" y="1842"/>
              <a:chExt cx="136" cy="182"/>
            </a:xfrm>
          </p:grpSpPr>
          <p:sp>
            <p:nvSpPr>
              <p:cNvPr id="110" name="Line 46"/>
              <p:cNvSpPr>
                <a:spLocks noChangeShapeType="1"/>
              </p:cNvSpPr>
              <p:nvPr/>
            </p:nvSpPr>
            <p:spPr bwMode="auto">
              <a:xfrm>
                <a:off x="1156" y="1842"/>
                <a:ext cx="91" cy="18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" name="Line 47"/>
              <p:cNvSpPr>
                <a:spLocks noChangeShapeType="1"/>
              </p:cNvSpPr>
              <p:nvPr/>
            </p:nvSpPr>
            <p:spPr bwMode="auto">
              <a:xfrm flipH="1">
                <a:off x="1111" y="1888"/>
                <a:ext cx="136" cy="13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4" name="Group 48"/>
            <p:cNvGrpSpPr>
              <a:grpSpLocks/>
            </p:cNvGrpSpPr>
            <p:nvPr/>
          </p:nvGrpSpPr>
          <p:grpSpPr bwMode="auto">
            <a:xfrm>
              <a:off x="2517" y="1616"/>
              <a:ext cx="136" cy="182"/>
              <a:chOff x="1111" y="1842"/>
              <a:chExt cx="136" cy="182"/>
            </a:xfrm>
          </p:grpSpPr>
          <p:sp>
            <p:nvSpPr>
              <p:cNvPr id="108" name="Line 49"/>
              <p:cNvSpPr>
                <a:spLocks noChangeShapeType="1"/>
              </p:cNvSpPr>
              <p:nvPr/>
            </p:nvSpPr>
            <p:spPr bwMode="auto">
              <a:xfrm>
                <a:off x="1156" y="1842"/>
                <a:ext cx="91" cy="18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9" name="Line 50"/>
              <p:cNvSpPr>
                <a:spLocks noChangeShapeType="1"/>
              </p:cNvSpPr>
              <p:nvPr/>
            </p:nvSpPr>
            <p:spPr bwMode="auto">
              <a:xfrm flipH="1">
                <a:off x="1111" y="1888"/>
                <a:ext cx="136" cy="13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5" name="Group 51"/>
            <p:cNvGrpSpPr>
              <a:grpSpLocks/>
            </p:cNvGrpSpPr>
            <p:nvPr/>
          </p:nvGrpSpPr>
          <p:grpSpPr bwMode="auto">
            <a:xfrm>
              <a:off x="3606" y="1616"/>
              <a:ext cx="136" cy="182"/>
              <a:chOff x="1111" y="1842"/>
              <a:chExt cx="136" cy="182"/>
            </a:xfrm>
          </p:grpSpPr>
          <p:sp>
            <p:nvSpPr>
              <p:cNvPr id="106" name="Line 52"/>
              <p:cNvSpPr>
                <a:spLocks noChangeShapeType="1"/>
              </p:cNvSpPr>
              <p:nvPr/>
            </p:nvSpPr>
            <p:spPr bwMode="auto">
              <a:xfrm>
                <a:off x="1156" y="1842"/>
                <a:ext cx="91" cy="18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7" name="Line 53"/>
              <p:cNvSpPr>
                <a:spLocks noChangeShapeType="1"/>
              </p:cNvSpPr>
              <p:nvPr/>
            </p:nvSpPr>
            <p:spPr bwMode="auto">
              <a:xfrm flipH="1">
                <a:off x="1111" y="1888"/>
                <a:ext cx="136" cy="13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3" name="Text Box 54"/>
          <p:cNvSpPr txBox="1">
            <a:spLocks noChangeArrowheads="1"/>
          </p:cNvSpPr>
          <p:nvPr/>
        </p:nvSpPr>
        <p:spPr bwMode="auto">
          <a:xfrm>
            <a:off x="1296193" y="5067595"/>
            <a:ext cx="3743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1. </a:t>
            </a:r>
            <a:r>
              <a:rPr lang="en-US" altLang="zh-CN" b="1" dirty="0" err="1"/>
              <a:t>a.right</a:t>
            </a:r>
            <a:r>
              <a:rPr lang="en-US" altLang="zh-CN" b="1" dirty="0"/>
              <a:t> = </a:t>
            </a:r>
            <a:r>
              <a:rPr lang="en-US" altLang="zh-CN" b="1" dirty="0" err="1"/>
              <a:t>b.right</a:t>
            </a:r>
            <a:r>
              <a:rPr lang="zh-CN" altLang="en-US" b="1" dirty="0"/>
              <a:t>；</a:t>
            </a:r>
          </a:p>
          <a:p>
            <a:pPr eaLnBrk="1" hangingPunct="1"/>
            <a:r>
              <a:rPr lang="en-US" altLang="zh-CN" b="1" dirty="0"/>
              <a:t>2. </a:t>
            </a:r>
            <a:r>
              <a:rPr lang="en-US" altLang="zh-CN" b="1" dirty="0" err="1"/>
              <a:t>b.right</a:t>
            </a:r>
            <a:r>
              <a:rPr lang="en-US" altLang="zh-CN" b="1" dirty="0"/>
              <a:t> = </a:t>
            </a:r>
            <a:r>
              <a:rPr lang="en-US" altLang="zh-CN" b="1" dirty="0" err="1"/>
              <a:t>a.right.right</a:t>
            </a:r>
            <a:r>
              <a:rPr lang="zh-CN" altLang="en-US" b="1" dirty="0"/>
              <a:t>；</a:t>
            </a:r>
          </a:p>
          <a:p>
            <a:pPr eaLnBrk="1" hangingPunct="1"/>
            <a:r>
              <a:rPr lang="en-US" altLang="zh-CN" b="1" dirty="0"/>
              <a:t>3. </a:t>
            </a:r>
            <a:r>
              <a:rPr lang="en-US" altLang="zh-CN" b="1" dirty="0" err="1"/>
              <a:t>a.right.right</a:t>
            </a:r>
            <a:r>
              <a:rPr lang="en-US" altLang="zh-CN" b="1" dirty="0"/>
              <a:t> = b</a:t>
            </a:r>
            <a:r>
              <a:rPr lang="zh-CN" altLang="en-US" b="1" dirty="0"/>
              <a:t>；</a:t>
            </a:r>
          </a:p>
        </p:txBody>
      </p:sp>
      <p:sp>
        <p:nvSpPr>
          <p:cNvPr id="114" name="Text Box 55"/>
          <p:cNvSpPr txBox="1">
            <a:spLocks noChangeArrowheads="1"/>
          </p:cNvSpPr>
          <p:nvPr/>
        </p:nvSpPr>
        <p:spPr bwMode="auto">
          <a:xfrm>
            <a:off x="4899025" y="5014913"/>
            <a:ext cx="3816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4. </a:t>
            </a:r>
            <a:r>
              <a:rPr lang="en-US" altLang="zh-CN" b="1" dirty="0" err="1"/>
              <a:t>b.right.left</a:t>
            </a:r>
            <a:r>
              <a:rPr lang="en-US" altLang="zh-CN" b="1" dirty="0"/>
              <a:t> = b;</a:t>
            </a:r>
          </a:p>
          <a:p>
            <a:pPr eaLnBrk="1" hangingPunct="1"/>
            <a:r>
              <a:rPr lang="en-US" altLang="zh-CN" b="1" dirty="0"/>
              <a:t>5. </a:t>
            </a:r>
            <a:r>
              <a:rPr lang="en-US" altLang="zh-CN" b="1" dirty="0" err="1"/>
              <a:t>a.right.left</a:t>
            </a:r>
            <a:r>
              <a:rPr lang="en-US" altLang="zh-CN" b="1" dirty="0"/>
              <a:t> = a;</a:t>
            </a:r>
          </a:p>
          <a:p>
            <a:pPr eaLnBrk="1" hangingPunct="1"/>
            <a:r>
              <a:rPr lang="en-US" altLang="zh-CN" b="1" dirty="0"/>
              <a:t>6. </a:t>
            </a:r>
            <a:r>
              <a:rPr lang="en-US" altLang="zh-CN" b="1" dirty="0" err="1"/>
              <a:t>b.left</a:t>
            </a:r>
            <a:r>
              <a:rPr lang="en-US" altLang="zh-CN" b="1" dirty="0"/>
              <a:t> = </a:t>
            </a:r>
            <a:r>
              <a:rPr lang="en-US" altLang="zh-CN" b="1" dirty="0" err="1"/>
              <a:t>a.right</a:t>
            </a:r>
            <a:r>
              <a:rPr lang="en-US" altLang="zh-CN" b="1" dirty="0"/>
              <a:t>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153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720" y="457199"/>
            <a:ext cx="3025140" cy="583883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3.2-</a:t>
            </a:r>
            <a:r>
              <a:rPr lang="zh-CN" altLang="en-US" sz="4000" dirty="0" smtClean="0"/>
              <a:t>题目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6720" y="1041082"/>
            <a:ext cx="10683240" cy="4856798"/>
          </a:xfrm>
        </p:spPr>
        <p:txBody>
          <a:bodyPr/>
          <a:lstStyle/>
          <a:p>
            <a:pPr algn="l"/>
            <a:r>
              <a:rPr lang="en-US" altLang="zh-CN" sz="3200" dirty="0" smtClean="0"/>
              <a:t>Given two sorted lists L1 and L2,write a procedure to compute L1∩ L2</a:t>
            </a:r>
          </a:p>
          <a:p>
            <a:pPr algn="l"/>
            <a:r>
              <a:rPr lang="en-US" altLang="zh-CN" sz="3200" dirty="0" smtClean="0"/>
              <a:t>using only the basic list operations. 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87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720" y="457199"/>
            <a:ext cx="3025140" cy="583883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3.2-</a:t>
            </a:r>
            <a:r>
              <a:rPr lang="zh-CN" altLang="en-US" sz="4000" dirty="0"/>
              <a:t>分析</a:t>
            </a:r>
          </a:p>
        </p:txBody>
      </p:sp>
      <p:sp>
        <p:nvSpPr>
          <p:cNvPr id="5" name="文本占位符 7"/>
          <p:cNvSpPr txBox="1">
            <a:spLocks/>
          </p:cNvSpPr>
          <p:nvPr/>
        </p:nvSpPr>
        <p:spPr>
          <a:xfrm>
            <a:off x="952784" y="1244079"/>
            <a:ext cx="8001000" cy="442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假设链表节点都是按照节点值从小到大排列。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新建一个链表</a:t>
            </a:r>
            <a:r>
              <a:rPr lang="en-US" altLang="zh-CN" dirty="0" smtClean="0"/>
              <a:t>L</a:t>
            </a:r>
            <a:r>
              <a:rPr lang="zh-CN" altLang="en-US" dirty="0" smtClean="0"/>
              <a:t>，存放</a:t>
            </a:r>
            <a:r>
              <a:rPr lang="en-US" altLang="zh-CN" dirty="0" smtClean="0"/>
              <a:t>L1</a:t>
            </a:r>
            <a:r>
              <a:rPr lang="zh-CN" altLang="en-US" dirty="0" smtClean="0"/>
              <a:t>∩</a:t>
            </a:r>
            <a:r>
              <a:rPr lang="en-US" altLang="zh-CN" dirty="0" smtClean="0"/>
              <a:t>L2</a:t>
            </a:r>
            <a:r>
              <a:rPr lang="zh-CN" altLang="en-US" dirty="0" smtClean="0"/>
              <a:t>的结果，故返回值类型为链表。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遍历</a:t>
            </a:r>
            <a:r>
              <a:rPr lang="en-US" altLang="zh-CN" dirty="0" smtClean="0"/>
              <a:t>L1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L2</a:t>
            </a:r>
            <a:r>
              <a:rPr lang="zh-CN" altLang="en-US" dirty="0" smtClean="0"/>
              <a:t>，比较</a:t>
            </a:r>
            <a:r>
              <a:rPr lang="en-US" altLang="zh-CN" dirty="0" smtClean="0"/>
              <a:t>L1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L2</a:t>
            </a:r>
            <a:r>
              <a:rPr lang="zh-CN" altLang="en-US" dirty="0" smtClean="0"/>
              <a:t>当前节点值</a:t>
            </a:r>
            <a:endParaRPr lang="en-US" altLang="zh-CN" dirty="0" smtClean="0"/>
          </a:p>
          <a:p>
            <a:pPr lvl="1" algn="l"/>
            <a:r>
              <a:rPr lang="en-US" altLang="zh-CN" dirty="0" smtClean="0"/>
              <a:t>L1</a:t>
            </a:r>
            <a:r>
              <a:rPr lang="zh-CN" altLang="en-US" dirty="0" smtClean="0"/>
              <a:t>当前节点值</a:t>
            </a:r>
            <a:r>
              <a:rPr lang="en-US" altLang="zh-CN" dirty="0" smtClean="0"/>
              <a:t>=L2</a:t>
            </a:r>
            <a:r>
              <a:rPr lang="zh-CN" altLang="en-US" dirty="0" smtClean="0"/>
              <a:t>当前节点值，把该节点加入</a:t>
            </a:r>
            <a:r>
              <a:rPr lang="en-US" altLang="zh-CN" dirty="0" smtClean="0"/>
              <a:t>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L2</a:t>
            </a:r>
            <a:r>
              <a:rPr lang="zh-CN" altLang="en-US" dirty="0" smtClean="0"/>
              <a:t>前进</a:t>
            </a:r>
            <a:endParaRPr lang="en-US" altLang="zh-CN" dirty="0" smtClean="0"/>
          </a:p>
          <a:p>
            <a:pPr lvl="1" algn="l"/>
            <a:r>
              <a:rPr lang="en-US" altLang="zh-CN" dirty="0" smtClean="0"/>
              <a:t>L1</a:t>
            </a:r>
            <a:r>
              <a:rPr lang="zh-CN" altLang="en-US" dirty="0" smtClean="0"/>
              <a:t>当前节点值</a:t>
            </a:r>
            <a:r>
              <a:rPr lang="en-US" altLang="zh-CN" dirty="0" smtClean="0"/>
              <a:t>&lt;L2</a:t>
            </a:r>
            <a:r>
              <a:rPr lang="zh-CN" altLang="en-US" dirty="0" smtClean="0"/>
              <a:t>当前节点值，</a:t>
            </a:r>
            <a:r>
              <a:rPr lang="en-US" altLang="zh-CN" dirty="0" smtClean="0"/>
              <a:t>L1</a:t>
            </a:r>
            <a:r>
              <a:rPr lang="zh-CN" altLang="en-US" dirty="0" smtClean="0"/>
              <a:t>前进</a:t>
            </a:r>
            <a:endParaRPr lang="en-US" altLang="zh-CN" dirty="0" smtClean="0"/>
          </a:p>
          <a:p>
            <a:pPr lvl="1" algn="l"/>
            <a:r>
              <a:rPr lang="en-US" altLang="zh-CN" dirty="0" smtClean="0"/>
              <a:t>L1</a:t>
            </a:r>
            <a:r>
              <a:rPr lang="zh-CN" altLang="en-US" dirty="0" smtClean="0"/>
              <a:t>当前节点值</a:t>
            </a:r>
            <a:r>
              <a:rPr lang="en-US" altLang="zh-CN" dirty="0" smtClean="0"/>
              <a:t>&gt;L2</a:t>
            </a:r>
            <a:r>
              <a:rPr lang="zh-CN" altLang="en-US" dirty="0" smtClean="0"/>
              <a:t>当前节点值，</a:t>
            </a:r>
            <a:r>
              <a:rPr lang="en-US" altLang="zh-CN" dirty="0" smtClean="0"/>
              <a:t>L2</a:t>
            </a:r>
            <a:r>
              <a:rPr lang="zh-CN" altLang="en-US" dirty="0" smtClean="0"/>
              <a:t>前进</a:t>
            </a:r>
            <a:endParaRPr lang="en-US" altLang="zh-CN" dirty="0" smtClean="0"/>
          </a:p>
          <a:p>
            <a:pPr lvl="1" algn="l"/>
            <a:r>
              <a:rPr lang="zh-CN" altLang="en-US" dirty="0" smtClean="0"/>
              <a:t>若</a:t>
            </a:r>
            <a:r>
              <a:rPr lang="en-US" altLang="zh-CN" dirty="0" smtClean="0"/>
              <a:t>L1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L2</a:t>
            </a:r>
            <a:r>
              <a:rPr lang="zh-CN" altLang="en-US" dirty="0" smtClean="0"/>
              <a:t>为空，停止遍历</a:t>
            </a:r>
          </a:p>
          <a:p>
            <a:pPr algn="l"/>
            <a:r>
              <a:rPr lang="zh-CN" altLang="en-US" dirty="0" smtClean="0"/>
              <a:t>返回</a:t>
            </a:r>
            <a:r>
              <a:rPr lang="en-US" altLang="zh-CN" dirty="0" smtClean="0"/>
              <a:t>L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630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1186" y="116005"/>
            <a:ext cx="3025140" cy="583883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3.2</a:t>
            </a:r>
            <a:endParaRPr lang="zh-CN" altLang="en-US" sz="40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7038" y="600501"/>
            <a:ext cx="10682287" cy="653727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800" b="1" dirty="0" smtClean="0">
              <a:solidFill>
                <a:schemeClr val="accent2"/>
              </a:solidFill>
              <a:ea typeface="楷体_GB2312" pitchFamily="49" charset="-122"/>
            </a:endParaRP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public </a:t>
            </a:r>
            <a:r>
              <a:rPr lang="en-US" altLang="zh-CN" sz="1800" b="1" dirty="0" err="1" smtClean="0">
                <a:latin typeface="Times New Roman" pitchFamily="18" charset="0"/>
                <a:ea typeface="楷体_GB2312" pitchFamily="49" charset="-122"/>
              </a:rPr>
              <a:t>LinkedList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 intersection (</a:t>
            </a:r>
            <a:r>
              <a:rPr lang="en-US" altLang="zh-CN" sz="1800" b="1" dirty="0" err="1" smtClean="0">
                <a:latin typeface="Times New Roman" pitchFamily="18" charset="0"/>
                <a:ea typeface="楷体_GB2312" pitchFamily="49" charset="-122"/>
              </a:rPr>
              <a:t>LinkedList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 L1,LinkedList L2){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800" b="1" dirty="0" err="1" smtClean="0">
                <a:latin typeface="Times New Roman" pitchFamily="18" charset="0"/>
                <a:ea typeface="楷体_GB2312" pitchFamily="49" charset="-122"/>
              </a:rPr>
              <a:t>LinkedListItr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 itr1 = L1.first(); 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800" b="1" dirty="0" err="1" smtClean="0">
                <a:latin typeface="Times New Roman" pitchFamily="18" charset="0"/>
                <a:ea typeface="楷体_GB2312" pitchFamily="49" charset="-122"/>
              </a:rPr>
              <a:t>LinkedListItr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 itr2 = L2.first();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800" b="1" dirty="0" err="1" smtClean="0">
                <a:latin typeface="Times New Roman" pitchFamily="18" charset="0"/>
                <a:ea typeface="楷体_GB2312" pitchFamily="49" charset="-122"/>
              </a:rPr>
              <a:t>LinkedList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 L = new </a:t>
            </a:r>
            <a:r>
              <a:rPr lang="en-US" altLang="zh-CN" sz="1800" b="1" dirty="0" err="1" smtClean="0">
                <a:latin typeface="Times New Roman" pitchFamily="18" charset="0"/>
                <a:ea typeface="楷体_GB2312" pitchFamily="49" charset="-122"/>
              </a:rPr>
              <a:t>LinkedList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();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800" b="1" dirty="0" err="1" smtClean="0">
                <a:latin typeface="Times New Roman" pitchFamily="18" charset="0"/>
                <a:ea typeface="楷体_GB2312" pitchFamily="49" charset="-122"/>
              </a:rPr>
              <a:t>LinkedListItr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800" b="1" dirty="0" err="1" smtClean="0">
                <a:latin typeface="Times New Roman" pitchFamily="18" charset="0"/>
                <a:ea typeface="楷体_GB2312" pitchFamily="49" charset="-122"/>
              </a:rPr>
              <a:t>itr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1800" b="1" dirty="0" err="1" smtClean="0">
                <a:latin typeface="Times New Roman" pitchFamily="18" charset="0"/>
                <a:ea typeface="楷体_GB2312" pitchFamily="49" charset="-122"/>
              </a:rPr>
              <a:t>L.zeroth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();   </a:t>
            </a:r>
            <a:r>
              <a:rPr lang="en-US" altLang="zh-CN" sz="1800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1800" b="1" dirty="0" smtClean="0">
                <a:solidFill>
                  <a:srgbClr val="00B050"/>
                </a:solidFill>
                <a:latin typeface="+mn-ea"/>
              </a:rPr>
              <a:t>返回</a:t>
            </a:r>
            <a:r>
              <a:rPr lang="en-US" altLang="zh-CN" sz="1800" b="1" dirty="0" smtClean="0">
                <a:solidFill>
                  <a:srgbClr val="00B050"/>
                </a:solidFill>
                <a:latin typeface="+mn-ea"/>
              </a:rPr>
              <a:t>header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while(!itr1.isPastEnd() &amp;&amp; !itr2.isPastEnd()){   </a:t>
            </a:r>
            <a:r>
              <a:rPr lang="en-US" altLang="zh-CN" sz="1800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1800" b="1" dirty="0" smtClean="0">
                <a:solidFill>
                  <a:srgbClr val="00B050"/>
                </a:solidFill>
                <a:latin typeface="+mn-ea"/>
              </a:rPr>
              <a:t>当前节点是否为空</a:t>
            </a:r>
            <a:endParaRPr lang="en-US" altLang="zh-CN" sz="1800" b="1" dirty="0" smtClean="0">
              <a:solidFill>
                <a:srgbClr val="00B050"/>
              </a:solidFill>
              <a:latin typeface="+mn-ea"/>
            </a:endParaRP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 if(itr1.retrive() == itr2.retrive()){	</a:t>
            </a:r>
            <a:r>
              <a:rPr lang="en-US" altLang="zh-CN" sz="1800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1800" b="1" dirty="0" smtClean="0">
                <a:solidFill>
                  <a:srgbClr val="00B050"/>
                </a:solidFill>
                <a:latin typeface="+mn-ea"/>
              </a:rPr>
              <a:t>若两个链表当前节点值相等</a:t>
            </a:r>
            <a:endParaRPr lang="en-US" altLang="zh-CN" sz="1800" b="1" dirty="0" smtClean="0">
              <a:solidFill>
                <a:srgbClr val="00B050"/>
              </a:solidFill>
              <a:latin typeface="+mn-ea"/>
            </a:endParaRP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      </a:t>
            </a:r>
            <a:r>
              <a:rPr lang="en-US" altLang="zh-CN" sz="1800" b="1" dirty="0" err="1" smtClean="0">
                <a:latin typeface="Times New Roman" pitchFamily="18" charset="0"/>
                <a:ea typeface="楷体_GB2312" pitchFamily="49" charset="-122"/>
              </a:rPr>
              <a:t>L.insert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(itr1.current,itr);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      itr1.advance();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      itr2.advance();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}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else if(itr1.retrive() &lt; itr2.retrive()){</a:t>
            </a:r>
          </a:p>
          <a:p>
            <a:pPr algn="l">
              <a:lnSpc>
                <a:spcPct val="80000"/>
              </a:lnSpc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                          itr1.advance();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}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else{</a:t>
            </a:r>
          </a:p>
          <a:p>
            <a:pPr algn="l">
              <a:lnSpc>
                <a:spcPct val="80000"/>
              </a:lnSpc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                          itr2.advance();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	} 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}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	return L;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800" b="1" dirty="0" smtClean="0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3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720" y="457199"/>
            <a:ext cx="3025140" cy="583883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3.3-</a:t>
            </a:r>
            <a:r>
              <a:rPr lang="zh-CN" altLang="en-US" sz="4000" dirty="0" smtClean="0"/>
              <a:t>题目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6720" y="1041082"/>
            <a:ext cx="10683240" cy="4856798"/>
          </a:xfrm>
        </p:spPr>
        <p:txBody>
          <a:bodyPr/>
          <a:lstStyle/>
          <a:p>
            <a:pPr algn="l"/>
            <a:r>
              <a:rPr lang="en-US" altLang="zh-CN" sz="3200" dirty="0" smtClean="0"/>
              <a:t>Given two sorted lists, L1 and L2, write a procedure to compute L1ᴜ L2</a:t>
            </a:r>
          </a:p>
          <a:p>
            <a:pPr algn="l"/>
            <a:r>
              <a:rPr lang="en-US" altLang="zh-CN" sz="3200" dirty="0" smtClean="0"/>
              <a:t>using only the basic list operations.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65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720" y="457199"/>
            <a:ext cx="3025140" cy="583883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3.3-</a:t>
            </a:r>
            <a:r>
              <a:rPr lang="zh-CN" altLang="en-US" sz="4000" dirty="0"/>
              <a:t>分析</a:t>
            </a:r>
          </a:p>
        </p:txBody>
      </p:sp>
      <p:sp>
        <p:nvSpPr>
          <p:cNvPr id="5" name="文本占位符 7"/>
          <p:cNvSpPr txBox="1">
            <a:spLocks/>
          </p:cNvSpPr>
          <p:nvPr/>
        </p:nvSpPr>
        <p:spPr>
          <a:xfrm>
            <a:off x="843603" y="1244079"/>
            <a:ext cx="7929563" cy="4429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mtClean="0"/>
              <a:t>假设链表节点都是按照节点值从小到大排列。</a:t>
            </a:r>
            <a:endParaRPr lang="en-US" altLang="zh-CN" smtClean="0"/>
          </a:p>
          <a:p>
            <a:pPr algn="l"/>
            <a:r>
              <a:rPr lang="zh-CN" altLang="en-US" smtClean="0"/>
              <a:t>新建一个链表</a:t>
            </a:r>
            <a:r>
              <a:rPr lang="en-US" altLang="zh-CN" smtClean="0"/>
              <a:t>L</a:t>
            </a:r>
            <a:r>
              <a:rPr lang="zh-CN" altLang="en-US" smtClean="0"/>
              <a:t>，存放</a:t>
            </a:r>
            <a:r>
              <a:rPr lang="en-US" altLang="zh-CN" smtClean="0"/>
              <a:t>L1</a:t>
            </a:r>
            <a:r>
              <a:rPr lang="zh-CN" altLang="en-US" smtClean="0"/>
              <a:t>∪</a:t>
            </a:r>
            <a:r>
              <a:rPr lang="en-US" altLang="zh-CN" smtClean="0"/>
              <a:t>L2</a:t>
            </a:r>
            <a:r>
              <a:rPr lang="zh-CN" altLang="en-US" smtClean="0"/>
              <a:t>的结果，故返回值类型为链表。</a:t>
            </a:r>
            <a:endParaRPr lang="en-US" altLang="zh-CN" smtClean="0"/>
          </a:p>
          <a:p>
            <a:pPr algn="l"/>
            <a:r>
              <a:rPr lang="zh-CN" altLang="en-US" smtClean="0"/>
              <a:t>遍历</a:t>
            </a:r>
            <a:r>
              <a:rPr lang="en-US" altLang="zh-CN" smtClean="0"/>
              <a:t>L1</a:t>
            </a:r>
            <a:r>
              <a:rPr lang="zh-CN" altLang="en-US" smtClean="0"/>
              <a:t>和</a:t>
            </a:r>
            <a:r>
              <a:rPr lang="en-US" altLang="zh-CN" smtClean="0"/>
              <a:t>L2</a:t>
            </a:r>
            <a:r>
              <a:rPr lang="zh-CN" altLang="en-US" smtClean="0"/>
              <a:t>， 比较</a:t>
            </a:r>
            <a:r>
              <a:rPr lang="en-US" altLang="zh-CN" smtClean="0"/>
              <a:t>L1</a:t>
            </a:r>
            <a:r>
              <a:rPr lang="zh-CN" altLang="en-US" smtClean="0"/>
              <a:t>、</a:t>
            </a:r>
            <a:r>
              <a:rPr lang="en-US" altLang="zh-CN" smtClean="0"/>
              <a:t>L2</a:t>
            </a:r>
            <a:r>
              <a:rPr lang="zh-CN" altLang="en-US" smtClean="0"/>
              <a:t>当前节点值</a:t>
            </a:r>
            <a:endParaRPr lang="en-US" altLang="zh-CN" smtClean="0"/>
          </a:p>
          <a:p>
            <a:pPr lvl="1" algn="l"/>
            <a:r>
              <a:rPr lang="en-US" altLang="zh-CN" smtClean="0"/>
              <a:t>L1</a:t>
            </a:r>
            <a:r>
              <a:rPr lang="zh-CN" altLang="en-US" smtClean="0"/>
              <a:t>当前节点值</a:t>
            </a:r>
            <a:r>
              <a:rPr lang="en-US" altLang="zh-CN" smtClean="0"/>
              <a:t>=L2</a:t>
            </a:r>
            <a:r>
              <a:rPr lang="zh-CN" altLang="en-US" smtClean="0"/>
              <a:t>当前节点值，把该节点加入</a:t>
            </a:r>
            <a:r>
              <a:rPr lang="en-US" altLang="zh-CN" smtClean="0"/>
              <a:t>L</a:t>
            </a:r>
            <a:r>
              <a:rPr lang="zh-CN" altLang="en-US" smtClean="0"/>
              <a:t> ，</a:t>
            </a:r>
            <a:r>
              <a:rPr lang="en-US" altLang="zh-CN" smtClean="0"/>
              <a:t>L1</a:t>
            </a:r>
            <a:r>
              <a:rPr lang="zh-CN" altLang="en-US" smtClean="0"/>
              <a:t>、</a:t>
            </a:r>
            <a:r>
              <a:rPr lang="en-US" altLang="zh-CN" smtClean="0"/>
              <a:t>L2</a:t>
            </a:r>
            <a:r>
              <a:rPr lang="zh-CN" altLang="en-US" smtClean="0"/>
              <a:t>前进</a:t>
            </a:r>
            <a:endParaRPr lang="en-US" altLang="zh-CN" smtClean="0"/>
          </a:p>
          <a:p>
            <a:pPr lvl="1" algn="l"/>
            <a:r>
              <a:rPr lang="en-US" altLang="zh-CN" smtClean="0"/>
              <a:t>L1</a:t>
            </a:r>
            <a:r>
              <a:rPr lang="zh-CN" altLang="en-US" smtClean="0"/>
              <a:t>当前节点值</a:t>
            </a:r>
            <a:r>
              <a:rPr lang="en-US" altLang="zh-CN" smtClean="0"/>
              <a:t>&lt;L2</a:t>
            </a:r>
            <a:r>
              <a:rPr lang="zh-CN" altLang="en-US" smtClean="0"/>
              <a:t>当前节点值，</a:t>
            </a:r>
            <a:r>
              <a:rPr lang="zh-CN" altLang="en-US" smtClean="0">
                <a:solidFill>
                  <a:srgbClr val="FF0000"/>
                </a:solidFill>
              </a:rPr>
              <a:t>把</a:t>
            </a:r>
            <a:r>
              <a:rPr lang="en-US" altLang="zh-CN" smtClean="0">
                <a:solidFill>
                  <a:srgbClr val="FF0000"/>
                </a:solidFill>
              </a:rPr>
              <a:t>L1</a:t>
            </a:r>
            <a:r>
              <a:rPr lang="zh-CN" altLang="en-US" smtClean="0">
                <a:solidFill>
                  <a:srgbClr val="FF0000"/>
                </a:solidFill>
              </a:rPr>
              <a:t>当前节点加入</a:t>
            </a:r>
            <a:r>
              <a:rPr lang="en-US" altLang="zh-CN" smtClean="0">
                <a:solidFill>
                  <a:srgbClr val="FF0000"/>
                </a:solidFill>
              </a:rPr>
              <a:t>L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， </a:t>
            </a:r>
            <a:r>
              <a:rPr lang="en-US" altLang="zh-CN" smtClean="0"/>
              <a:t>L1</a:t>
            </a:r>
            <a:r>
              <a:rPr lang="zh-CN" altLang="en-US" smtClean="0"/>
              <a:t>前进</a:t>
            </a:r>
            <a:endParaRPr lang="en-US" altLang="zh-CN" smtClean="0"/>
          </a:p>
          <a:p>
            <a:pPr lvl="1" algn="l"/>
            <a:r>
              <a:rPr lang="en-US" altLang="zh-CN" smtClean="0"/>
              <a:t>L1</a:t>
            </a:r>
            <a:r>
              <a:rPr lang="zh-CN" altLang="en-US" smtClean="0"/>
              <a:t>当前节点值</a:t>
            </a:r>
            <a:r>
              <a:rPr lang="en-US" altLang="zh-CN" smtClean="0"/>
              <a:t>&gt;L2</a:t>
            </a:r>
            <a:r>
              <a:rPr lang="zh-CN" altLang="en-US" smtClean="0"/>
              <a:t>当前节点值，</a:t>
            </a:r>
            <a:r>
              <a:rPr lang="zh-CN" altLang="en-US" smtClean="0">
                <a:solidFill>
                  <a:srgbClr val="FF0000"/>
                </a:solidFill>
              </a:rPr>
              <a:t>把</a:t>
            </a:r>
            <a:r>
              <a:rPr lang="en-US" altLang="zh-CN" smtClean="0">
                <a:solidFill>
                  <a:srgbClr val="FF0000"/>
                </a:solidFill>
              </a:rPr>
              <a:t>L2</a:t>
            </a:r>
            <a:r>
              <a:rPr lang="zh-CN" altLang="en-US" smtClean="0">
                <a:solidFill>
                  <a:srgbClr val="FF0000"/>
                </a:solidFill>
              </a:rPr>
              <a:t>当前节点加入</a:t>
            </a:r>
            <a:r>
              <a:rPr lang="en-US" altLang="zh-CN" smtClean="0">
                <a:solidFill>
                  <a:srgbClr val="FF0000"/>
                </a:solidFill>
              </a:rPr>
              <a:t>L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， </a:t>
            </a:r>
            <a:r>
              <a:rPr lang="en-US" altLang="zh-CN" smtClean="0"/>
              <a:t>L2</a:t>
            </a:r>
            <a:r>
              <a:rPr lang="zh-CN" altLang="en-US" smtClean="0"/>
              <a:t>前进</a:t>
            </a:r>
            <a:endParaRPr lang="en-US" altLang="zh-CN" smtClean="0"/>
          </a:p>
          <a:p>
            <a:pPr lvl="1" algn="l"/>
            <a:r>
              <a:rPr lang="zh-CN" altLang="en-US" smtClean="0"/>
              <a:t>若</a:t>
            </a:r>
            <a:r>
              <a:rPr lang="en-US" altLang="zh-CN" smtClean="0"/>
              <a:t>L1</a:t>
            </a:r>
            <a:r>
              <a:rPr lang="zh-CN" altLang="en-US" smtClean="0"/>
              <a:t>为空，</a:t>
            </a:r>
            <a:r>
              <a:rPr lang="zh-CN" altLang="en-US" smtClean="0">
                <a:solidFill>
                  <a:srgbClr val="FF0000"/>
                </a:solidFill>
              </a:rPr>
              <a:t>把</a:t>
            </a:r>
            <a:r>
              <a:rPr lang="en-US" altLang="zh-CN" smtClean="0">
                <a:solidFill>
                  <a:srgbClr val="FF0000"/>
                </a:solidFill>
              </a:rPr>
              <a:t>L2</a:t>
            </a:r>
            <a:r>
              <a:rPr lang="zh-CN" altLang="en-US" smtClean="0">
                <a:solidFill>
                  <a:srgbClr val="FF0000"/>
                </a:solidFill>
              </a:rPr>
              <a:t>剩余节点加入</a:t>
            </a:r>
            <a:r>
              <a:rPr lang="en-US" altLang="zh-CN" smtClean="0">
                <a:solidFill>
                  <a:srgbClr val="FF0000"/>
                </a:solidFill>
              </a:rPr>
              <a:t>L</a:t>
            </a:r>
            <a:r>
              <a:rPr lang="zh-CN" altLang="en-US" smtClean="0"/>
              <a:t>，停止遍历</a:t>
            </a:r>
            <a:endParaRPr lang="en-US" altLang="zh-CN" smtClean="0"/>
          </a:p>
          <a:p>
            <a:pPr lvl="1" algn="l"/>
            <a:r>
              <a:rPr lang="zh-CN" altLang="en-US" smtClean="0"/>
              <a:t>若</a:t>
            </a:r>
            <a:r>
              <a:rPr lang="en-US" altLang="zh-CN" smtClean="0"/>
              <a:t>L2</a:t>
            </a:r>
            <a:r>
              <a:rPr lang="zh-CN" altLang="en-US" smtClean="0"/>
              <a:t>为空，</a:t>
            </a:r>
            <a:r>
              <a:rPr lang="zh-CN" altLang="en-US" smtClean="0">
                <a:solidFill>
                  <a:srgbClr val="FF0000"/>
                </a:solidFill>
              </a:rPr>
              <a:t>把</a:t>
            </a:r>
            <a:r>
              <a:rPr lang="en-US" altLang="zh-CN" smtClean="0">
                <a:solidFill>
                  <a:srgbClr val="FF0000"/>
                </a:solidFill>
              </a:rPr>
              <a:t>L1</a:t>
            </a:r>
            <a:r>
              <a:rPr lang="zh-CN" altLang="en-US" smtClean="0">
                <a:solidFill>
                  <a:srgbClr val="FF0000"/>
                </a:solidFill>
              </a:rPr>
              <a:t>剩余节点加入</a:t>
            </a:r>
            <a:r>
              <a:rPr lang="en-US" altLang="zh-CN" smtClean="0">
                <a:solidFill>
                  <a:srgbClr val="FF0000"/>
                </a:solidFill>
              </a:rPr>
              <a:t>L</a:t>
            </a:r>
            <a:r>
              <a:rPr lang="zh-CN" altLang="en-US" smtClean="0"/>
              <a:t>，停止遍历</a:t>
            </a:r>
          </a:p>
          <a:p>
            <a:pPr algn="l"/>
            <a:r>
              <a:rPr lang="zh-CN" altLang="en-US" smtClean="0"/>
              <a:t>返回</a:t>
            </a:r>
            <a:r>
              <a:rPr lang="en-US" altLang="zh-CN" smtClean="0"/>
              <a:t>L</a:t>
            </a:r>
            <a:r>
              <a:rPr lang="zh-CN" altLang="en-US" smtClean="0"/>
              <a:t>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69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784</Words>
  <Application>Microsoft Office PowerPoint</Application>
  <PresentationFormat>宽屏</PresentationFormat>
  <Paragraphs>204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楷体_GB2312</vt:lpstr>
      <vt:lpstr>宋体</vt:lpstr>
      <vt:lpstr>Arial</vt:lpstr>
      <vt:lpstr>Calibri</vt:lpstr>
      <vt:lpstr>Calibri Light</vt:lpstr>
      <vt:lpstr>Times New Roman</vt:lpstr>
      <vt:lpstr>Verdana</vt:lpstr>
      <vt:lpstr>Wingdings</vt:lpstr>
      <vt:lpstr>Wingdings 2</vt:lpstr>
      <vt:lpstr>Office 主题</vt:lpstr>
      <vt:lpstr>第二次作业参考答案</vt:lpstr>
      <vt:lpstr>3.1-题目</vt:lpstr>
      <vt:lpstr>3.1-单链表</vt:lpstr>
      <vt:lpstr>PowerPoint 演示文稿</vt:lpstr>
      <vt:lpstr>3.2-题目</vt:lpstr>
      <vt:lpstr>3.2-分析</vt:lpstr>
      <vt:lpstr>3.2</vt:lpstr>
      <vt:lpstr>3.3-题目</vt:lpstr>
      <vt:lpstr>3.3-分析</vt:lpstr>
      <vt:lpstr>3.3</vt:lpstr>
      <vt:lpstr>3.3</vt:lpstr>
      <vt:lpstr>3.4-题目</vt:lpstr>
      <vt:lpstr>3.4</vt:lpstr>
      <vt:lpstr>3.4</vt:lpstr>
      <vt:lpstr>2009考研题</vt:lpstr>
      <vt:lpstr>2009考研题</vt:lpstr>
      <vt:lpstr>2009考研题</vt:lpstr>
      <vt:lpstr>谢谢！</vt:lpstr>
    </vt:vector>
  </TitlesOfParts>
  <Company> Haoson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3.1-题目</dc:title>
  <dc:creator>Haoson</dc:creator>
  <cp:lastModifiedBy>Haoson</cp:lastModifiedBy>
  <cp:revision>37</cp:revision>
  <dcterms:created xsi:type="dcterms:W3CDTF">2014-10-16T11:24:42Z</dcterms:created>
  <dcterms:modified xsi:type="dcterms:W3CDTF">2014-10-21T11:48:31Z</dcterms:modified>
</cp:coreProperties>
</file>