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76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724C36A-935C-4686-AE1B-6B7BDA05E165}" type="datetimeFigureOut">
              <a:rPr lang="zh-CN" altLang="en-US" smtClean="0"/>
              <a:t>2014/11/4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9BFAD9-34B1-4308-9D04-1853370B57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Chapter3.1 &amp; Chapter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64219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Eureka.L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已知一棵完全二叉树的第</a:t>
            </a:r>
            <a:r>
              <a:rPr lang="en-US" altLang="zh-CN" sz="1800" dirty="0"/>
              <a:t>6 </a:t>
            </a:r>
            <a:r>
              <a:rPr lang="zh-CN" altLang="en-US" sz="1800" dirty="0"/>
              <a:t>层</a:t>
            </a:r>
            <a:r>
              <a:rPr lang="en-US" altLang="zh-CN" sz="1800" dirty="0"/>
              <a:t>(</a:t>
            </a:r>
            <a:r>
              <a:rPr lang="zh-CN" altLang="en-US" sz="1800" dirty="0"/>
              <a:t>设根为第</a:t>
            </a:r>
            <a:r>
              <a:rPr lang="en-US" altLang="zh-CN" sz="1800" dirty="0"/>
              <a:t>1</a:t>
            </a:r>
            <a:r>
              <a:rPr lang="zh-CN" altLang="en-US" sz="1800" dirty="0"/>
              <a:t>层</a:t>
            </a:r>
            <a:r>
              <a:rPr lang="en-US" altLang="zh-CN" sz="1800" dirty="0"/>
              <a:t>) </a:t>
            </a:r>
            <a:r>
              <a:rPr lang="zh-CN" altLang="en-US" sz="1800" dirty="0"/>
              <a:t>有</a:t>
            </a:r>
            <a:r>
              <a:rPr lang="en-US" altLang="zh-CN" sz="1800" dirty="0"/>
              <a:t>8</a:t>
            </a:r>
            <a:r>
              <a:rPr lang="zh-CN" altLang="en-US" sz="1800" dirty="0"/>
              <a:t>个叶结点</a:t>
            </a:r>
            <a:r>
              <a:rPr lang="en-US" altLang="zh-CN" sz="1800" dirty="0"/>
              <a:t>,  </a:t>
            </a:r>
            <a:r>
              <a:rPr lang="zh-CN" altLang="en-US" sz="1800" dirty="0"/>
              <a:t>则该完全二叉树的结点个数最多是</a:t>
            </a:r>
          </a:p>
          <a:p>
            <a:r>
              <a:rPr lang="zh-CN" altLang="en-US" sz="1800" dirty="0"/>
              <a:t>      </a:t>
            </a:r>
            <a:r>
              <a:rPr lang="en-US" altLang="zh-CN" sz="1800" dirty="0"/>
              <a:t>A.  39        B.   52       </a:t>
            </a:r>
            <a:r>
              <a:rPr lang="en-US" altLang="zh-CN" sz="1800" dirty="0">
                <a:solidFill>
                  <a:srgbClr val="FF0000"/>
                </a:solidFill>
              </a:rPr>
              <a:t>C.  111      </a:t>
            </a:r>
            <a:r>
              <a:rPr lang="en-US" altLang="zh-CN" sz="1800" dirty="0"/>
              <a:t>D.  119</a:t>
            </a:r>
          </a:p>
          <a:p>
            <a:pPr marL="609600" indent="-609600">
              <a:buNone/>
            </a:pPr>
            <a:endParaRPr lang="en-US" altLang="zh-CN" sz="1800" b="1" dirty="0"/>
          </a:p>
        </p:txBody>
      </p:sp>
      <p:sp>
        <p:nvSpPr>
          <p:cNvPr id="5" name="椭圆 4"/>
          <p:cNvSpPr/>
          <p:nvPr/>
        </p:nvSpPr>
        <p:spPr>
          <a:xfrm>
            <a:off x="3419872" y="301495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87824" y="3519010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51920" y="3519010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67744" y="445511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23928" y="445511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27984" y="445511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/>
              <p:cNvSpPr/>
              <p:nvPr/>
            </p:nvSpPr>
            <p:spPr>
              <a:xfrm>
                <a:off x="5004048" y="2924944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924944"/>
                <a:ext cx="1584176" cy="396044"/>
              </a:xfrm>
              <a:prstGeom prst="roundRect">
                <a:avLst/>
              </a:prstGeom>
              <a:blipFill rotWithShape="0"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5004048" y="3429000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429000"/>
                <a:ext cx="1584176" cy="396044"/>
              </a:xfrm>
              <a:prstGeom prst="roundRect">
                <a:avLst/>
              </a:prstGeom>
              <a:blipFill rotWithShape="0">
                <a:blip r:embed="rId3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/>
              <p:cNvSpPr/>
              <p:nvPr/>
            </p:nvSpPr>
            <p:spPr>
              <a:xfrm>
                <a:off x="5004048" y="4365104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365104"/>
                <a:ext cx="1584176" cy="396044"/>
              </a:xfrm>
              <a:prstGeom prst="roundRect">
                <a:avLst/>
              </a:prstGeom>
              <a:blipFill rotWithShape="0"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17" idx="0"/>
            <a:endCxn id="10" idx="4"/>
          </p:cNvCxnSpPr>
          <p:nvPr/>
        </p:nvCxnSpPr>
        <p:spPr>
          <a:xfrm flipH="1" flipV="1">
            <a:off x="4031940" y="4671138"/>
            <a:ext cx="27903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7" idx="0"/>
            <a:endCxn id="11" idx="4"/>
          </p:cNvCxnSpPr>
          <p:nvPr/>
        </p:nvCxnSpPr>
        <p:spPr>
          <a:xfrm flipV="1">
            <a:off x="4310971" y="4671138"/>
            <a:ext cx="22502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139952" y="5103186"/>
            <a:ext cx="34203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0" idx="2"/>
            <a:endCxn id="9" idx="7"/>
          </p:cNvCxnSpPr>
          <p:nvPr/>
        </p:nvCxnSpPr>
        <p:spPr>
          <a:xfrm flipH="1">
            <a:off x="2452132" y="4239090"/>
            <a:ext cx="616701" cy="24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2"/>
            <a:endCxn id="25" idx="0"/>
          </p:cNvCxnSpPr>
          <p:nvPr/>
        </p:nvCxnSpPr>
        <p:spPr>
          <a:xfrm>
            <a:off x="3068833" y="4239090"/>
            <a:ext cx="67507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89802" y="3879050"/>
            <a:ext cx="55806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051720" y="4959170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83768" y="4959170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91880" y="4959170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51920" y="4959170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635896" y="445511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0"/>
            <a:endCxn id="25" idx="4"/>
          </p:cNvCxnSpPr>
          <p:nvPr/>
        </p:nvCxnSpPr>
        <p:spPr>
          <a:xfrm flipV="1">
            <a:off x="3599892" y="4671138"/>
            <a:ext cx="144016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0"/>
            <a:endCxn id="25" idx="4"/>
          </p:cNvCxnSpPr>
          <p:nvPr/>
        </p:nvCxnSpPr>
        <p:spPr>
          <a:xfrm flipH="1" flipV="1">
            <a:off x="3743908" y="4671138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0"/>
            <a:endCxn id="9" idx="4"/>
          </p:cNvCxnSpPr>
          <p:nvPr/>
        </p:nvCxnSpPr>
        <p:spPr>
          <a:xfrm flipV="1">
            <a:off x="2159732" y="4671138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0"/>
            <a:endCxn id="9" idx="4"/>
          </p:cNvCxnSpPr>
          <p:nvPr/>
        </p:nvCxnSpPr>
        <p:spPr>
          <a:xfrm flipH="1" flipV="1">
            <a:off x="2375756" y="4671138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717794" y="5463226"/>
            <a:ext cx="756084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0"/>
            <a:endCxn id="21" idx="4"/>
          </p:cNvCxnSpPr>
          <p:nvPr/>
        </p:nvCxnSpPr>
        <p:spPr>
          <a:xfrm flipH="1" flipV="1">
            <a:off x="2159732" y="5175194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24" idx="4"/>
          </p:cNvCxnSpPr>
          <p:nvPr/>
        </p:nvCxnSpPr>
        <p:spPr>
          <a:xfrm flipV="1">
            <a:off x="3095836" y="5175194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圆角矩形 32"/>
              <p:cNvSpPr/>
              <p:nvPr/>
            </p:nvSpPr>
            <p:spPr>
              <a:xfrm>
                <a:off x="4860032" y="5319210"/>
                <a:ext cx="403244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 −1+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 −8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∗2=111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319210"/>
                <a:ext cx="4032448" cy="46805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54"/>
          <p:cNvSpPr txBox="1"/>
          <p:nvPr/>
        </p:nvSpPr>
        <p:spPr>
          <a:xfrm>
            <a:off x="3318247" y="3879050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5" name="TextBox 55"/>
          <p:cNvSpPr txBox="1"/>
          <p:nvPr/>
        </p:nvSpPr>
        <p:spPr>
          <a:xfrm>
            <a:off x="5580112" y="3951058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将森林转换为对应的二叉树</a:t>
            </a:r>
            <a:r>
              <a:rPr lang="en-US" altLang="zh-CN" sz="1800" dirty="0"/>
              <a:t>,  </a:t>
            </a:r>
            <a:r>
              <a:rPr lang="zh-CN" altLang="en-US" sz="1800" dirty="0"/>
              <a:t>若在二叉树中</a:t>
            </a:r>
            <a:r>
              <a:rPr lang="en-US" altLang="zh-CN" sz="1800" dirty="0"/>
              <a:t>, </a:t>
            </a:r>
            <a:r>
              <a:rPr lang="zh-CN" altLang="en-US" sz="1800" dirty="0"/>
              <a:t>结点</a:t>
            </a:r>
            <a:r>
              <a:rPr lang="en-US" altLang="zh-CN" sz="1800" dirty="0"/>
              <a:t>u</a:t>
            </a:r>
            <a:r>
              <a:rPr lang="zh-CN" altLang="en-US" sz="1800" dirty="0"/>
              <a:t>是结点</a:t>
            </a:r>
            <a:r>
              <a:rPr lang="en-US" altLang="zh-CN" sz="1800" dirty="0"/>
              <a:t>v</a:t>
            </a:r>
            <a:r>
              <a:rPr lang="zh-CN" altLang="en-US" sz="1800" dirty="0"/>
              <a:t>的父结点的父结点</a:t>
            </a:r>
            <a:r>
              <a:rPr lang="en-US" altLang="zh-CN" sz="1800" dirty="0"/>
              <a:t>,  </a:t>
            </a:r>
            <a:r>
              <a:rPr lang="zh-CN" altLang="en-US" sz="1800" dirty="0"/>
              <a:t>则在原来的森林中</a:t>
            </a:r>
            <a:r>
              <a:rPr lang="en-US" altLang="zh-CN" sz="1800" dirty="0"/>
              <a:t>,  u </a:t>
            </a:r>
            <a:r>
              <a:rPr lang="zh-CN" altLang="en-US" sz="1800" dirty="0"/>
              <a:t>和</a:t>
            </a:r>
            <a:r>
              <a:rPr lang="en-US" altLang="zh-CN" sz="1800" dirty="0"/>
              <a:t>v </a:t>
            </a:r>
            <a:r>
              <a:rPr lang="zh-CN" altLang="en-US" sz="1800" dirty="0"/>
              <a:t>可能具有的关系是：</a:t>
            </a:r>
            <a:endParaRPr lang="en-US" altLang="zh-CN" sz="1800" dirty="0"/>
          </a:p>
          <a:p>
            <a:pPr lvl="1"/>
            <a:r>
              <a:rPr lang="en-US" altLang="zh-CN" sz="1800" dirty="0"/>
              <a:t>1)</a:t>
            </a:r>
            <a:r>
              <a:rPr lang="zh-CN" altLang="en-US" sz="1800" dirty="0"/>
              <a:t>父子关系</a:t>
            </a:r>
            <a:endParaRPr lang="en-US" altLang="zh-CN" sz="1800" dirty="0"/>
          </a:p>
          <a:p>
            <a:pPr lvl="1"/>
            <a:r>
              <a:rPr lang="en-US" altLang="zh-CN" sz="1800" dirty="0"/>
              <a:t>2)</a:t>
            </a:r>
            <a:r>
              <a:rPr lang="zh-CN" altLang="en-US" sz="1800" dirty="0"/>
              <a:t>兄弟关系</a:t>
            </a:r>
            <a:endParaRPr lang="en-US" altLang="zh-CN" sz="1800" dirty="0"/>
          </a:p>
          <a:p>
            <a:pPr lvl="1"/>
            <a:r>
              <a:rPr lang="en-US" altLang="zh-CN" sz="1800" dirty="0"/>
              <a:t>3) u </a:t>
            </a:r>
            <a:r>
              <a:rPr lang="zh-CN" altLang="en-US" sz="1800" dirty="0"/>
              <a:t>的父结点与</a:t>
            </a:r>
            <a:r>
              <a:rPr lang="en-US" altLang="zh-CN" sz="1800" dirty="0"/>
              <a:t>v </a:t>
            </a:r>
            <a:r>
              <a:rPr lang="zh-CN" altLang="en-US" sz="1800" dirty="0"/>
              <a:t>的父结点是兄弟关系</a:t>
            </a:r>
          </a:p>
          <a:p>
            <a:r>
              <a:rPr lang="en-US" altLang="zh-CN" sz="1800" dirty="0"/>
              <a:t>A. 2)    </a:t>
            </a:r>
            <a:r>
              <a:rPr lang="en-US" altLang="zh-CN" sz="1800" dirty="0">
                <a:solidFill>
                  <a:srgbClr val="FF0000"/>
                </a:solidFill>
              </a:rPr>
              <a:t>B. 1)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2)    </a:t>
            </a:r>
            <a:r>
              <a:rPr lang="en-US" altLang="zh-CN" sz="1800" dirty="0"/>
              <a:t>C. 1)</a:t>
            </a:r>
            <a:r>
              <a:rPr lang="zh-CN" altLang="en-US" sz="1800" dirty="0"/>
              <a:t>和</a:t>
            </a:r>
            <a:r>
              <a:rPr lang="en-US" altLang="zh-CN" sz="1800" dirty="0"/>
              <a:t>3)    D. 1), 2)</a:t>
            </a:r>
            <a:r>
              <a:rPr lang="zh-CN" altLang="en-US" sz="1800" dirty="0"/>
              <a:t>和</a:t>
            </a:r>
            <a:r>
              <a:rPr lang="en-US" altLang="zh-CN" sz="1800" dirty="0"/>
              <a:t>3)</a:t>
            </a:r>
          </a:p>
          <a:p>
            <a:pPr marL="609600" indent="-609600">
              <a:buNone/>
            </a:pPr>
            <a:endParaRPr lang="en-US" altLang="zh-CN" sz="1800" b="1" dirty="0"/>
          </a:p>
        </p:txBody>
      </p:sp>
      <p:pic>
        <p:nvPicPr>
          <p:cNvPr id="5" name="Picture 3" descr="C:\Users\zyy7259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85" y="3493679"/>
            <a:ext cx="3926571" cy="28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zyy7259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7" y="3997735"/>
            <a:ext cx="4559143" cy="17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2010</a:t>
            </a:r>
            <a:r>
              <a:rPr lang="zh-CN" altLang="en-US" dirty="0"/>
              <a:t>年全国考研题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下列线索二叉树中（用虚线表示线索），符合后序线索树定义的是（</a:t>
            </a:r>
            <a:r>
              <a:rPr lang="en-US" altLang="zh-CN" sz="1800" dirty="0">
                <a:solidFill>
                  <a:srgbClr val="FF0000"/>
                </a:solidFill>
              </a:rPr>
              <a:t>D</a:t>
            </a:r>
            <a:r>
              <a:rPr lang="zh-CN" altLang="en-US" sz="1800" dirty="0"/>
              <a:t>）</a:t>
            </a:r>
            <a:endParaRPr lang="en-US" altLang="zh-CN" sz="1800" b="1" dirty="0"/>
          </a:p>
        </p:txBody>
      </p:sp>
      <p:pic>
        <p:nvPicPr>
          <p:cNvPr id="7" name="Picture 2" descr="W02010011238910750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55069"/>
            <a:ext cx="4796314" cy="379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2010</a:t>
            </a:r>
            <a:r>
              <a:rPr lang="zh-CN" altLang="en-US" dirty="0"/>
              <a:t>年全国考研题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在一棵度为</a:t>
            </a:r>
            <a:r>
              <a:rPr lang="en-US" altLang="zh-CN" sz="1800" dirty="0"/>
              <a:t>4</a:t>
            </a:r>
            <a:r>
              <a:rPr lang="zh-CN" altLang="en-US" sz="1800" dirty="0"/>
              <a:t>的树</a:t>
            </a:r>
            <a:r>
              <a:rPr lang="en-US" altLang="zh-CN" sz="1800" dirty="0"/>
              <a:t>T</a:t>
            </a:r>
            <a:r>
              <a:rPr lang="zh-CN" altLang="en-US" sz="1800" dirty="0"/>
              <a:t>中，若有</a:t>
            </a:r>
            <a:r>
              <a:rPr lang="en-US" altLang="zh-CN" sz="1800" dirty="0"/>
              <a:t>20</a:t>
            </a:r>
            <a:r>
              <a:rPr lang="zh-CN" altLang="en-US" sz="1800" dirty="0"/>
              <a:t>个度为</a:t>
            </a:r>
            <a:r>
              <a:rPr lang="en-US" altLang="zh-CN" sz="1800" dirty="0"/>
              <a:t>4</a:t>
            </a:r>
            <a:r>
              <a:rPr lang="zh-CN" altLang="en-US" sz="1800" dirty="0"/>
              <a:t>的结点，</a:t>
            </a:r>
            <a:r>
              <a:rPr lang="en-US" altLang="zh-CN" sz="1800" dirty="0"/>
              <a:t>10</a:t>
            </a:r>
            <a:r>
              <a:rPr lang="zh-CN" altLang="en-US" sz="1800" dirty="0"/>
              <a:t>个度为</a:t>
            </a:r>
            <a:r>
              <a:rPr lang="en-US" altLang="zh-CN" sz="1800" dirty="0"/>
              <a:t>3</a:t>
            </a:r>
            <a:r>
              <a:rPr lang="zh-CN" altLang="en-US" sz="1800" dirty="0"/>
              <a:t>的结点，</a:t>
            </a:r>
            <a:r>
              <a:rPr lang="en-US" altLang="zh-CN" sz="1800" dirty="0"/>
              <a:t>1</a:t>
            </a:r>
            <a:r>
              <a:rPr lang="zh-CN" altLang="en-US" sz="1800" dirty="0"/>
              <a:t>个度为</a:t>
            </a:r>
            <a:r>
              <a:rPr lang="en-US" altLang="zh-CN" sz="1800" dirty="0"/>
              <a:t>2</a:t>
            </a:r>
            <a:r>
              <a:rPr lang="zh-CN" altLang="en-US" sz="1800" dirty="0"/>
              <a:t>的结点，</a:t>
            </a:r>
            <a:r>
              <a:rPr lang="en-US" altLang="zh-CN" sz="1800" dirty="0"/>
              <a:t>10</a:t>
            </a:r>
            <a:r>
              <a:rPr lang="zh-CN" altLang="en-US" sz="1800" dirty="0"/>
              <a:t>个度为</a:t>
            </a:r>
            <a:r>
              <a:rPr lang="en-US" altLang="zh-CN" sz="1800" dirty="0"/>
              <a:t>1</a:t>
            </a:r>
            <a:r>
              <a:rPr lang="zh-CN" altLang="en-US" sz="1800" dirty="0"/>
              <a:t>的结点，则树</a:t>
            </a:r>
            <a:r>
              <a:rPr lang="en-US" altLang="zh-CN" sz="1800" dirty="0"/>
              <a:t>T</a:t>
            </a:r>
            <a:r>
              <a:rPr lang="zh-CN" altLang="en-US" sz="1800" dirty="0"/>
              <a:t>的叶节点个数是：</a:t>
            </a:r>
          </a:p>
          <a:p>
            <a:r>
              <a:rPr lang="en-US" altLang="zh-CN" sz="1800" dirty="0"/>
              <a:t>A</a:t>
            </a:r>
            <a:r>
              <a:rPr lang="zh-CN" altLang="en-US" sz="1800" dirty="0"/>
              <a:t>：</a:t>
            </a:r>
            <a:r>
              <a:rPr lang="en-US" altLang="zh-CN" sz="1800" dirty="0"/>
              <a:t>41     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82</a:t>
            </a:r>
            <a:r>
              <a:rPr lang="en-US" altLang="zh-CN" sz="1800" dirty="0"/>
              <a:t>   C</a:t>
            </a:r>
            <a:r>
              <a:rPr lang="zh-CN" altLang="en-US" sz="1800" dirty="0"/>
              <a:t>：</a:t>
            </a:r>
            <a:r>
              <a:rPr lang="en-US" altLang="zh-CN" sz="1800" dirty="0"/>
              <a:t>113   D</a:t>
            </a:r>
            <a:r>
              <a:rPr lang="zh-CN" altLang="en-US" sz="1800" dirty="0"/>
              <a:t>：</a:t>
            </a:r>
            <a:r>
              <a:rPr lang="en-US" altLang="zh-CN" sz="1800" dirty="0"/>
              <a:t>122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63688" y="3501008"/>
            <a:ext cx="6624736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边数 </a:t>
            </a:r>
            <a:r>
              <a:rPr lang="en-US" altLang="zh-CN" dirty="0"/>
              <a:t>+ 1</a:t>
            </a:r>
          </a:p>
          <a:p>
            <a:pPr algn="ctr"/>
            <a:r>
              <a:rPr lang="en-US" altLang="zh-CN" dirty="0"/>
              <a:t>20 + 10 +1 +10 + n = 20*4 + 10*3 + 1*2 + 10*1 + 1   n=82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5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2010</a:t>
            </a:r>
            <a:r>
              <a:rPr lang="zh-CN" altLang="en-US" dirty="0"/>
              <a:t>年全国考研题 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对</a:t>
            </a:r>
            <a:r>
              <a:rPr lang="en-US" altLang="zh-CN" sz="1800" dirty="0"/>
              <a:t>n(n</a:t>
            </a:r>
            <a:r>
              <a:rPr lang="zh-CN" altLang="en-US" sz="1800" dirty="0"/>
              <a:t>大于等于</a:t>
            </a:r>
            <a:r>
              <a:rPr lang="en-US" altLang="zh-CN" sz="1800" dirty="0"/>
              <a:t>2)</a:t>
            </a:r>
            <a:r>
              <a:rPr lang="zh-CN" altLang="en-US" sz="1800" dirty="0"/>
              <a:t>个权值均不相同的字符构成哈夫曼树，关于该树的叙述中，错误的是（）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zh-CN" altLang="en-US" sz="1800" dirty="0">
                <a:solidFill>
                  <a:srgbClr val="FF0000"/>
                </a:solidFill>
              </a:rPr>
              <a:t>：该树一定是一棵完全二叉树 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B</a:t>
            </a:r>
            <a:r>
              <a:rPr lang="zh-CN" altLang="en-US" sz="1800" dirty="0"/>
              <a:t>：树中一定没有度为</a:t>
            </a:r>
            <a:r>
              <a:rPr lang="en-US" altLang="zh-CN" sz="1800" dirty="0"/>
              <a:t>1</a:t>
            </a:r>
            <a:r>
              <a:rPr lang="zh-CN" altLang="en-US" sz="1800" dirty="0"/>
              <a:t>的结点</a:t>
            </a:r>
            <a:endParaRPr lang="en-US" altLang="zh-CN" sz="1800" dirty="0"/>
          </a:p>
          <a:p>
            <a:pPr lvl="1"/>
            <a:r>
              <a:rPr lang="en-US" altLang="zh-CN" sz="1800" dirty="0"/>
              <a:t>C</a:t>
            </a:r>
            <a:r>
              <a:rPr lang="zh-CN" altLang="en-US" sz="1800" dirty="0"/>
              <a:t>：树中两个权值最小的结点一定是兄弟结点  </a:t>
            </a:r>
            <a:endParaRPr lang="en-US" altLang="zh-CN" sz="1800" dirty="0"/>
          </a:p>
          <a:p>
            <a:pPr lvl="1"/>
            <a:r>
              <a:rPr lang="en-US" altLang="zh-CN" sz="1800" dirty="0"/>
              <a:t>D</a:t>
            </a:r>
            <a:r>
              <a:rPr lang="zh-CN" altLang="en-US" sz="1800" dirty="0"/>
              <a:t>：树中任一非叶结点的权值一定不小于下一层任一结点的权值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0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1.  给出如下各表达式的二叉树：</a:t>
            </a:r>
          </a:p>
          <a:p>
            <a:pPr marL="609600" indent="-609600">
              <a:buNone/>
            </a:pPr>
            <a:r>
              <a:rPr lang="zh-CN" altLang="en-US" sz="1800" b="1" dirty="0"/>
              <a:t>     1）(</a:t>
            </a:r>
            <a:r>
              <a:rPr lang="en-US" altLang="zh-CN" sz="1800" b="1" dirty="0" err="1"/>
              <a:t>a+b</a:t>
            </a:r>
            <a:r>
              <a:rPr lang="en-US" altLang="zh-CN" sz="1800" b="1" dirty="0"/>
              <a:t>)/(c-d*e)+</a:t>
            </a:r>
            <a:r>
              <a:rPr lang="en-US" altLang="zh-CN" sz="1800" b="1" dirty="0" err="1" smtClean="0"/>
              <a:t>e+g</a:t>
            </a:r>
            <a:r>
              <a:rPr lang="en-US" altLang="zh-CN" sz="1800" b="1" dirty="0" smtClean="0"/>
              <a:t>*h/a</a:t>
            </a:r>
          </a:p>
          <a:p>
            <a:pPr marL="609600" indent="-609600">
              <a:buNone/>
            </a:pPr>
            <a:endParaRPr lang="en-US" altLang="zh-CN" sz="1800" b="1" dirty="0"/>
          </a:p>
          <a:p>
            <a:pPr marL="609600" indent="-609600">
              <a:buNone/>
            </a:pPr>
            <a:r>
              <a:rPr lang="en-US" altLang="zh-CN" sz="1800" b="1" dirty="0"/>
              <a:t>     </a:t>
            </a:r>
            <a:endParaRPr lang="en-US" altLang="zh-CN" sz="1800" b="1" dirty="0" smtClean="0"/>
          </a:p>
          <a:p>
            <a:pPr marL="609600" indent="-609600">
              <a:buNone/>
            </a:pPr>
            <a:endParaRPr lang="en-US" altLang="zh-CN" sz="1800" b="1" dirty="0"/>
          </a:p>
          <a:p>
            <a:pPr marL="609600" indent="-609600">
              <a:buNone/>
            </a:pPr>
            <a:endParaRPr lang="en-US" altLang="zh-CN" sz="1800" b="1" dirty="0" smtClean="0"/>
          </a:p>
          <a:p>
            <a:pPr marL="609600" indent="-609600">
              <a:buNone/>
            </a:pPr>
            <a:endParaRPr lang="en-US" altLang="zh-CN" sz="1800" b="1" dirty="0"/>
          </a:p>
          <a:p>
            <a:pPr marL="609600" indent="-609600">
              <a:buNone/>
            </a:pPr>
            <a:endParaRPr lang="en-US" altLang="zh-CN" sz="1800" b="1" dirty="0" smtClean="0"/>
          </a:p>
          <a:p>
            <a:pPr marL="609600" indent="-609600">
              <a:buNone/>
            </a:pPr>
            <a:r>
              <a:rPr lang="en-US" altLang="zh-CN" sz="1800" b="1" dirty="0" smtClean="0"/>
              <a:t>     2</a:t>
            </a:r>
            <a:r>
              <a:rPr lang="en-US" altLang="zh-CN" sz="1800" b="1" dirty="0"/>
              <a:t>)  -x-y*z+(</a:t>
            </a:r>
            <a:r>
              <a:rPr lang="en-US" altLang="zh-CN" sz="1800" b="1" dirty="0" err="1"/>
              <a:t>a+b+c</a:t>
            </a:r>
            <a:r>
              <a:rPr lang="en-US" altLang="zh-CN" sz="1800" b="1" dirty="0"/>
              <a:t>/d*e</a:t>
            </a:r>
            <a:r>
              <a:rPr lang="en-US" altLang="zh-CN" sz="1800" b="1" dirty="0" smtClean="0"/>
              <a:t>)</a:t>
            </a:r>
          </a:p>
          <a:p>
            <a:pPr marL="609600" indent="-609600">
              <a:buNone/>
            </a:pPr>
            <a:endParaRPr lang="en-US" altLang="zh-CN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2843213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0044"/>
            <a:ext cx="3001963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987824" y="2244824"/>
            <a:ext cx="360040" cy="3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1.  给出如下各表达式的二叉树</a:t>
            </a:r>
            <a:r>
              <a:rPr lang="zh-CN" altLang="en-US" sz="1800" b="1" dirty="0" smtClean="0"/>
              <a:t>：</a:t>
            </a:r>
            <a:endParaRPr lang="en-US" altLang="zh-CN" sz="1800" b="1" dirty="0"/>
          </a:p>
          <a:p>
            <a:pPr marL="609600" indent="-609600">
              <a:buNone/>
            </a:pPr>
            <a:r>
              <a:rPr lang="en-US" altLang="zh-CN" sz="1800" b="1" dirty="0"/>
              <a:t>     3)  ((</a:t>
            </a:r>
            <a:r>
              <a:rPr lang="en-US" altLang="zh-CN" sz="1800" b="1" dirty="0" err="1"/>
              <a:t>a+b</a:t>
            </a:r>
            <a:r>
              <a:rPr lang="en-US" altLang="zh-CN" sz="1800" b="1" dirty="0"/>
              <a:t>)&gt;(c-d))|| a&lt;f &amp;&amp;(x&lt;y || y&gt;z)</a:t>
            </a:r>
          </a:p>
          <a:p>
            <a:pPr marL="82296" indent="0">
              <a:buNone/>
            </a:pPr>
            <a:endParaRPr lang="zh-CN" alt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54288"/>
            <a:ext cx="4316413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1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2.  如果一棵树有</a:t>
            </a:r>
            <a:r>
              <a:rPr lang="en-US" altLang="zh-CN" sz="1800" b="1" dirty="0"/>
              <a:t>n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个度为1的结点，有</a:t>
            </a:r>
            <a:r>
              <a:rPr lang="en-US" altLang="zh-CN" sz="1800" b="1" dirty="0"/>
              <a:t>n</a:t>
            </a:r>
            <a:r>
              <a:rPr lang="en-US" altLang="zh-CN" sz="1800" b="1" baseline="-25000" dirty="0"/>
              <a:t>2</a:t>
            </a:r>
            <a:r>
              <a:rPr lang="zh-CN" altLang="en-US" sz="1800" b="1" dirty="0"/>
              <a:t>个度为2的结点，……，</a:t>
            </a:r>
            <a:r>
              <a:rPr lang="en-US" altLang="zh-CN" sz="1800" b="1" dirty="0"/>
              <a:t>n</a:t>
            </a:r>
            <a:r>
              <a:rPr lang="en-US" altLang="zh-CN" sz="1800" b="1" baseline="-25000" dirty="0"/>
              <a:t>m</a:t>
            </a:r>
            <a:r>
              <a:rPr lang="zh-CN" altLang="en-US" sz="1800" b="1" dirty="0"/>
              <a:t>个度为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的结点，试问有多少个度为0的结点？写出推导过程。</a:t>
            </a:r>
          </a:p>
          <a:p>
            <a:pPr marL="82296" indent="0">
              <a:buNone/>
            </a:pPr>
            <a:r>
              <a:rPr lang="zh-CN" altLang="en-US" sz="1800" dirty="0" smtClean="0"/>
              <a:t>假设叶子节点数</a:t>
            </a:r>
            <a:r>
              <a:rPr lang="zh-CN" altLang="en-US" sz="1800" dirty="0"/>
              <a:t>为</a:t>
            </a:r>
            <a:r>
              <a:rPr lang="en-US" altLang="zh-CN" sz="1800" dirty="0"/>
              <a:t>n0,</a:t>
            </a:r>
            <a:r>
              <a:rPr lang="zh-CN" altLang="en-US" sz="1800" dirty="0"/>
              <a:t>并假设树的结点数为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N = n0+n1+n2+...+nm</a:t>
            </a:r>
            <a:br>
              <a:rPr lang="en-US" altLang="zh-CN" sz="1800" dirty="0"/>
            </a:br>
            <a:r>
              <a:rPr lang="en-US" altLang="zh-CN" sz="1800" dirty="0"/>
              <a:t>N = n1+2*n2+3*n3+...+m*nm+1</a:t>
            </a:r>
            <a:br>
              <a:rPr lang="en-US" altLang="zh-CN" sz="1800" dirty="0"/>
            </a:br>
            <a:r>
              <a:rPr lang="zh-CN" altLang="en-US" sz="1800" dirty="0"/>
              <a:t>这样得到</a:t>
            </a:r>
            <a:r>
              <a:rPr lang="en-US" altLang="zh-CN" sz="1800" dirty="0"/>
              <a:t>n0+n1+n2+...+nm = 1+n1+2*n2+3*n3+...+m*nm</a:t>
            </a:r>
            <a:br>
              <a:rPr lang="en-US" altLang="zh-CN" sz="1800" dirty="0"/>
            </a:br>
            <a:r>
              <a:rPr lang="zh-CN" altLang="en-US" sz="1800" dirty="0"/>
              <a:t>即得：</a:t>
            </a:r>
            <a:r>
              <a:rPr lang="en-US" altLang="zh-CN" sz="1800" dirty="0"/>
              <a:t>n0 = n2+2*n3+3*n4+...+(m-1)*nm+1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1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3.  分别找出满足以下条件的所有二叉树：</a:t>
            </a:r>
          </a:p>
          <a:p>
            <a:pPr marL="609600" indent="-609600">
              <a:buNone/>
            </a:pPr>
            <a:r>
              <a:rPr lang="zh-CN" altLang="en-US" sz="1800" b="1" dirty="0"/>
              <a:t>      1）二叉树的前序序列与中序序列</a:t>
            </a:r>
            <a:r>
              <a:rPr lang="zh-CN" altLang="en-US" sz="1800" b="1" dirty="0" smtClean="0"/>
              <a:t>相同</a:t>
            </a:r>
            <a:endParaRPr lang="en-US" altLang="zh-CN" sz="1800" b="1" dirty="0" smtClean="0"/>
          </a:p>
          <a:p>
            <a:pPr marL="609600" indent="-609600">
              <a:buNone/>
            </a:pPr>
            <a:r>
              <a:rPr lang="zh-CN" altLang="en-US" sz="1800" b="1" dirty="0" smtClean="0"/>
              <a:t>            左子树为空</a:t>
            </a:r>
            <a:endParaRPr lang="zh-CN" altLang="en-US" sz="1800" b="1" dirty="0"/>
          </a:p>
          <a:p>
            <a:pPr marL="609600" indent="-609600">
              <a:buNone/>
            </a:pPr>
            <a:r>
              <a:rPr lang="zh-CN" altLang="en-US" sz="1800" b="1" dirty="0"/>
              <a:t>      2）二叉树的中序序列与后序序列</a:t>
            </a:r>
            <a:r>
              <a:rPr lang="zh-CN" altLang="en-US" sz="1800" b="1" dirty="0" smtClean="0"/>
              <a:t>相同</a:t>
            </a:r>
            <a:endParaRPr lang="en-US" altLang="zh-CN" sz="1800" b="1" dirty="0" smtClean="0"/>
          </a:p>
          <a:p>
            <a:pPr marL="609600" indent="-609600">
              <a:buNone/>
            </a:pPr>
            <a:r>
              <a:rPr lang="zh-CN" altLang="en-US" sz="1800" b="1" dirty="0" smtClean="0"/>
              <a:t>            右</a:t>
            </a:r>
            <a:r>
              <a:rPr lang="zh-CN" altLang="en-US" sz="1800" b="1" dirty="0"/>
              <a:t>子</a:t>
            </a:r>
            <a:r>
              <a:rPr lang="zh-CN" altLang="en-US" sz="1800" b="1" dirty="0" smtClean="0"/>
              <a:t>树为空</a:t>
            </a:r>
            <a:endParaRPr lang="zh-CN" altLang="en-US" sz="1800" b="1" dirty="0"/>
          </a:p>
          <a:p>
            <a:pPr marL="609600" indent="-609600">
              <a:buNone/>
            </a:pPr>
            <a:r>
              <a:rPr lang="zh-CN" altLang="en-US" sz="1800" b="1" dirty="0"/>
              <a:t>      3）二叉树的前序序列与后序序列</a:t>
            </a:r>
            <a:r>
              <a:rPr lang="zh-CN" altLang="en-US" sz="1800" b="1" dirty="0" smtClean="0"/>
              <a:t>相同</a:t>
            </a:r>
            <a:endParaRPr lang="en-US" altLang="zh-CN" sz="1800" b="1" dirty="0" smtClean="0"/>
          </a:p>
          <a:p>
            <a:pPr marL="609600" indent="-609600">
              <a:buNone/>
            </a:pPr>
            <a:r>
              <a:rPr lang="zh-CN" altLang="en-US" sz="1800" b="1" dirty="0" smtClean="0"/>
              <a:t>            只有根节点</a:t>
            </a:r>
            <a:endParaRPr lang="zh-CN" altLang="en-US" sz="1800" b="1" dirty="0"/>
          </a:p>
          <a:p>
            <a:pPr marL="82296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16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4.  若用二叉链表作为二叉树的存储表示，试对以下问题编写递归算法。</a:t>
            </a:r>
          </a:p>
          <a:p>
            <a:pPr marL="609600" indent="-609600">
              <a:buNone/>
            </a:pPr>
            <a:r>
              <a:rPr lang="zh-CN" altLang="en-US" sz="1800" b="1" dirty="0"/>
              <a:t>      1）统计二叉树中叶结点的个数。</a:t>
            </a:r>
          </a:p>
          <a:p>
            <a:pPr marL="82296" indent="0">
              <a:buNone/>
            </a:pP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734481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b="1" dirty="0" smtClean="0"/>
              <a:t>public </a:t>
            </a:r>
            <a:r>
              <a:rPr kumimoji="1" lang="en-US" altLang="zh-CN" b="1" dirty="0" err="1" smtClean="0"/>
              <a:t>int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err="1" smtClean="0"/>
              <a:t>numOfLeaves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BinaryNode</a:t>
            </a:r>
            <a:r>
              <a:rPr kumimoji="1" lang="en-US" altLang="zh-CN" b="1" dirty="0" smtClean="0"/>
              <a:t> t)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if(t==null){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处理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t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为空的情况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/>
              <a:t>		</a:t>
            </a:r>
            <a:r>
              <a:rPr kumimoji="1" lang="en-US" altLang="zh-CN" b="1" dirty="0" smtClean="0"/>
              <a:t>return 0;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}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else if(</a:t>
            </a:r>
            <a:r>
              <a:rPr kumimoji="1" lang="en-US" altLang="zh-CN" b="1" dirty="0" err="1" smtClean="0"/>
              <a:t>t.left</a:t>
            </a:r>
            <a:r>
              <a:rPr kumimoji="1" lang="en-US" altLang="zh-CN" b="1" dirty="0" smtClean="0"/>
              <a:t>==null &amp;&amp; </a:t>
            </a:r>
            <a:r>
              <a:rPr kumimoji="1" lang="en-US" altLang="zh-CN" b="1" dirty="0" err="1" smtClean="0"/>
              <a:t>t.right</a:t>
            </a:r>
            <a:r>
              <a:rPr kumimoji="1" lang="en-US" altLang="zh-CN" b="1" dirty="0" smtClean="0"/>
              <a:t>==null){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找到一个叶节点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/>
              <a:t>		</a:t>
            </a:r>
            <a:r>
              <a:rPr kumimoji="1" lang="en-US" altLang="zh-CN" b="1" dirty="0" smtClean="0"/>
              <a:t>return 1;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}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else{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返回叶节点的总个数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/>
              <a:t>		</a:t>
            </a:r>
            <a:r>
              <a:rPr kumimoji="1" lang="en-US" altLang="zh-CN" b="1" dirty="0" smtClean="0"/>
              <a:t>return </a:t>
            </a:r>
            <a:r>
              <a:rPr kumimoji="1" lang="en-US" altLang="zh-CN" b="1" dirty="0" err="1" smtClean="0"/>
              <a:t>numOfLeaves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t.left</a:t>
            </a:r>
            <a:r>
              <a:rPr kumimoji="1" lang="en-US" altLang="zh-CN" b="1" dirty="0" smtClean="0"/>
              <a:t>)+</a:t>
            </a:r>
            <a:r>
              <a:rPr kumimoji="1" lang="en-US" altLang="zh-CN" b="1" dirty="0" err="1" smtClean="0"/>
              <a:t>numOfLeaves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t.right</a:t>
            </a:r>
            <a:r>
              <a:rPr kumimoji="1" lang="en-US" altLang="zh-CN" b="1" dirty="0" smtClean="0"/>
              <a:t>);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}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0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1.2009</a:t>
            </a:r>
            <a:r>
              <a:rPr lang="zh-CN" altLang="en-US" sz="1800" dirty="0"/>
              <a:t>年考研统考题</a:t>
            </a:r>
            <a:r>
              <a:rPr lang="en-US" altLang="zh-CN" sz="1800" dirty="0"/>
              <a:t>:</a:t>
            </a:r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1)</a:t>
            </a:r>
            <a:r>
              <a:rPr lang="zh-CN" altLang="en-US" sz="1800" dirty="0"/>
              <a:t> 为解决计算机主机与打印机之间速度不匹配问题</a:t>
            </a:r>
            <a:r>
              <a:rPr lang="en-US" altLang="zh-CN" sz="1800" dirty="0"/>
              <a:t>,</a:t>
            </a:r>
            <a:r>
              <a:rPr lang="zh-CN" altLang="en-US" sz="1800" dirty="0"/>
              <a:t> 通常设置一个打印数据缓冲区</a:t>
            </a:r>
            <a:r>
              <a:rPr lang="en-US" altLang="zh-CN" sz="1800" dirty="0"/>
              <a:t>,</a:t>
            </a:r>
            <a:r>
              <a:rPr lang="zh-CN" altLang="en-US" sz="1800" dirty="0"/>
              <a:t>主机将要输出的数据依次写入该缓冲区</a:t>
            </a:r>
            <a:r>
              <a:rPr lang="en-US" altLang="zh-CN" sz="1800" dirty="0"/>
              <a:t>,</a:t>
            </a:r>
            <a:r>
              <a:rPr lang="zh-CN" altLang="en-US" sz="1800" dirty="0"/>
              <a:t> 而打印机则依次从该缓冲区中取出数据</a:t>
            </a:r>
            <a:r>
              <a:rPr lang="en-US" altLang="zh-CN" sz="1800" dirty="0"/>
              <a:t>.</a:t>
            </a:r>
            <a:r>
              <a:rPr lang="zh-CN" altLang="en-US" sz="1800" dirty="0"/>
              <a:t>  该缓冲区的逻辑结构应该是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A.</a:t>
            </a:r>
            <a:r>
              <a:rPr lang="zh-CN" altLang="en-US" sz="1800" dirty="0"/>
              <a:t> 栈        </a:t>
            </a:r>
            <a:r>
              <a:rPr lang="en-US" altLang="zh-CN" sz="1800" dirty="0">
                <a:solidFill>
                  <a:srgbClr val="FF0000"/>
                </a:solidFill>
              </a:rPr>
              <a:t>B.</a:t>
            </a:r>
            <a:r>
              <a:rPr lang="zh-CN" altLang="en-US" sz="1800" dirty="0">
                <a:solidFill>
                  <a:srgbClr val="FF0000"/>
                </a:solidFill>
              </a:rPr>
              <a:t> 队列        </a:t>
            </a:r>
            <a:r>
              <a:rPr lang="en-US" altLang="zh-CN" sz="1800" dirty="0"/>
              <a:t>C.</a:t>
            </a:r>
            <a:r>
              <a:rPr lang="zh-CN" altLang="en-US" sz="1800" dirty="0"/>
              <a:t> 树       </a:t>
            </a:r>
            <a:r>
              <a:rPr lang="en-US" altLang="zh-CN" sz="1800" dirty="0"/>
              <a:t>D.</a:t>
            </a:r>
            <a:r>
              <a:rPr lang="zh-CN" altLang="en-US" sz="1800" dirty="0"/>
              <a:t> 图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2)</a:t>
            </a:r>
            <a:r>
              <a:rPr lang="zh-CN" altLang="en-US" sz="1800" dirty="0"/>
              <a:t> 设栈</a:t>
            </a:r>
            <a:r>
              <a:rPr lang="en-US" altLang="zh-CN" sz="1800" dirty="0"/>
              <a:t>S</a:t>
            </a:r>
            <a:r>
              <a:rPr lang="zh-CN" altLang="en-US" sz="1800" dirty="0"/>
              <a:t>和队列</a:t>
            </a:r>
            <a:r>
              <a:rPr lang="en-US" altLang="zh-CN" sz="1800" dirty="0"/>
              <a:t>Q</a:t>
            </a:r>
            <a:r>
              <a:rPr lang="zh-CN" altLang="en-US" sz="1800" dirty="0"/>
              <a:t> 的初始状态为空</a:t>
            </a:r>
            <a:r>
              <a:rPr lang="en-US" altLang="zh-CN" sz="1800" dirty="0"/>
              <a:t>,</a:t>
            </a:r>
            <a:r>
              <a:rPr lang="zh-CN" altLang="en-US" sz="1800" dirty="0"/>
              <a:t>  元素  </a:t>
            </a:r>
            <a:r>
              <a:rPr lang="en-US" altLang="zh-CN" sz="1800" dirty="0" err="1"/>
              <a:t>a,b,c,d,e,f,g</a:t>
            </a:r>
            <a:r>
              <a:rPr lang="en-US" altLang="zh-CN" sz="1800" dirty="0"/>
              <a:t>  </a:t>
            </a:r>
            <a:r>
              <a:rPr lang="zh-CN" altLang="en-US" sz="1800" dirty="0"/>
              <a:t>依次进入栈</a:t>
            </a:r>
            <a:r>
              <a:rPr lang="en-US" altLang="zh-CN" sz="1800" dirty="0"/>
              <a:t>S.</a:t>
            </a:r>
            <a:r>
              <a:rPr lang="zh-CN" altLang="en-US" sz="1800" dirty="0"/>
              <a:t>  若每个元素出栈后立即进入队列</a:t>
            </a:r>
            <a:r>
              <a:rPr lang="en-US" altLang="zh-CN" sz="1800" dirty="0"/>
              <a:t>Q,</a:t>
            </a:r>
            <a:r>
              <a:rPr lang="zh-CN" altLang="en-US" sz="1800" dirty="0"/>
              <a:t>  且</a:t>
            </a:r>
            <a:r>
              <a:rPr lang="en-US" altLang="zh-CN" sz="1800" dirty="0"/>
              <a:t>7</a:t>
            </a:r>
            <a:r>
              <a:rPr lang="zh-CN" altLang="en-US" sz="1800" dirty="0"/>
              <a:t>个元素出队的顺序是  </a:t>
            </a:r>
            <a:r>
              <a:rPr lang="en-US" altLang="zh-CN" sz="1800" dirty="0" err="1"/>
              <a:t>b,d,c,f,e,a,g</a:t>
            </a:r>
            <a:r>
              <a:rPr lang="en-US" altLang="zh-CN" sz="1800" dirty="0"/>
              <a:t> ,  </a:t>
            </a:r>
            <a:r>
              <a:rPr lang="zh-CN" altLang="en-US" sz="1800" dirty="0"/>
              <a:t>则栈</a:t>
            </a:r>
            <a:r>
              <a:rPr lang="en-US" altLang="zh-CN" sz="1800" dirty="0"/>
              <a:t>S</a:t>
            </a:r>
            <a:r>
              <a:rPr lang="zh-CN" altLang="en-US" sz="1800" dirty="0"/>
              <a:t>的容量至少是            </a:t>
            </a:r>
            <a:r>
              <a:rPr lang="en-US" altLang="zh-CN" sz="1800" dirty="0"/>
              <a:t>A.</a:t>
            </a:r>
            <a:r>
              <a:rPr lang="zh-CN" altLang="en-US" sz="1800" dirty="0"/>
              <a:t>  </a:t>
            </a:r>
            <a:r>
              <a:rPr lang="en-US" altLang="zh-CN" sz="1800" dirty="0"/>
              <a:t>1</a:t>
            </a:r>
            <a:r>
              <a:rPr lang="zh-CN" altLang="en-US" sz="1800" dirty="0"/>
              <a:t>      </a:t>
            </a:r>
            <a:r>
              <a:rPr lang="en-US" altLang="zh-CN" sz="1800" dirty="0"/>
              <a:t>B.</a:t>
            </a:r>
            <a:r>
              <a:rPr lang="zh-CN" altLang="en-US" sz="1800" dirty="0"/>
              <a:t>  </a:t>
            </a:r>
            <a:r>
              <a:rPr lang="en-US" altLang="zh-CN" sz="1800" dirty="0"/>
              <a:t>2</a:t>
            </a:r>
            <a:r>
              <a:rPr lang="zh-CN" altLang="en-US" sz="1800" dirty="0"/>
              <a:t>      </a:t>
            </a:r>
            <a:r>
              <a:rPr lang="en-US" altLang="zh-CN" sz="1800" dirty="0">
                <a:solidFill>
                  <a:srgbClr val="FF0000"/>
                </a:solidFill>
              </a:rPr>
              <a:t>C.</a:t>
            </a:r>
            <a:r>
              <a:rPr lang="zh-CN" altLang="en-US" sz="1800" dirty="0">
                <a:solidFill>
                  <a:srgbClr val="FF0000"/>
                </a:solidFill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       </a:t>
            </a:r>
            <a:r>
              <a:rPr lang="en-US" altLang="zh-CN" sz="1800" dirty="0"/>
              <a:t>D.</a:t>
            </a:r>
            <a:r>
              <a:rPr lang="zh-CN" altLang="en-US" sz="1800" dirty="0"/>
              <a:t>   </a:t>
            </a:r>
            <a:r>
              <a:rPr lang="en-US" altLang="zh-CN" sz="1800" dirty="0"/>
              <a:t>4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8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4.  若用二叉链表作为二叉树的存储表示，试对以下问题编写递归算法。</a:t>
            </a:r>
          </a:p>
          <a:p>
            <a:pPr marL="609600" indent="-609600"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2</a:t>
            </a:r>
            <a:r>
              <a:rPr lang="zh-CN" altLang="en-US" sz="1800" b="1" dirty="0"/>
              <a:t>）以二叉树为参数，交换每个结点的左子女和右子女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2492896"/>
            <a:ext cx="604867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b="1" dirty="0" smtClean="0"/>
              <a:t>思路：</a:t>
            </a:r>
            <a:endParaRPr kumimoji="1" lang="en-US" altLang="zh-CN" b="1" dirty="0" smtClean="0"/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1.</a:t>
            </a:r>
            <a:r>
              <a:rPr kumimoji="1" lang="zh-CN" altLang="en-US" dirty="0" smtClean="0"/>
              <a:t>交换根节点的左右孩子</a:t>
            </a:r>
          </a:p>
          <a:p>
            <a:pPr lvl="1">
              <a:lnSpc>
                <a:spcPct val="80000"/>
              </a:lnSpc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交换根节点左孩子的左右孩子</a:t>
            </a:r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交换根节点右孩子的左右孩子</a:t>
            </a:r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交换根节点左孩子的左孩子的左右孩子</a:t>
            </a:r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交换根节点左孩子的右孩子的左右孩子</a:t>
            </a:r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	</a:t>
            </a:r>
            <a:r>
              <a:rPr kumimoji="1" lang="en-US" altLang="zh-CN" dirty="0" smtClean="0">
                <a:latin typeface="Arial" charset="0"/>
              </a:rPr>
              <a:t>…………………</a:t>
            </a:r>
            <a:endParaRPr kumimoji="1" lang="en-US" altLang="zh-CN" dirty="0" smtClean="0"/>
          </a:p>
          <a:p>
            <a:pPr>
              <a:lnSpc>
                <a:spcPct val="80000"/>
              </a:lnSpc>
            </a:pPr>
            <a:r>
              <a:rPr kumimoji="1" lang="en-US" altLang="zh-CN" dirty="0" smtClean="0"/>
              <a:t>	n.</a:t>
            </a:r>
            <a:r>
              <a:rPr kumimoji="1" lang="zh-CN" altLang="en-US" dirty="0" smtClean="0"/>
              <a:t>交换操作到达叶节点时，停止交换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60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1800" b="1" dirty="0"/>
              <a:t>4.  若用二叉链表作为二叉树的存储表示，试对以下问题编写递归算法。</a:t>
            </a:r>
          </a:p>
          <a:p>
            <a:pPr marL="609600" indent="-609600"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2</a:t>
            </a:r>
            <a:r>
              <a:rPr lang="zh-CN" altLang="en-US" sz="1800" b="1" dirty="0"/>
              <a:t>）以二叉树为参数，交换每个结点的左子女和右子女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2492896"/>
            <a:ext cx="6048672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b="1" dirty="0"/>
              <a:t>代码</a:t>
            </a:r>
            <a:r>
              <a:rPr kumimoji="1" lang="zh-CN" altLang="en-US" b="1" dirty="0" smtClean="0"/>
              <a:t>：</a:t>
            </a:r>
            <a:endParaRPr kumimoji="1" lang="en-US" altLang="zh-CN" b="1" dirty="0" smtClean="0"/>
          </a:p>
          <a:p>
            <a:pPr>
              <a:lnSpc>
                <a:spcPct val="80000"/>
              </a:lnSpc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</a:t>
            </a:r>
            <a:r>
              <a:rPr kumimoji="1" lang="en-US" altLang="zh-CN" b="1" dirty="0" smtClean="0"/>
              <a:t>public void exchange(</a:t>
            </a:r>
            <a:r>
              <a:rPr kumimoji="1" lang="en-US" altLang="zh-CN" b="1" dirty="0" err="1" smtClean="0"/>
              <a:t>BinaryNode</a:t>
            </a:r>
            <a:r>
              <a:rPr kumimoji="1" lang="en-US" altLang="zh-CN" b="1" dirty="0" smtClean="0"/>
              <a:t> t)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if(t!=null){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	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交换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t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节点的左右孩子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/>
              <a:t>		</a:t>
            </a:r>
            <a:r>
              <a:rPr kumimoji="1" lang="en-US" altLang="zh-CN" b="1" dirty="0" err="1" smtClean="0"/>
              <a:t>BinaryNode</a:t>
            </a:r>
            <a:r>
              <a:rPr kumimoji="1" lang="en-US" altLang="zh-CN" b="1" dirty="0" smtClean="0"/>
              <a:t> temp=</a:t>
            </a:r>
            <a:r>
              <a:rPr kumimoji="1" lang="en-US" altLang="zh-CN" b="1" dirty="0" err="1" smtClean="0"/>
              <a:t>t.left</a:t>
            </a:r>
            <a:r>
              <a:rPr kumimoji="1" lang="en-US" altLang="zh-CN" b="1" dirty="0" smtClean="0"/>
              <a:t>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	</a:t>
            </a:r>
            <a:r>
              <a:rPr kumimoji="1" lang="en-US" altLang="zh-CN" b="1" dirty="0" err="1" smtClean="0"/>
              <a:t>t.left</a:t>
            </a:r>
            <a:r>
              <a:rPr kumimoji="1" lang="en-US" altLang="zh-CN" b="1" dirty="0" smtClean="0"/>
              <a:t>=</a:t>
            </a:r>
            <a:r>
              <a:rPr kumimoji="1" lang="en-US" altLang="zh-CN" b="1" dirty="0" err="1" smtClean="0"/>
              <a:t>t.right</a:t>
            </a:r>
            <a:r>
              <a:rPr kumimoji="1" lang="en-US" altLang="zh-CN" b="1" dirty="0" smtClean="0"/>
              <a:t>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	</a:t>
            </a:r>
            <a:r>
              <a:rPr kumimoji="1" lang="en-US" altLang="zh-CN" b="1" dirty="0" err="1" smtClean="0"/>
              <a:t>t.right</a:t>
            </a:r>
            <a:r>
              <a:rPr kumimoji="1" lang="en-US" altLang="zh-CN" b="1" dirty="0" smtClean="0"/>
              <a:t>=temp;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	</a:t>
            </a:r>
            <a:r>
              <a:rPr kumimoji="1" lang="en-US" altLang="zh-CN" b="1" dirty="0" smtClean="0">
                <a:solidFill>
                  <a:srgbClr val="FF6600"/>
                </a:solidFill>
              </a:rPr>
              <a:t>//</a:t>
            </a:r>
            <a:r>
              <a:rPr kumimoji="1" lang="zh-CN" altLang="en-US" b="1" dirty="0" smtClean="0">
                <a:solidFill>
                  <a:srgbClr val="FF6600"/>
                </a:solidFill>
              </a:rPr>
              <a:t>递归调用</a:t>
            </a:r>
          </a:p>
          <a:p>
            <a:pPr>
              <a:lnSpc>
                <a:spcPct val="80000"/>
              </a:lnSpc>
            </a:pPr>
            <a:r>
              <a:rPr kumimoji="1" lang="zh-CN" altLang="en-US" b="1" dirty="0" smtClean="0"/>
              <a:t>		</a:t>
            </a:r>
            <a:r>
              <a:rPr kumimoji="1" lang="en-US" altLang="zh-CN" b="1" dirty="0" smtClean="0"/>
              <a:t>exchange(</a:t>
            </a:r>
            <a:r>
              <a:rPr kumimoji="1" lang="en-US" altLang="zh-CN" b="1" dirty="0" err="1" smtClean="0"/>
              <a:t>t.left</a:t>
            </a:r>
            <a:r>
              <a:rPr kumimoji="1" lang="en-US" altLang="zh-CN" b="1" dirty="0" smtClean="0"/>
              <a:t>);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	exchange(</a:t>
            </a:r>
            <a:r>
              <a:rPr kumimoji="1" lang="en-US" altLang="zh-CN" b="1" dirty="0" err="1" smtClean="0"/>
              <a:t>t.right</a:t>
            </a:r>
            <a:r>
              <a:rPr kumimoji="1" lang="en-US" altLang="zh-CN" b="1" dirty="0" smtClean="0"/>
              <a:t>);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	}</a:t>
            </a:r>
          </a:p>
          <a:p>
            <a:pPr>
              <a:lnSpc>
                <a:spcPct val="80000"/>
              </a:lnSpc>
            </a:pPr>
            <a:r>
              <a:rPr kumimoji="1" lang="en-US" altLang="zh-CN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6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zh-CN" altLang="en-US" sz="1800" b="1" dirty="0"/>
              <a:t>5. </a:t>
            </a:r>
            <a:r>
              <a:rPr lang="zh-CN" altLang="en-US" sz="1800" b="1" dirty="0" smtClean="0"/>
              <a:t>已知</a:t>
            </a:r>
            <a:r>
              <a:rPr lang="zh-CN" altLang="en-US" sz="1800" b="1" dirty="0"/>
              <a:t>一棵二叉树的先序遍列结果是  </a:t>
            </a:r>
            <a:r>
              <a:rPr lang="en-US" altLang="zh-CN" sz="1800" b="1" dirty="0"/>
              <a:t>ABECDFGHIJ</a:t>
            </a:r>
            <a:r>
              <a:rPr lang="en-US" altLang="zh-CN" sz="1800" b="1" dirty="0" smtClean="0"/>
              <a:t>，</a:t>
            </a:r>
            <a:r>
              <a:rPr lang="zh-CN" altLang="en-US" sz="1800" b="1" dirty="0" smtClean="0"/>
              <a:t>中序遍列结果是  </a:t>
            </a:r>
            <a:r>
              <a:rPr lang="en-US" altLang="zh-CN" sz="1800" b="1" dirty="0" smtClean="0"/>
              <a:t>EBCDAFHIGJ</a:t>
            </a:r>
            <a:r>
              <a:rPr lang="zh-CN" altLang="en-US" sz="1800" b="1" dirty="0" smtClean="0"/>
              <a:t>。试</a:t>
            </a:r>
            <a:r>
              <a:rPr lang="zh-CN" altLang="en-US" sz="1800" b="1" dirty="0"/>
              <a:t>画出这棵二叉树。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4191000" y="2667000"/>
            <a:ext cx="457200" cy="519113"/>
            <a:chOff x="2352" y="1776"/>
            <a:chExt cx="288" cy="327"/>
          </a:xfrm>
        </p:grpSpPr>
        <p:sp>
          <p:nvSpPr>
            <p:cNvPr id="6" name="Oval 188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7" name="Text Box 189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8" name="Group 190"/>
          <p:cNvGrpSpPr>
            <a:grpSpLocks/>
          </p:cNvGrpSpPr>
          <p:nvPr/>
        </p:nvGrpSpPr>
        <p:grpSpPr bwMode="auto">
          <a:xfrm>
            <a:off x="3276600" y="3352800"/>
            <a:ext cx="457200" cy="519113"/>
            <a:chOff x="2352" y="1776"/>
            <a:chExt cx="288" cy="327"/>
          </a:xfrm>
        </p:grpSpPr>
        <p:sp>
          <p:nvSpPr>
            <p:cNvPr id="9" name="Oval 191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0" name="Text Box 192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11" name="Group 193"/>
          <p:cNvGrpSpPr>
            <a:grpSpLocks/>
          </p:cNvGrpSpPr>
          <p:nvPr/>
        </p:nvGrpSpPr>
        <p:grpSpPr bwMode="auto">
          <a:xfrm>
            <a:off x="5715000" y="4114800"/>
            <a:ext cx="457200" cy="519113"/>
            <a:chOff x="2352" y="1776"/>
            <a:chExt cx="288" cy="327"/>
          </a:xfrm>
        </p:grpSpPr>
        <p:sp>
          <p:nvSpPr>
            <p:cNvPr id="12" name="Oval 194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3" name="Text Box 195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</p:grpSp>
      <p:grpSp>
        <p:nvGrpSpPr>
          <p:cNvPr id="14" name="Group 196"/>
          <p:cNvGrpSpPr>
            <a:grpSpLocks/>
          </p:cNvGrpSpPr>
          <p:nvPr/>
        </p:nvGrpSpPr>
        <p:grpSpPr bwMode="auto">
          <a:xfrm>
            <a:off x="2209800" y="4114800"/>
            <a:ext cx="457200" cy="519113"/>
            <a:chOff x="2352" y="1776"/>
            <a:chExt cx="288" cy="327"/>
          </a:xfrm>
        </p:grpSpPr>
        <p:sp>
          <p:nvSpPr>
            <p:cNvPr id="15" name="Oval 197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6" name="Text Box 198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17" name="Group 199"/>
          <p:cNvGrpSpPr>
            <a:grpSpLocks/>
          </p:cNvGrpSpPr>
          <p:nvPr/>
        </p:nvGrpSpPr>
        <p:grpSpPr bwMode="auto">
          <a:xfrm>
            <a:off x="3810000" y="4267200"/>
            <a:ext cx="457200" cy="519113"/>
            <a:chOff x="2352" y="1776"/>
            <a:chExt cx="288" cy="327"/>
          </a:xfrm>
        </p:grpSpPr>
        <p:sp>
          <p:nvSpPr>
            <p:cNvPr id="18" name="Oval 200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9" name="Text Box 201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20" name="Group 202"/>
          <p:cNvGrpSpPr>
            <a:grpSpLocks/>
          </p:cNvGrpSpPr>
          <p:nvPr/>
        </p:nvGrpSpPr>
        <p:grpSpPr bwMode="auto">
          <a:xfrm>
            <a:off x="4953000" y="3352800"/>
            <a:ext cx="457200" cy="519113"/>
            <a:chOff x="2352" y="1776"/>
            <a:chExt cx="288" cy="327"/>
          </a:xfrm>
        </p:grpSpPr>
        <p:sp>
          <p:nvSpPr>
            <p:cNvPr id="21" name="Oval 203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2" name="Text Box 204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23" name="Group 205"/>
          <p:cNvGrpSpPr>
            <a:grpSpLocks/>
          </p:cNvGrpSpPr>
          <p:nvPr/>
        </p:nvGrpSpPr>
        <p:grpSpPr bwMode="auto">
          <a:xfrm>
            <a:off x="4343400" y="5029200"/>
            <a:ext cx="457200" cy="519113"/>
            <a:chOff x="2352" y="1776"/>
            <a:chExt cx="288" cy="327"/>
          </a:xfrm>
        </p:grpSpPr>
        <p:sp>
          <p:nvSpPr>
            <p:cNvPr id="24" name="Oval 206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5" name="Text Box 2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26" name="Group 208"/>
          <p:cNvGrpSpPr>
            <a:grpSpLocks/>
          </p:cNvGrpSpPr>
          <p:nvPr/>
        </p:nvGrpSpPr>
        <p:grpSpPr bwMode="auto">
          <a:xfrm>
            <a:off x="5105400" y="4953000"/>
            <a:ext cx="457200" cy="519113"/>
            <a:chOff x="2352" y="1776"/>
            <a:chExt cx="288" cy="327"/>
          </a:xfrm>
        </p:grpSpPr>
        <p:sp>
          <p:nvSpPr>
            <p:cNvPr id="27" name="Oval 209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 Box 210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</p:grpSp>
      <p:grpSp>
        <p:nvGrpSpPr>
          <p:cNvPr id="29" name="Group 211"/>
          <p:cNvGrpSpPr>
            <a:grpSpLocks/>
          </p:cNvGrpSpPr>
          <p:nvPr/>
        </p:nvGrpSpPr>
        <p:grpSpPr bwMode="auto">
          <a:xfrm>
            <a:off x="5791200" y="5791200"/>
            <a:ext cx="457200" cy="519113"/>
            <a:chOff x="2352" y="1776"/>
            <a:chExt cx="288" cy="327"/>
          </a:xfrm>
        </p:grpSpPr>
        <p:sp>
          <p:nvSpPr>
            <p:cNvPr id="30" name="Oval 212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1" name="Text Box 213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 I</a:t>
              </a:r>
            </a:p>
          </p:txBody>
        </p:sp>
      </p:grpSp>
      <p:grpSp>
        <p:nvGrpSpPr>
          <p:cNvPr id="32" name="Group 214"/>
          <p:cNvGrpSpPr>
            <a:grpSpLocks/>
          </p:cNvGrpSpPr>
          <p:nvPr/>
        </p:nvGrpSpPr>
        <p:grpSpPr bwMode="auto">
          <a:xfrm>
            <a:off x="6553200" y="5029200"/>
            <a:ext cx="457200" cy="519113"/>
            <a:chOff x="2352" y="1776"/>
            <a:chExt cx="288" cy="327"/>
          </a:xfrm>
        </p:grpSpPr>
        <p:sp>
          <p:nvSpPr>
            <p:cNvPr id="33" name="Oval 215"/>
            <p:cNvSpPr>
              <a:spLocks noChangeArrowheads="1"/>
            </p:cNvSpPr>
            <p:nvPr/>
          </p:nvSpPr>
          <p:spPr bwMode="auto">
            <a:xfrm>
              <a:off x="2352" y="1824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4" name="Text Box 216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</p:grpSp>
      <p:sp>
        <p:nvSpPr>
          <p:cNvPr id="35" name="Line 217"/>
          <p:cNvSpPr>
            <a:spLocks noChangeShapeType="1"/>
          </p:cNvSpPr>
          <p:nvPr/>
        </p:nvSpPr>
        <p:spPr bwMode="auto">
          <a:xfrm flipH="1">
            <a:off x="3657600" y="29718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Line 218"/>
          <p:cNvSpPr>
            <a:spLocks noChangeShapeType="1"/>
          </p:cNvSpPr>
          <p:nvPr/>
        </p:nvSpPr>
        <p:spPr bwMode="auto">
          <a:xfrm>
            <a:off x="4648200" y="2971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Line 219"/>
          <p:cNvSpPr>
            <a:spLocks noChangeShapeType="1"/>
          </p:cNvSpPr>
          <p:nvPr/>
        </p:nvSpPr>
        <p:spPr bwMode="auto">
          <a:xfrm flipH="1">
            <a:off x="2667000" y="3810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Line 220"/>
          <p:cNvSpPr>
            <a:spLocks noChangeShapeType="1"/>
          </p:cNvSpPr>
          <p:nvPr/>
        </p:nvSpPr>
        <p:spPr bwMode="auto">
          <a:xfrm>
            <a:off x="5410200" y="3733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Line 221"/>
          <p:cNvSpPr>
            <a:spLocks noChangeShapeType="1"/>
          </p:cNvSpPr>
          <p:nvPr/>
        </p:nvSpPr>
        <p:spPr bwMode="auto">
          <a:xfrm flipH="1">
            <a:off x="5410200" y="4572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222"/>
          <p:cNvSpPr>
            <a:spLocks noChangeShapeType="1"/>
          </p:cNvSpPr>
          <p:nvPr/>
        </p:nvSpPr>
        <p:spPr bwMode="auto">
          <a:xfrm>
            <a:off x="6172200" y="4648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223"/>
          <p:cNvSpPr>
            <a:spLocks noChangeShapeType="1"/>
          </p:cNvSpPr>
          <p:nvPr/>
        </p:nvSpPr>
        <p:spPr bwMode="auto">
          <a:xfrm>
            <a:off x="5486400" y="5410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224"/>
          <p:cNvSpPr>
            <a:spLocks noChangeShapeType="1"/>
          </p:cNvSpPr>
          <p:nvPr/>
        </p:nvSpPr>
        <p:spPr bwMode="auto">
          <a:xfrm>
            <a:off x="3581400" y="38100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225"/>
          <p:cNvSpPr>
            <a:spLocks noChangeShapeType="1"/>
          </p:cNvSpPr>
          <p:nvPr/>
        </p:nvSpPr>
        <p:spPr bwMode="auto">
          <a:xfrm>
            <a:off x="4191000" y="4724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800" b="1" dirty="0"/>
              <a:t>6. </a:t>
            </a:r>
            <a:r>
              <a:rPr lang="zh-CN" altLang="en-US" sz="1800" b="1" dirty="0"/>
              <a:t>编写一个</a:t>
            </a:r>
            <a:r>
              <a:rPr lang="en-US" altLang="zh-CN" sz="1800" b="1" dirty="0"/>
              <a:t>Java</a:t>
            </a:r>
            <a:r>
              <a:rPr lang="zh-CN" altLang="en-US" sz="1800" b="1" dirty="0"/>
              <a:t>函数， 输入后缀表达式， 构造其</a:t>
            </a:r>
            <a:r>
              <a:rPr lang="zh-CN" altLang="en-US" sz="1800" b="1" dirty="0" smtClean="0"/>
              <a:t>二叉树表示</a:t>
            </a:r>
            <a:r>
              <a:rPr lang="zh-CN" altLang="en-US" sz="1800" b="1" dirty="0"/>
              <a:t>。设每个操作符有一个或两个操作数。</a:t>
            </a:r>
            <a:endParaRPr lang="en-US" altLang="zh-CN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492896"/>
            <a:ext cx="604867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b="1" dirty="0" smtClean="0"/>
              <a:t>思路：</a:t>
            </a:r>
            <a:endParaRPr kumimoji="1" lang="en-US" altLang="zh-CN" b="1" dirty="0" smtClean="0"/>
          </a:p>
          <a:p>
            <a:r>
              <a:rPr kumimoji="1" lang="en-US" altLang="zh-CN" dirty="0" smtClean="0"/>
              <a:t>	Step1</a:t>
            </a:r>
            <a:r>
              <a:rPr kumimoji="1" lang="zh-CN" altLang="en-US" dirty="0" smtClean="0"/>
              <a:t>，若为操作数，则入栈</a:t>
            </a:r>
          </a:p>
          <a:p>
            <a:r>
              <a:rPr kumimoji="1" lang="en-US" altLang="zh-CN" dirty="0" smtClean="0"/>
              <a:t>	Step2,   </a:t>
            </a:r>
            <a:r>
              <a:rPr kumimoji="1" lang="zh-CN" altLang="en-US" dirty="0" smtClean="0"/>
              <a:t>若为一元操作符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弹出一个操作数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若为二元操作数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弹出二个操作数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以操作符为</a:t>
            </a:r>
            <a:r>
              <a:rPr kumimoji="1" lang="en-US" altLang="zh-CN" dirty="0" smtClean="0"/>
              <a:t>root,</a:t>
            </a:r>
            <a:r>
              <a:rPr kumimoji="1" lang="zh-CN" altLang="en-US" dirty="0" smtClean="0"/>
              <a:t>操作数为</a:t>
            </a:r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构建新的树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重新入栈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	Step3, </a:t>
            </a:r>
            <a:r>
              <a:rPr kumimoji="1" lang="zh-CN" altLang="en-US" dirty="0" smtClean="0"/>
              <a:t>重复以上操作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直到结束  </a:t>
            </a:r>
          </a:p>
        </p:txBody>
      </p:sp>
    </p:spTree>
    <p:extLst>
      <p:ext uri="{BB962C8B-B14F-4D97-AF65-F5344CB8AC3E}">
        <p14:creationId xmlns:p14="http://schemas.microsoft.com/office/powerpoint/2010/main" val="17749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800" b="1" dirty="0"/>
              <a:t>6. </a:t>
            </a:r>
            <a:r>
              <a:rPr lang="zh-CN" altLang="en-US" sz="1800" b="1" dirty="0"/>
              <a:t>编写一个</a:t>
            </a:r>
            <a:r>
              <a:rPr lang="en-US" altLang="zh-CN" sz="1800" b="1" dirty="0"/>
              <a:t>Java</a:t>
            </a:r>
            <a:r>
              <a:rPr lang="zh-CN" altLang="en-US" sz="1800" b="1" dirty="0"/>
              <a:t>函数， 输入后缀表达式， 构造其</a:t>
            </a:r>
            <a:r>
              <a:rPr lang="zh-CN" altLang="en-US" sz="1800" b="1" dirty="0" smtClean="0"/>
              <a:t>二叉树表示</a:t>
            </a:r>
            <a:r>
              <a:rPr lang="zh-CN" altLang="en-US" sz="1800" b="1" dirty="0"/>
              <a:t>。设每个操作符有一个或两个操作数。</a:t>
            </a:r>
            <a:endParaRPr lang="en-US" altLang="zh-CN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71600" y="2060848"/>
            <a:ext cx="7992888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public void </a:t>
            </a:r>
            <a:r>
              <a:rPr kumimoji="1" lang="en-US" altLang="zh-CN" sz="1400" b="1" dirty="0" err="1" smtClean="0">
                <a:latin typeface="Garamond" pitchFamily="18" charset="0"/>
              </a:rPr>
              <a:t>createTreeByPostorder</a:t>
            </a:r>
            <a:r>
              <a:rPr kumimoji="1" lang="en-US" altLang="zh-CN" sz="1400" b="1" dirty="0" smtClean="0">
                <a:latin typeface="Garamond" pitchFamily="18" charset="0"/>
              </a:rPr>
              <a:t>(String </a:t>
            </a:r>
            <a:r>
              <a:rPr kumimoji="1" lang="en-US" altLang="zh-CN" sz="1400" b="1" dirty="0" err="1" smtClean="0">
                <a:latin typeface="Garamond" pitchFamily="18" charset="0"/>
              </a:rPr>
              <a:t>expr</a:t>
            </a:r>
            <a:r>
              <a:rPr kumimoji="1" lang="en-US" altLang="zh-CN" sz="1400" b="1" dirty="0" smtClean="0">
                <a:latin typeface="Garamond" pitchFamily="18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Stack </a:t>
            </a:r>
            <a:r>
              <a:rPr kumimoji="1" lang="en-US" altLang="zh-CN" sz="1400" b="1" dirty="0" err="1" smtClean="0">
                <a:latin typeface="Garamond" pitchFamily="18" charset="0"/>
              </a:rPr>
              <a:t>stack</a:t>
            </a:r>
            <a:r>
              <a:rPr kumimoji="1" lang="en-US" altLang="zh-CN" sz="1400" b="1" dirty="0" smtClean="0">
                <a:latin typeface="Garamond" pitchFamily="18" charset="0"/>
              </a:rPr>
              <a:t> = new Stack();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for (</a:t>
            </a:r>
            <a:r>
              <a:rPr kumimoji="1" lang="en-US" altLang="zh-CN" sz="1400" b="1" dirty="0" err="1" smtClean="0">
                <a:latin typeface="Garamond" pitchFamily="18" charset="0"/>
              </a:rPr>
              <a:t>int</a:t>
            </a:r>
            <a:r>
              <a:rPr kumimoji="1" lang="en-US" altLang="zh-CN" sz="1400" b="1" dirty="0" smtClean="0">
                <a:latin typeface="Garamond" pitchFamily="18" charset="0"/>
              </a:rPr>
              <a:t> </a:t>
            </a:r>
            <a:r>
              <a:rPr kumimoji="1" lang="en-US" altLang="zh-CN" sz="1400" b="1" dirty="0" err="1" smtClean="0">
                <a:latin typeface="Garamond" pitchFamily="18" charset="0"/>
              </a:rPr>
              <a:t>i</a:t>
            </a:r>
            <a:r>
              <a:rPr kumimoji="1" lang="en-US" altLang="zh-CN" sz="1400" b="1" dirty="0" smtClean="0">
                <a:latin typeface="Garamond" pitchFamily="18" charset="0"/>
              </a:rPr>
              <a:t> = 0; </a:t>
            </a:r>
            <a:r>
              <a:rPr kumimoji="1" lang="en-US" altLang="zh-CN" sz="1400" b="1" dirty="0" err="1" smtClean="0">
                <a:latin typeface="Garamond" pitchFamily="18" charset="0"/>
              </a:rPr>
              <a:t>i</a:t>
            </a:r>
            <a:r>
              <a:rPr kumimoji="1" lang="en-US" altLang="zh-CN" sz="1400" b="1" dirty="0" smtClean="0">
                <a:latin typeface="Garamond" pitchFamily="18" charset="0"/>
              </a:rPr>
              <a:t> &lt; </a:t>
            </a:r>
            <a:r>
              <a:rPr kumimoji="1" lang="en-US" altLang="zh-CN" sz="1400" b="1" dirty="0" err="1" smtClean="0">
                <a:latin typeface="Garamond" pitchFamily="18" charset="0"/>
              </a:rPr>
              <a:t>expr.length</a:t>
            </a:r>
            <a:r>
              <a:rPr kumimoji="1" lang="en-US" altLang="zh-CN" sz="1400" b="1" dirty="0" smtClean="0">
                <a:latin typeface="Garamond" pitchFamily="18" charset="0"/>
              </a:rPr>
              <a:t>(); </a:t>
            </a:r>
            <a:r>
              <a:rPr kumimoji="1" lang="en-US" altLang="zh-CN" sz="1400" b="1" dirty="0" err="1" smtClean="0">
                <a:latin typeface="Garamond" pitchFamily="18" charset="0"/>
              </a:rPr>
              <a:t>i</a:t>
            </a:r>
            <a:r>
              <a:rPr kumimoji="1" lang="en-US" altLang="zh-CN" sz="1400" b="1" dirty="0" smtClean="0">
                <a:latin typeface="Garamond" pitchFamily="18" charset="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char c = </a:t>
            </a:r>
            <a:r>
              <a:rPr kumimoji="1" lang="en-US" altLang="zh-CN" sz="1400" b="1" dirty="0" err="1" smtClean="0">
                <a:latin typeface="Garamond" pitchFamily="18" charset="0"/>
              </a:rPr>
              <a:t>expr.charAt</a:t>
            </a:r>
            <a:r>
              <a:rPr kumimoji="1" lang="en-US" altLang="zh-CN" sz="1400" b="1" dirty="0" smtClean="0">
                <a:latin typeface="Garamond" pitchFamily="18" charset="0"/>
              </a:rPr>
              <a:t>(</a:t>
            </a:r>
            <a:r>
              <a:rPr kumimoji="1" lang="en-US" altLang="zh-CN" sz="1400" b="1" dirty="0" err="1" smtClean="0">
                <a:latin typeface="Garamond" pitchFamily="18" charset="0"/>
              </a:rPr>
              <a:t>i</a:t>
            </a:r>
            <a:r>
              <a:rPr kumimoji="1" lang="en-US" altLang="zh-CN" sz="1400" b="1" dirty="0" smtClean="0">
                <a:latin typeface="Garamond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if (</a:t>
            </a:r>
            <a:r>
              <a:rPr kumimoji="1" lang="en-US" altLang="zh-CN" sz="1400" b="1" dirty="0" err="1" smtClean="0">
                <a:latin typeface="Garamond" pitchFamily="18" charset="0"/>
              </a:rPr>
              <a:t>IsOperand</a:t>
            </a:r>
            <a:r>
              <a:rPr kumimoji="1" lang="en-US" altLang="zh-CN" sz="1400" b="1" dirty="0" smtClean="0">
                <a:latin typeface="Garamond" pitchFamily="18" charset="0"/>
              </a:rPr>
              <a:t>(c)) {// </a:t>
            </a:r>
            <a:r>
              <a:rPr kumimoji="1" lang="zh-CN" altLang="en-US" sz="1400" b="1" dirty="0" smtClean="0">
                <a:latin typeface="Garamond" pitchFamily="18" charset="0"/>
              </a:rPr>
              <a:t>遇到操作数</a:t>
            </a:r>
            <a:r>
              <a:rPr kumimoji="1" lang="en-US" altLang="zh-CN" sz="1400" b="1" dirty="0" smtClean="0">
                <a:latin typeface="Garamond" pitchFamily="18" charset="0"/>
              </a:rPr>
              <a:t>,</a:t>
            </a:r>
            <a:r>
              <a:rPr kumimoji="1" lang="zh-CN" altLang="en-US" sz="1400" b="1" dirty="0" smtClean="0">
                <a:latin typeface="Garamond" pitchFamily="18" charset="0"/>
              </a:rPr>
              <a:t>压栈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 node = new 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(c, null, null);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stack.push</a:t>
            </a:r>
            <a:r>
              <a:rPr kumimoji="1" lang="en-US" altLang="zh-CN" sz="1400" b="1" dirty="0" smtClean="0">
                <a:latin typeface="Garamond" pitchFamily="18" charset="0"/>
              </a:rPr>
              <a:t>(node);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} else {//</a:t>
            </a:r>
            <a:r>
              <a:rPr kumimoji="1" lang="zh-CN" altLang="en-US" sz="1400" b="1" dirty="0" smtClean="0">
                <a:latin typeface="Garamond" pitchFamily="18" charset="0"/>
              </a:rPr>
              <a:t>遇到操作符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 </a:t>
            </a:r>
            <a:r>
              <a:rPr kumimoji="1" lang="en-US" altLang="zh-CN" sz="1400" b="1" dirty="0" err="1" smtClean="0">
                <a:latin typeface="Garamond" pitchFamily="18" charset="0"/>
              </a:rPr>
              <a:t>rt</a:t>
            </a:r>
            <a:r>
              <a:rPr kumimoji="1" lang="en-US" altLang="zh-CN" sz="1400" b="1" dirty="0" smtClean="0">
                <a:latin typeface="Garamond" pitchFamily="18" charset="0"/>
              </a:rPr>
              <a:t> = null, </a:t>
            </a:r>
            <a:r>
              <a:rPr kumimoji="1" lang="en-US" altLang="zh-CN" sz="1400" b="1" dirty="0" err="1" smtClean="0">
                <a:latin typeface="Garamond" pitchFamily="18" charset="0"/>
              </a:rPr>
              <a:t>lt</a:t>
            </a:r>
            <a:r>
              <a:rPr kumimoji="1" lang="en-US" altLang="zh-CN" sz="1400" b="1" dirty="0" smtClean="0">
                <a:latin typeface="Garamond" pitchFamily="18" charset="0"/>
              </a:rPr>
              <a:t> = null;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if (</a:t>
            </a:r>
            <a:r>
              <a:rPr kumimoji="1" lang="en-US" altLang="zh-CN" sz="1400" b="1" dirty="0" err="1" smtClean="0">
                <a:latin typeface="Garamond" pitchFamily="18" charset="0"/>
              </a:rPr>
              <a:t>IsDoubleOperator</a:t>
            </a:r>
            <a:r>
              <a:rPr kumimoji="1" lang="en-US" altLang="zh-CN" sz="1400" b="1" dirty="0" smtClean="0">
                <a:latin typeface="Garamond" pitchFamily="18" charset="0"/>
              </a:rPr>
              <a:t>) {//</a:t>
            </a:r>
            <a:r>
              <a:rPr kumimoji="1" lang="zh-CN" altLang="en-US" sz="1400" b="1" dirty="0" smtClean="0">
                <a:latin typeface="Garamond" pitchFamily="18" charset="0"/>
              </a:rPr>
              <a:t>二元操作符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	</a:t>
            </a:r>
            <a:r>
              <a:rPr kumimoji="1" lang="en-US" altLang="zh-CN" sz="1400" b="1" dirty="0" smtClean="0">
                <a:latin typeface="Garamond" pitchFamily="18" charset="0"/>
              </a:rPr>
              <a:t>if (!</a:t>
            </a:r>
            <a:r>
              <a:rPr kumimoji="1" lang="en-US" altLang="zh-CN" sz="1400" b="1" dirty="0" err="1" smtClean="0">
                <a:latin typeface="Garamond" pitchFamily="18" charset="0"/>
              </a:rPr>
              <a:t>stack.empty</a:t>
            </a:r>
            <a:r>
              <a:rPr kumimoji="1" lang="en-US" altLang="zh-CN" sz="1400" b="1" dirty="0" smtClean="0">
                <a:latin typeface="Garamond" pitchFamily="18" charset="0"/>
              </a:rPr>
              <a:t>())  {</a:t>
            </a:r>
            <a:r>
              <a:rPr kumimoji="1" lang="en-US" altLang="zh-CN" sz="1400" b="1" dirty="0" err="1" smtClean="0">
                <a:latin typeface="Garamond" pitchFamily="18" charset="0"/>
              </a:rPr>
              <a:t>rt</a:t>
            </a:r>
            <a:r>
              <a:rPr kumimoji="1" lang="en-US" altLang="zh-CN" sz="1400" b="1" dirty="0" smtClean="0">
                <a:latin typeface="Garamond" pitchFamily="18" charset="0"/>
              </a:rPr>
              <a:t> = (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) 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stack.pop</a:t>
            </a:r>
            <a:r>
              <a:rPr kumimoji="1" lang="en-US" altLang="zh-CN" sz="1400" b="1" dirty="0" smtClean="0">
                <a:latin typeface="Garamond" pitchFamily="18" charset="0"/>
              </a:rPr>
              <a:t>();}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	if (!</a:t>
            </a:r>
            <a:r>
              <a:rPr kumimoji="1" lang="en-US" altLang="zh-CN" sz="1400" b="1" dirty="0" err="1" smtClean="0">
                <a:latin typeface="Garamond" pitchFamily="18" charset="0"/>
              </a:rPr>
              <a:t>stack.empty</a:t>
            </a:r>
            <a:r>
              <a:rPr kumimoji="1" lang="en-US" altLang="zh-CN" sz="1400" b="1" dirty="0" smtClean="0">
                <a:latin typeface="Garamond" pitchFamily="18" charset="0"/>
              </a:rPr>
              <a:t>())  {</a:t>
            </a:r>
            <a:r>
              <a:rPr kumimoji="1" lang="en-US" altLang="zh-CN" sz="1400" b="1" dirty="0" err="1" smtClean="0">
                <a:latin typeface="Garamond" pitchFamily="18" charset="0"/>
              </a:rPr>
              <a:t>lt</a:t>
            </a:r>
            <a:r>
              <a:rPr kumimoji="1" lang="en-US" altLang="zh-CN" sz="1400" b="1" dirty="0" smtClean="0">
                <a:latin typeface="Garamond" pitchFamily="18" charset="0"/>
              </a:rPr>
              <a:t> = (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) 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stack.pop</a:t>
            </a:r>
            <a:r>
              <a:rPr kumimoji="1" lang="en-US" altLang="zh-CN" sz="1400" b="1" dirty="0" smtClean="0">
                <a:latin typeface="Garamond" pitchFamily="18" charset="0"/>
              </a:rPr>
              <a:t>();} 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}else{// </a:t>
            </a:r>
            <a:r>
              <a:rPr kumimoji="1" lang="zh-CN" altLang="en-US" sz="1400" b="1" dirty="0" smtClean="0">
                <a:latin typeface="Garamond" pitchFamily="18" charset="0"/>
              </a:rPr>
              <a:t>一元操作符 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	</a:t>
            </a:r>
            <a:r>
              <a:rPr kumimoji="1" lang="en-US" altLang="zh-CN" sz="1400" b="1" dirty="0" smtClean="0">
                <a:latin typeface="Garamond" pitchFamily="18" charset="0"/>
              </a:rPr>
              <a:t>if (!</a:t>
            </a:r>
            <a:r>
              <a:rPr kumimoji="1" lang="en-US" altLang="zh-CN" sz="1400" b="1" dirty="0" err="1" smtClean="0">
                <a:latin typeface="Garamond" pitchFamily="18" charset="0"/>
              </a:rPr>
              <a:t>stack.empty</a:t>
            </a:r>
            <a:r>
              <a:rPr kumimoji="1" lang="en-US" altLang="zh-CN" sz="1400" b="1" dirty="0" smtClean="0">
                <a:latin typeface="Garamond" pitchFamily="18" charset="0"/>
              </a:rPr>
              <a:t>()) {</a:t>
            </a:r>
            <a:r>
              <a:rPr kumimoji="1" lang="en-US" altLang="zh-CN" sz="1400" b="1" dirty="0" err="1" smtClean="0">
                <a:latin typeface="Garamond" pitchFamily="18" charset="0"/>
              </a:rPr>
              <a:t>rt</a:t>
            </a:r>
            <a:r>
              <a:rPr kumimoji="1" lang="en-US" altLang="zh-CN" sz="1400" b="1" dirty="0" smtClean="0">
                <a:latin typeface="Garamond" pitchFamily="18" charset="0"/>
              </a:rPr>
              <a:t> = (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) 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stack.pop</a:t>
            </a:r>
            <a:r>
              <a:rPr kumimoji="1" lang="en-US" altLang="zh-CN" sz="1400" b="1" dirty="0" smtClean="0">
                <a:latin typeface="Garamond" pitchFamily="18" charset="0"/>
              </a:rPr>
              <a:t>();}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	</a:t>
            </a:r>
            <a:r>
              <a:rPr kumimoji="1" lang="en-US" altLang="zh-CN" sz="1400" b="1" dirty="0" err="1" smtClean="0">
                <a:latin typeface="Garamond" pitchFamily="18" charset="0"/>
              </a:rPr>
              <a:t>lt</a:t>
            </a:r>
            <a:r>
              <a:rPr kumimoji="1" lang="en-US" altLang="zh-CN" sz="1400" b="1" dirty="0" smtClean="0">
                <a:latin typeface="Garamond" pitchFamily="18" charset="0"/>
              </a:rPr>
              <a:t>=null;</a:t>
            </a:r>
          </a:p>
          <a:p>
            <a:pPr>
              <a:lnSpc>
                <a:spcPct val="80000"/>
              </a:lnSpc>
            </a:pPr>
            <a:endParaRPr kumimoji="1" lang="en-US" altLang="zh-CN" sz="1400" b="1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	//</a:t>
            </a:r>
            <a:r>
              <a:rPr kumimoji="1" lang="zh-CN" altLang="en-US" sz="1400" b="1" dirty="0" smtClean="0">
                <a:latin typeface="Garamond" pitchFamily="18" charset="0"/>
              </a:rPr>
              <a:t>创建一颗新树，并压入堆栈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	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 node = new 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(c, </a:t>
            </a:r>
            <a:r>
              <a:rPr kumimoji="1" lang="en-US" altLang="zh-CN" sz="1400" b="1" dirty="0" err="1" smtClean="0">
                <a:latin typeface="Garamond" pitchFamily="18" charset="0"/>
              </a:rPr>
              <a:t>lt</a:t>
            </a:r>
            <a:r>
              <a:rPr kumimoji="1" lang="en-US" altLang="zh-CN" sz="1400" b="1" dirty="0" smtClean="0">
                <a:latin typeface="Garamond" pitchFamily="18" charset="0"/>
              </a:rPr>
              <a:t>, </a:t>
            </a:r>
            <a:r>
              <a:rPr kumimoji="1" lang="en-US" altLang="zh-CN" sz="1400" b="1" dirty="0" err="1" smtClean="0">
                <a:latin typeface="Garamond" pitchFamily="18" charset="0"/>
              </a:rPr>
              <a:t>rt</a:t>
            </a:r>
            <a:r>
              <a:rPr kumimoji="1" lang="en-US" altLang="zh-CN" sz="1400" b="1" dirty="0" smtClean="0">
                <a:latin typeface="Garamond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	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stack.push</a:t>
            </a:r>
            <a:r>
              <a:rPr kumimoji="1" lang="en-US" altLang="zh-CN" sz="1400" b="1" dirty="0" smtClean="0">
                <a:latin typeface="Garamond" pitchFamily="18" charset="0"/>
              </a:rPr>
              <a:t>(node);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	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if (!</a:t>
            </a:r>
            <a:r>
              <a:rPr kumimoji="1" lang="en-US" altLang="zh-CN" sz="1400" b="1" dirty="0" err="1" smtClean="0">
                <a:latin typeface="Garamond" pitchFamily="18" charset="0"/>
              </a:rPr>
              <a:t>stack.empty</a:t>
            </a:r>
            <a:r>
              <a:rPr kumimoji="1" lang="en-US" altLang="zh-CN" sz="1400" b="1" dirty="0" smtClean="0">
                <a:latin typeface="Garamond" pitchFamily="18" charset="0"/>
              </a:rPr>
              <a:t>()) {//</a:t>
            </a:r>
            <a:r>
              <a:rPr kumimoji="1" lang="zh-CN" altLang="en-US" sz="1400" b="1" dirty="0" smtClean="0">
                <a:latin typeface="Garamond" pitchFamily="18" charset="0"/>
              </a:rPr>
              <a:t>将</a:t>
            </a:r>
            <a:r>
              <a:rPr kumimoji="1" lang="en-US" altLang="zh-CN" sz="1400" b="1" dirty="0" smtClean="0">
                <a:latin typeface="Garamond" pitchFamily="18" charset="0"/>
              </a:rPr>
              <a:t>root</a:t>
            </a:r>
            <a:r>
              <a:rPr kumimoji="1" lang="zh-CN" altLang="en-US" sz="1400" b="1" dirty="0" smtClean="0">
                <a:latin typeface="Garamond" pitchFamily="18" charset="0"/>
              </a:rPr>
              <a:t>引用指向新树的根节点</a:t>
            </a:r>
          </a:p>
          <a:p>
            <a:pPr>
              <a:lnSpc>
                <a:spcPct val="80000"/>
              </a:lnSpc>
            </a:pPr>
            <a:r>
              <a:rPr kumimoji="1" lang="zh-CN" altLang="en-US" sz="1400" b="1" dirty="0" smtClean="0">
                <a:latin typeface="Garamond" pitchFamily="18" charset="0"/>
              </a:rPr>
              <a:t>		        	</a:t>
            </a:r>
            <a:r>
              <a:rPr kumimoji="1" lang="en-US" altLang="zh-CN" sz="1400" b="1" dirty="0" err="1" smtClean="0">
                <a:latin typeface="Garamond" pitchFamily="18" charset="0"/>
              </a:rPr>
              <a:t>this.root</a:t>
            </a:r>
            <a:r>
              <a:rPr kumimoji="1" lang="en-US" altLang="zh-CN" sz="1400" b="1" dirty="0" smtClean="0">
                <a:latin typeface="Garamond" pitchFamily="18" charset="0"/>
              </a:rPr>
              <a:t> = (</a:t>
            </a:r>
            <a:r>
              <a:rPr kumimoji="1" lang="en-US" altLang="zh-CN" sz="1400" b="1" dirty="0" err="1" smtClean="0">
                <a:latin typeface="Garamond" pitchFamily="18" charset="0"/>
              </a:rPr>
              <a:t>BinaryNode</a:t>
            </a:r>
            <a:r>
              <a:rPr kumimoji="1" lang="en-US" altLang="zh-CN" sz="1400" b="1" dirty="0" smtClean="0">
                <a:latin typeface="Garamond" pitchFamily="18" charset="0"/>
              </a:rPr>
              <a:t>) </a:t>
            </a:r>
            <a:r>
              <a:rPr kumimoji="1" lang="en-US" altLang="zh-CN" sz="1400" b="1" dirty="0" err="1" smtClean="0">
                <a:latin typeface="Garamond" pitchFamily="18" charset="0"/>
              </a:rPr>
              <a:t>stack.pop</a:t>
            </a:r>
            <a:r>
              <a:rPr kumimoji="1" lang="en-US" altLang="zh-CN" sz="1400" b="1" dirty="0" smtClean="0">
                <a:latin typeface="Garamond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    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    }</a:t>
            </a:r>
          </a:p>
          <a:p>
            <a:pPr>
              <a:lnSpc>
                <a:spcPct val="80000"/>
              </a:lnSpc>
            </a:pPr>
            <a:r>
              <a:rPr kumimoji="1" lang="en-US" altLang="zh-CN" sz="1400" b="1" dirty="0" smtClean="0">
                <a:latin typeface="Garamond" pitchFamily="18" charset="0"/>
              </a:rPr>
              <a:t>		}</a:t>
            </a:r>
            <a:endParaRPr lang="en-US" altLang="zh-CN" sz="14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800" b="1" dirty="0"/>
              <a:t>7.</a:t>
            </a:r>
            <a:r>
              <a:rPr lang="zh-CN" altLang="en-US" sz="1800" b="1" dirty="0"/>
              <a:t> 给定权值{ 15, 03, 14, 02, 06, 09, 16, 17 }, 构造相应的霍夫曼树，并计算它的带权外路径长度。</a:t>
            </a:r>
            <a:endParaRPr lang="en-US" altLang="zh-CN" sz="1800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30668" y="2263016"/>
            <a:ext cx="4876800" cy="3482975"/>
            <a:chOff x="624" y="1056"/>
            <a:chExt cx="3600" cy="265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304" y="14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28" y="10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16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28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60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00" y="259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68" y="259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32" y="28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08" y="340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88" y="340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12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68" y="124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920" y="168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584" y="220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20" y="220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96" y="168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024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08" y="24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504" y="31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40" y="31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056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720" y="177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200" y="18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0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736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92" y="259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24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544" y="216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76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728" y="1056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dirty="0">
                  <a:latin typeface="楷体_GB2312" pitchFamily="49" charset="-122"/>
                  <a:ea typeface="楷体_GB2312" pitchFamily="49" charset="-122"/>
                </a:rPr>
                <a:t>82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010" y="1584"/>
              <a:ext cx="33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256" y="1490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624" y="2160"/>
              <a:ext cx="3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201" y="2160"/>
              <a:ext cx="33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16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681" y="2017"/>
              <a:ext cx="33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688" y="1968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392" y="2592"/>
              <a:ext cx="3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967" y="2592"/>
              <a:ext cx="33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401" y="2592"/>
              <a:ext cx="33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 9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3216" y="2304"/>
              <a:ext cx="33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2881" y="2878"/>
              <a:ext cx="33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3647" y="2878"/>
              <a:ext cx="33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3456" y="3409"/>
              <a:ext cx="3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888" y="3409"/>
              <a:ext cx="3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52" name="内容占位符 2"/>
          <p:cNvSpPr txBox="1">
            <a:spLocks/>
          </p:cNvSpPr>
          <p:nvPr/>
        </p:nvSpPr>
        <p:spPr>
          <a:xfrm>
            <a:off x="1455484" y="5754458"/>
            <a:ext cx="7498080" cy="90108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kumimoji="1" lang="en-US" altLang="zh-CN" sz="1800" b="1" dirty="0">
                <a:latin typeface="Franklin Gothic Book" pitchFamily="34" charset="0"/>
                <a:ea typeface="华文楷体" pitchFamily="2" charset="-122"/>
              </a:rPr>
              <a:t>WPL=(17+16)*2+(15+14+9)*3+6*4+(2+3)*</a:t>
            </a:r>
            <a:r>
              <a:rPr kumimoji="1" lang="en-US" altLang="zh-CN" sz="1800" b="1" dirty="0" smtClean="0">
                <a:latin typeface="Franklin Gothic Book" pitchFamily="34" charset="0"/>
                <a:ea typeface="华文楷体" pitchFamily="2" charset="-122"/>
              </a:rPr>
              <a:t>5=229</a:t>
            </a:r>
            <a:endParaRPr kumimoji="1" lang="en-US" altLang="zh-CN" sz="1800" b="1" dirty="0">
              <a:latin typeface="Franklin Gothic Book" pitchFamily="34" charset="0"/>
              <a:ea typeface="华文楷体" pitchFamily="2" charset="-122"/>
            </a:endParaRPr>
          </a:p>
          <a:p>
            <a:pPr>
              <a:buNone/>
            </a:pPr>
            <a:r>
              <a:rPr kumimoji="1" lang="zh-CN" altLang="en-US" sz="1800" b="1" dirty="0">
                <a:latin typeface="Franklin Gothic Book" pitchFamily="34" charset="0"/>
                <a:ea typeface="华文楷体" pitchFamily="2" charset="-122"/>
              </a:rPr>
              <a:t>霍夫曼树并不唯一</a:t>
            </a:r>
            <a:r>
              <a:rPr kumimoji="1" lang="en-US" altLang="zh-CN" sz="1800" b="1" dirty="0">
                <a:latin typeface="Franklin Gothic Book" pitchFamily="34" charset="0"/>
                <a:ea typeface="华文楷体" pitchFamily="2" charset="-122"/>
              </a:rPr>
              <a:t>,</a:t>
            </a:r>
            <a:r>
              <a:rPr kumimoji="1" lang="zh-CN" altLang="en-US" sz="1800" b="1" dirty="0">
                <a:latin typeface="Franklin Gothic Book" pitchFamily="34" charset="0"/>
                <a:ea typeface="华文楷体" pitchFamily="2" charset="-122"/>
              </a:rPr>
              <a:t>但是带外路径长度是一致的</a:t>
            </a:r>
          </a:p>
        </p:txBody>
      </p:sp>
    </p:spTree>
    <p:extLst>
      <p:ext uri="{BB962C8B-B14F-4D97-AF65-F5344CB8AC3E}">
        <p14:creationId xmlns:p14="http://schemas.microsoft.com/office/powerpoint/2010/main" val="33571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0108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1800" b="1" dirty="0"/>
              <a:t>8. c1, c2, c3, c4, c5, c6, c7, c8</a:t>
            </a:r>
            <a:r>
              <a:rPr lang="zh-CN" altLang="en-US" sz="1800" b="1" dirty="0"/>
              <a:t>这八个字母的出现频率分别</a:t>
            </a:r>
            <a:endParaRPr lang="en-US" altLang="zh-CN" sz="1800" b="1" dirty="0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{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5,25,3,6,10,11,36,4,}  </a:t>
            </a:r>
            <a:r>
              <a:rPr lang="zh-CN" altLang="en-US" sz="1800" b="1" dirty="0"/>
              <a:t>为这八个字母设计不等长的</a:t>
            </a:r>
            <a:r>
              <a:rPr lang="en-US" altLang="zh-CN" sz="1800" b="1" dirty="0"/>
              <a:t>Huffman</a:t>
            </a:r>
            <a:r>
              <a:rPr lang="zh-CN" altLang="en-US" sz="1800" b="1" dirty="0"/>
              <a:t>编码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 并</a:t>
            </a:r>
            <a:endParaRPr lang="en-US" altLang="zh-CN" sz="1800" b="1" dirty="0"/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1800" b="1" dirty="0"/>
              <a:t>    给出该电文的总码数</a:t>
            </a:r>
            <a:r>
              <a:rPr lang="en-US" altLang="zh-CN" sz="1800" b="1" dirty="0"/>
              <a:t>.</a:t>
            </a:r>
            <a:endParaRPr lang="zh-CN" altLang="en-US" sz="1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51720" y="2492896"/>
            <a:ext cx="60486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b="1" dirty="0" smtClean="0"/>
              <a:t>思路：</a:t>
            </a:r>
            <a:endParaRPr kumimoji="1" lang="en-US" altLang="zh-CN" b="1" dirty="0" smtClean="0"/>
          </a:p>
          <a:p>
            <a:pPr>
              <a:defRPr/>
            </a:pPr>
            <a:r>
              <a:rPr kumimoji="1" lang="en-US" altLang="zh-CN" b="1" dirty="0" smtClean="0"/>
              <a:t>WPL=10*3+3*4+4*4+5*4+6*4+11*3+25*2+36*2=257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6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594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2. Suppose that a singly list is implemented with both a header and tail node.</a:t>
            </a:r>
          </a:p>
          <a:p>
            <a:pPr>
              <a:buNone/>
            </a:pPr>
            <a:r>
              <a:rPr lang="en-US" altLang="zh-CN" sz="1800" dirty="0"/>
              <a:t>     Describe </a:t>
            </a:r>
            <a:r>
              <a:rPr lang="en-US" altLang="zh-CN" sz="1800" dirty="0" err="1"/>
              <a:t>contant</a:t>
            </a:r>
            <a:r>
              <a:rPr lang="en-US" altLang="zh-CN" sz="1800" dirty="0"/>
              <a:t>-time algorithms to </a:t>
            </a:r>
          </a:p>
          <a:p>
            <a:pPr>
              <a:buNone/>
            </a:pPr>
            <a:r>
              <a:rPr lang="en-US" altLang="zh-CN" sz="1800" dirty="0"/>
              <a:t>    a. Insert item x before position  p ( given by an iterator ).</a:t>
            </a:r>
          </a:p>
          <a:p>
            <a:endParaRPr lang="zh-CN" altLang="en-US" sz="1800" dirty="0"/>
          </a:p>
        </p:txBody>
      </p:sp>
      <p:grpSp>
        <p:nvGrpSpPr>
          <p:cNvPr id="67" name="Group 181"/>
          <p:cNvGrpSpPr>
            <a:grpSpLocks/>
          </p:cNvGrpSpPr>
          <p:nvPr/>
        </p:nvGrpSpPr>
        <p:grpSpPr bwMode="auto">
          <a:xfrm>
            <a:off x="2742009" y="3038996"/>
            <a:ext cx="914400" cy="533400"/>
            <a:chOff x="1104" y="1440"/>
            <a:chExt cx="576" cy="336"/>
          </a:xfrm>
        </p:grpSpPr>
        <p:sp>
          <p:nvSpPr>
            <p:cNvPr id="68" name="Rectangle 182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9" name="Rectangle 183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0" name="Group 184"/>
          <p:cNvGrpSpPr>
            <a:grpSpLocks/>
          </p:cNvGrpSpPr>
          <p:nvPr/>
        </p:nvGrpSpPr>
        <p:grpSpPr bwMode="auto">
          <a:xfrm>
            <a:off x="4037409" y="3038996"/>
            <a:ext cx="914400" cy="533400"/>
            <a:chOff x="1104" y="1440"/>
            <a:chExt cx="576" cy="336"/>
          </a:xfrm>
        </p:grpSpPr>
        <p:sp>
          <p:nvSpPr>
            <p:cNvPr id="71" name="Rectangle 185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" name="Rectangle 186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3" name="Group 187"/>
          <p:cNvGrpSpPr>
            <a:grpSpLocks/>
          </p:cNvGrpSpPr>
          <p:nvPr/>
        </p:nvGrpSpPr>
        <p:grpSpPr bwMode="auto">
          <a:xfrm>
            <a:off x="5332809" y="3038996"/>
            <a:ext cx="914400" cy="533400"/>
            <a:chOff x="1104" y="1440"/>
            <a:chExt cx="576" cy="336"/>
          </a:xfrm>
        </p:grpSpPr>
        <p:sp>
          <p:nvSpPr>
            <p:cNvPr id="74" name="Rectangle 188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5" name="Rectangle 189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6" name="Group 190"/>
          <p:cNvGrpSpPr>
            <a:grpSpLocks/>
          </p:cNvGrpSpPr>
          <p:nvPr/>
        </p:nvGrpSpPr>
        <p:grpSpPr bwMode="auto">
          <a:xfrm>
            <a:off x="6552009" y="3038996"/>
            <a:ext cx="914400" cy="533400"/>
            <a:chOff x="1104" y="1440"/>
            <a:chExt cx="576" cy="336"/>
          </a:xfrm>
        </p:grpSpPr>
        <p:sp>
          <p:nvSpPr>
            <p:cNvPr id="77" name="Rectangle 191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8" name="Rectangle 192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79" name="Line 195"/>
          <p:cNvSpPr>
            <a:spLocks noChangeShapeType="1"/>
          </p:cNvSpPr>
          <p:nvPr/>
        </p:nvSpPr>
        <p:spPr bwMode="auto">
          <a:xfrm>
            <a:off x="4799409" y="3343796"/>
            <a:ext cx="157163" cy="69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196"/>
          <p:cNvSpPr>
            <a:spLocks noChangeShapeType="1"/>
          </p:cNvSpPr>
          <p:nvPr/>
        </p:nvSpPr>
        <p:spPr bwMode="auto">
          <a:xfrm>
            <a:off x="6018609" y="3343796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1" name="Group 197"/>
          <p:cNvGrpSpPr>
            <a:grpSpLocks/>
          </p:cNvGrpSpPr>
          <p:nvPr/>
        </p:nvGrpSpPr>
        <p:grpSpPr bwMode="auto">
          <a:xfrm>
            <a:off x="7390209" y="3343796"/>
            <a:ext cx="609600" cy="152400"/>
            <a:chOff x="4704" y="1632"/>
            <a:chExt cx="384" cy="96"/>
          </a:xfrm>
        </p:grpSpPr>
        <p:sp>
          <p:nvSpPr>
            <p:cNvPr id="82" name="Line 198"/>
            <p:cNvSpPr>
              <a:spLocks noChangeShapeType="1"/>
            </p:cNvSpPr>
            <p:nvPr/>
          </p:nvSpPr>
          <p:spPr bwMode="auto">
            <a:xfrm>
              <a:off x="4704" y="16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99"/>
            <p:cNvSpPr>
              <a:spLocks noChangeShapeType="1"/>
            </p:cNvSpPr>
            <p:nvPr/>
          </p:nvSpPr>
          <p:spPr bwMode="auto">
            <a:xfrm>
              <a:off x="5040" y="1632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200"/>
            <p:cNvSpPr>
              <a:spLocks noChangeShapeType="1"/>
            </p:cNvSpPr>
            <p:nvPr/>
          </p:nvSpPr>
          <p:spPr bwMode="auto">
            <a:xfrm>
              <a:off x="4992" y="16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201"/>
            <p:cNvSpPr>
              <a:spLocks noChangeShapeType="1"/>
            </p:cNvSpPr>
            <p:nvPr/>
          </p:nvSpPr>
          <p:spPr bwMode="auto">
            <a:xfrm>
              <a:off x="4992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" name="Line 212"/>
          <p:cNvSpPr>
            <a:spLocks noChangeShapeType="1"/>
          </p:cNvSpPr>
          <p:nvPr/>
        </p:nvSpPr>
        <p:spPr bwMode="auto">
          <a:xfrm>
            <a:off x="4321572" y="2569096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Text Box 213"/>
          <p:cNvSpPr txBox="1">
            <a:spLocks noChangeArrowheads="1"/>
          </p:cNvSpPr>
          <p:nvPr/>
        </p:nvSpPr>
        <p:spPr bwMode="auto">
          <a:xfrm>
            <a:off x="4397772" y="2492896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88" name="Rectangle 182"/>
          <p:cNvSpPr>
            <a:spLocks noChangeArrowheads="1"/>
          </p:cNvSpPr>
          <p:nvPr/>
        </p:nvSpPr>
        <p:spPr bwMode="auto">
          <a:xfrm>
            <a:off x="1264047" y="3031058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9" name="Rectangle 183"/>
          <p:cNvSpPr>
            <a:spLocks noChangeArrowheads="1"/>
          </p:cNvSpPr>
          <p:nvPr/>
        </p:nvSpPr>
        <p:spPr bwMode="auto">
          <a:xfrm>
            <a:off x="1873647" y="3031058"/>
            <a:ext cx="304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0" name="Line 212"/>
          <p:cNvSpPr>
            <a:spLocks noChangeShapeType="1"/>
          </p:cNvSpPr>
          <p:nvPr/>
        </p:nvSpPr>
        <p:spPr bwMode="auto">
          <a:xfrm>
            <a:off x="1535509" y="256433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Text Box 213"/>
          <p:cNvSpPr txBox="1">
            <a:spLocks noChangeArrowheads="1"/>
          </p:cNvSpPr>
          <p:nvPr/>
        </p:nvSpPr>
        <p:spPr bwMode="auto">
          <a:xfrm>
            <a:off x="1606947" y="2492896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header</a:t>
            </a:r>
          </a:p>
        </p:txBody>
      </p:sp>
      <p:sp>
        <p:nvSpPr>
          <p:cNvPr id="92" name="Line 212"/>
          <p:cNvSpPr>
            <a:spLocks noChangeShapeType="1"/>
          </p:cNvSpPr>
          <p:nvPr/>
        </p:nvSpPr>
        <p:spPr bwMode="auto">
          <a:xfrm>
            <a:off x="7028259" y="261037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Text Box 213"/>
          <p:cNvSpPr txBox="1">
            <a:spLocks noChangeArrowheads="1"/>
          </p:cNvSpPr>
          <p:nvPr/>
        </p:nvSpPr>
        <p:spPr bwMode="auto">
          <a:xfrm>
            <a:off x="7099697" y="2538933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tail</a:t>
            </a:r>
          </a:p>
        </p:txBody>
      </p:sp>
      <p:sp>
        <p:nvSpPr>
          <p:cNvPr id="94" name="TextBox 64"/>
          <p:cNvSpPr txBox="1">
            <a:spLocks noChangeArrowheads="1"/>
          </p:cNvSpPr>
          <p:nvPr/>
        </p:nvSpPr>
        <p:spPr bwMode="auto">
          <a:xfrm>
            <a:off x="2219722" y="3123133"/>
            <a:ext cx="458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…..</a:t>
            </a:r>
            <a:endParaRPr lang="zh-CN" altLang="en-US"/>
          </a:p>
        </p:txBody>
      </p:sp>
      <p:sp>
        <p:nvSpPr>
          <p:cNvPr id="95" name="Rectangle 182"/>
          <p:cNvSpPr>
            <a:spLocks noChangeArrowheads="1"/>
          </p:cNvSpPr>
          <p:nvPr/>
        </p:nvSpPr>
        <p:spPr bwMode="auto">
          <a:xfrm>
            <a:off x="4670822" y="4039121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6" name="Rectangle 183"/>
          <p:cNvSpPr>
            <a:spLocks noChangeArrowheads="1"/>
          </p:cNvSpPr>
          <p:nvPr/>
        </p:nvSpPr>
        <p:spPr bwMode="auto">
          <a:xfrm>
            <a:off x="5280422" y="4039121"/>
            <a:ext cx="304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7" name="Line 195"/>
          <p:cNvSpPr>
            <a:spLocks noChangeShapeType="1"/>
          </p:cNvSpPr>
          <p:nvPr/>
        </p:nvSpPr>
        <p:spPr bwMode="auto">
          <a:xfrm flipV="1">
            <a:off x="5494734" y="3610496"/>
            <a:ext cx="214313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" name="Text Box 213"/>
          <p:cNvSpPr txBox="1">
            <a:spLocks noChangeArrowheads="1"/>
          </p:cNvSpPr>
          <p:nvPr/>
        </p:nvSpPr>
        <p:spPr bwMode="auto">
          <a:xfrm>
            <a:off x="4099322" y="3110433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99" name="Line 195"/>
          <p:cNvSpPr>
            <a:spLocks noChangeShapeType="1"/>
          </p:cNvSpPr>
          <p:nvPr/>
        </p:nvSpPr>
        <p:spPr bwMode="auto">
          <a:xfrm>
            <a:off x="3527822" y="3324746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" name="Text Box 213"/>
          <p:cNvSpPr txBox="1">
            <a:spLocks noChangeArrowheads="1"/>
          </p:cNvSpPr>
          <p:nvPr/>
        </p:nvSpPr>
        <p:spPr bwMode="auto">
          <a:xfrm>
            <a:off x="4599384" y="4110558"/>
            <a:ext cx="1104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p.element</a:t>
            </a:r>
          </a:p>
        </p:txBody>
      </p:sp>
      <p:sp>
        <p:nvSpPr>
          <p:cNvPr id="101" name="内容占位符 2"/>
          <p:cNvSpPr txBox="1">
            <a:spLocks/>
          </p:cNvSpPr>
          <p:nvPr/>
        </p:nvSpPr>
        <p:spPr>
          <a:xfrm>
            <a:off x="1264047" y="4893195"/>
            <a:ext cx="7498080" cy="1272109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None/>
            </a:pPr>
            <a:r>
              <a:rPr lang="en-US" altLang="zh-CN" sz="1800" dirty="0" err="1"/>
              <a:t>ListNode</a:t>
            </a:r>
            <a:r>
              <a:rPr lang="en-US" altLang="zh-CN" sz="1800" dirty="0"/>
              <a:t> n=new </a:t>
            </a:r>
            <a:r>
              <a:rPr lang="en-US" altLang="zh-CN" sz="1800" dirty="0" err="1"/>
              <a:t>ListNode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p.element,p.next</a:t>
            </a:r>
            <a:r>
              <a:rPr lang="en-US" altLang="zh-CN" sz="1800" dirty="0"/>
              <a:t>);</a:t>
            </a:r>
          </a:p>
          <a:p>
            <a:pPr>
              <a:buFont typeface="Arial" charset="0"/>
              <a:buNone/>
            </a:pPr>
            <a:r>
              <a:rPr lang="en-US" altLang="zh-CN" sz="1800" dirty="0" err="1"/>
              <a:t>p.next</a:t>
            </a:r>
            <a:r>
              <a:rPr lang="en-US" altLang="zh-CN" sz="1800" dirty="0"/>
              <a:t>=n;</a:t>
            </a:r>
          </a:p>
          <a:p>
            <a:pPr>
              <a:buFont typeface="Arial" charset="0"/>
              <a:buNone/>
            </a:pPr>
            <a:r>
              <a:rPr lang="en-US" altLang="zh-CN" sz="1800" dirty="0" err="1"/>
              <a:t>p.element</a:t>
            </a:r>
            <a:r>
              <a:rPr lang="en-US" altLang="zh-CN" sz="1800" dirty="0"/>
              <a:t>=X;</a:t>
            </a:r>
          </a:p>
        </p:txBody>
      </p:sp>
    </p:spTree>
    <p:extLst>
      <p:ext uri="{BB962C8B-B14F-4D97-AF65-F5344CB8AC3E}">
        <p14:creationId xmlns:p14="http://schemas.microsoft.com/office/powerpoint/2010/main" val="8345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42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2. Suppose that a singly list is implemented with both a header and tail node.</a:t>
            </a:r>
          </a:p>
          <a:p>
            <a:pPr>
              <a:buNone/>
            </a:pPr>
            <a:r>
              <a:rPr lang="en-US" altLang="zh-CN" sz="1800" dirty="0"/>
              <a:t>     Describe </a:t>
            </a:r>
            <a:r>
              <a:rPr lang="en-US" altLang="zh-CN" sz="1800" dirty="0" err="1"/>
              <a:t>contant</a:t>
            </a:r>
            <a:r>
              <a:rPr lang="en-US" altLang="zh-CN" sz="1800" dirty="0"/>
              <a:t>-time algorithms to </a:t>
            </a:r>
          </a:p>
          <a:p>
            <a:pPr>
              <a:buNone/>
            </a:pPr>
            <a:r>
              <a:rPr lang="en-US" altLang="zh-CN" sz="1800" dirty="0"/>
              <a:t> b. Remove the item stored at position  p ( given by an iterator )    </a:t>
            </a:r>
            <a:endParaRPr lang="zh-CN" altLang="en-US" sz="1800" dirty="0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2742009" y="3183012"/>
            <a:ext cx="914400" cy="533400"/>
            <a:chOff x="1104" y="1440"/>
            <a:chExt cx="576" cy="336"/>
          </a:xfrm>
        </p:grpSpPr>
        <p:sp>
          <p:nvSpPr>
            <p:cNvPr id="187" name="Rectangle 182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89" name="Group 184"/>
          <p:cNvGrpSpPr>
            <a:grpSpLocks/>
          </p:cNvGrpSpPr>
          <p:nvPr/>
        </p:nvGrpSpPr>
        <p:grpSpPr bwMode="auto">
          <a:xfrm>
            <a:off x="4037409" y="3183012"/>
            <a:ext cx="914400" cy="533400"/>
            <a:chOff x="1104" y="1440"/>
            <a:chExt cx="576" cy="336"/>
          </a:xfrm>
        </p:grpSpPr>
        <p:sp>
          <p:nvSpPr>
            <p:cNvPr id="190" name="Rectangle 185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92" name="Group 187"/>
          <p:cNvGrpSpPr>
            <a:grpSpLocks/>
          </p:cNvGrpSpPr>
          <p:nvPr/>
        </p:nvGrpSpPr>
        <p:grpSpPr bwMode="auto">
          <a:xfrm>
            <a:off x="5332809" y="3183012"/>
            <a:ext cx="914400" cy="533400"/>
            <a:chOff x="1104" y="1440"/>
            <a:chExt cx="576" cy="336"/>
          </a:xfrm>
        </p:grpSpPr>
        <p:sp>
          <p:nvSpPr>
            <p:cNvPr id="193" name="Rectangle 188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195" name="Group 190"/>
          <p:cNvGrpSpPr>
            <a:grpSpLocks/>
          </p:cNvGrpSpPr>
          <p:nvPr/>
        </p:nvGrpSpPr>
        <p:grpSpPr bwMode="auto">
          <a:xfrm>
            <a:off x="6552009" y="3183012"/>
            <a:ext cx="914400" cy="533400"/>
            <a:chOff x="1104" y="1440"/>
            <a:chExt cx="576" cy="336"/>
          </a:xfrm>
        </p:grpSpPr>
        <p:sp>
          <p:nvSpPr>
            <p:cNvPr id="196" name="Rectangle 191"/>
            <p:cNvSpPr>
              <a:spLocks noChangeArrowheads="1"/>
            </p:cNvSpPr>
            <p:nvPr/>
          </p:nvSpPr>
          <p:spPr bwMode="auto">
            <a:xfrm>
              <a:off x="1104" y="144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1488" y="1440"/>
              <a:ext cx="1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98" name="Line 196"/>
          <p:cNvSpPr>
            <a:spLocks noChangeShapeType="1"/>
          </p:cNvSpPr>
          <p:nvPr/>
        </p:nvSpPr>
        <p:spPr bwMode="auto">
          <a:xfrm>
            <a:off x="6018609" y="348781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9" name="Group 197"/>
          <p:cNvGrpSpPr>
            <a:grpSpLocks/>
          </p:cNvGrpSpPr>
          <p:nvPr/>
        </p:nvGrpSpPr>
        <p:grpSpPr bwMode="auto">
          <a:xfrm>
            <a:off x="7390209" y="3487812"/>
            <a:ext cx="609600" cy="152400"/>
            <a:chOff x="4704" y="1632"/>
            <a:chExt cx="384" cy="96"/>
          </a:xfrm>
        </p:grpSpPr>
        <p:sp>
          <p:nvSpPr>
            <p:cNvPr id="200" name="Line 198"/>
            <p:cNvSpPr>
              <a:spLocks noChangeShapeType="1"/>
            </p:cNvSpPr>
            <p:nvPr/>
          </p:nvSpPr>
          <p:spPr bwMode="auto">
            <a:xfrm>
              <a:off x="4704" y="16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" name="Line 199"/>
            <p:cNvSpPr>
              <a:spLocks noChangeShapeType="1"/>
            </p:cNvSpPr>
            <p:nvPr/>
          </p:nvSpPr>
          <p:spPr bwMode="auto">
            <a:xfrm>
              <a:off x="5040" y="1632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" name="Line 200"/>
            <p:cNvSpPr>
              <a:spLocks noChangeShapeType="1"/>
            </p:cNvSpPr>
            <p:nvPr/>
          </p:nvSpPr>
          <p:spPr bwMode="auto">
            <a:xfrm>
              <a:off x="4992" y="16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" name="Line 201"/>
            <p:cNvSpPr>
              <a:spLocks noChangeShapeType="1"/>
            </p:cNvSpPr>
            <p:nvPr/>
          </p:nvSpPr>
          <p:spPr bwMode="auto">
            <a:xfrm>
              <a:off x="4992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" name="Line 212"/>
          <p:cNvSpPr>
            <a:spLocks noChangeShapeType="1"/>
          </p:cNvSpPr>
          <p:nvPr/>
        </p:nvSpPr>
        <p:spPr bwMode="auto">
          <a:xfrm>
            <a:off x="4321572" y="2713112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" name="Text Box 213"/>
          <p:cNvSpPr txBox="1">
            <a:spLocks noChangeArrowheads="1"/>
          </p:cNvSpPr>
          <p:nvPr/>
        </p:nvSpPr>
        <p:spPr bwMode="auto">
          <a:xfrm>
            <a:off x="4397772" y="2636912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06" name="Rectangle 182"/>
          <p:cNvSpPr>
            <a:spLocks noChangeArrowheads="1"/>
          </p:cNvSpPr>
          <p:nvPr/>
        </p:nvSpPr>
        <p:spPr bwMode="auto">
          <a:xfrm>
            <a:off x="1264047" y="3175074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7" name="Rectangle 183"/>
          <p:cNvSpPr>
            <a:spLocks noChangeArrowheads="1"/>
          </p:cNvSpPr>
          <p:nvPr/>
        </p:nvSpPr>
        <p:spPr bwMode="auto">
          <a:xfrm>
            <a:off x="1873647" y="3175074"/>
            <a:ext cx="304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8" name="Line 212"/>
          <p:cNvSpPr>
            <a:spLocks noChangeShapeType="1"/>
          </p:cNvSpPr>
          <p:nvPr/>
        </p:nvSpPr>
        <p:spPr bwMode="auto">
          <a:xfrm>
            <a:off x="1535509" y="270834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" name="Text Box 213"/>
          <p:cNvSpPr txBox="1">
            <a:spLocks noChangeArrowheads="1"/>
          </p:cNvSpPr>
          <p:nvPr/>
        </p:nvSpPr>
        <p:spPr bwMode="auto">
          <a:xfrm>
            <a:off x="1606947" y="2636912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header</a:t>
            </a:r>
          </a:p>
        </p:txBody>
      </p:sp>
      <p:sp>
        <p:nvSpPr>
          <p:cNvPr id="210" name="Line 212"/>
          <p:cNvSpPr>
            <a:spLocks noChangeShapeType="1"/>
          </p:cNvSpPr>
          <p:nvPr/>
        </p:nvSpPr>
        <p:spPr bwMode="auto">
          <a:xfrm>
            <a:off x="7028259" y="275438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" name="Text Box 213"/>
          <p:cNvSpPr txBox="1">
            <a:spLocks noChangeArrowheads="1"/>
          </p:cNvSpPr>
          <p:nvPr/>
        </p:nvSpPr>
        <p:spPr bwMode="auto">
          <a:xfrm>
            <a:off x="7099697" y="2682949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tail</a:t>
            </a:r>
          </a:p>
        </p:txBody>
      </p:sp>
      <p:sp>
        <p:nvSpPr>
          <p:cNvPr id="212" name="TextBox 30"/>
          <p:cNvSpPr txBox="1">
            <a:spLocks noChangeArrowheads="1"/>
          </p:cNvSpPr>
          <p:nvPr/>
        </p:nvSpPr>
        <p:spPr bwMode="auto">
          <a:xfrm>
            <a:off x="2219722" y="3267149"/>
            <a:ext cx="458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…..</a:t>
            </a:r>
            <a:endParaRPr lang="zh-CN" altLang="en-US"/>
          </a:p>
        </p:txBody>
      </p:sp>
      <p:sp>
        <p:nvSpPr>
          <p:cNvPr id="213" name="Line 195"/>
          <p:cNvSpPr>
            <a:spLocks noChangeShapeType="1"/>
          </p:cNvSpPr>
          <p:nvPr/>
        </p:nvSpPr>
        <p:spPr bwMode="auto">
          <a:xfrm>
            <a:off x="3527822" y="34687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" name="Line 196"/>
          <p:cNvSpPr>
            <a:spLocks noChangeShapeType="1"/>
          </p:cNvSpPr>
          <p:nvPr/>
        </p:nvSpPr>
        <p:spPr bwMode="auto">
          <a:xfrm>
            <a:off x="4813697" y="34687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15" name="肘形连接符 214"/>
          <p:cNvCxnSpPr>
            <a:stCxn id="191" idx="2"/>
            <a:endCxn id="196" idx="2"/>
          </p:cNvCxnSpPr>
          <p:nvPr/>
        </p:nvCxnSpPr>
        <p:spPr>
          <a:xfrm rot="16200000" flipH="1">
            <a:off x="5903515" y="2610718"/>
            <a:ext cx="1588" cy="2209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内容占位符 2"/>
          <p:cNvSpPr txBox="1">
            <a:spLocks/>
          </p:cNvSpPr>
          <p:nvPr/>
        </p:nvSpPr>
        <p:spPr>
          <a:xfrm>
            <a:off x="1264047" y="4437112"/>
            <a:ext cx="7498080" cy="1560141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None/>
            </a:pPr>
            <a:r>
              <a:rPr lang="en-US" altLang="zh-CN" sz="1800" dirty="0" err="1"/>
              <a:t>p.element</a:t>
            </a:r>
            <a:r>
              <a:rPr lang="en-US" altLang="zh-CN" sz="1800" dirty="0"/>
              <a:t>=</a:t>
            </a:r>
            <a:r>
              <a:rPr lang="en-US" altLang="zh-CN" sz="1800" dirty="0" err="1"/>
              <a:t>p.next.element</a:t>
            </a:r>
            <a:r>
              <a:rPr lang="en-US" altLang="zh-CN" sz="1800" dirty="0"/>
              <a:t>;</a:t>
            </a:r>
          </a:p>
          <a:p>
            <a:pPr>
              <a:buFont typeface="Arial" charset="0"/>
              <a:buNone/>
            </a:pPr>
            <a:r>
              <a:rPr lang="en-US" altLang="zh-CN" sz="1800" dirty="0"/>
              <a:t>{C++ only}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p.next</a:t>
            </a:r>
            <a:r>
              <a:rPr lang="en-US" altLang="zh-CN" sz="1800" dirty="0"/>
              <a:t>;</a:t>
            </a:r>
          </a:p>
          <a:p>
            <a:pPr>
              <a:buFont typeface="Arial" charset="0"/>
              <a:buNone/>
            </a:pPr>
            <a:r>
              <a:rPr lang="en-US" altLang="zh-CN" sz="1800" dirty="0" err="1"/>
              <a:t>p.next</a:t>
            </a:r>
            <a:r>
              <a:rPr lang="en-US" altLang="zh-CN" sz="1800" dirty="0"/>
              <a:t>=</a:t>
            </a:r>
            <a:r>
              <a:rPr lang="en-US" altLang="zh-CN" sz="1800" dirty="0" err="1"/>
              <a:t>p.next.next</a:t>
            </a:r>
            <a:r>
              <a:rPr lang="en-US" altLang="zh-CN" sz="1800" dirty="0"/>
              <a:t>;</a:t>
            </a:r>
          </a:p>
          <a:p>
            <a:pPr>
              <a:buFont typeface="Arial" charset="0"/>
              <a:buNone/>
            </a:pPr>
            <a:r>
              <a:rPr lang="en-US" altLang="zh-CN" sz="1800" dirty="0"/>
              <a:t>{C++ only} delete(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87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假设以数组</a:t>
            </a:r>
            <a:r>
              <a:rPr lang="en-US" altLang="zh-CN" sz="1800" dirty="0"/>
              <a:t>Q[m]</a:t>
            </a:r>
            <a:r>
              <a:rPr lang="zh-CN" altLang="en-US" sz="1800" dirty="0"/>
              <a:t>存放循环队列中的元素，同时以</a:t>
            </a:r>
            <a:r>
              <a:rPr lang="en-US" altLang="zh-CN" sz="1800" dirty="0"/>
              <a:t>rear</a:t>
            </a:r>
          </a:p>
          <a:p>
            <a:pPr>
              <a:buNone/>
            </a:pPr>
            <a:r>
              <a:rPr lang="zh-CN" altLang="en-US" sz="1800" dirty="0"/>
              <a:t>和</a:t>
            </a:r>
            <a:r>
              <a:rPr lang="en-US" altLang="zh-CN" sz="1800" dirty="0"/>
              <a:t>length </a:t>
            </a:r>
            <a:r>
              <a:rPr lang="zh-CN" altLang="en-US" sz="1800" dirty="0"/>
              <a:t>分别指示环形队列中的队尾位置和队列中所含元</a:t>
            </a:r>
          </a:p>
          <a:p>
            <a:pPr>
              <a:buNone/>
            </a:pPr>
            <a:r>
              <a:rPr lang="zh-CN" altLang="en-US" sz="1800" dirty="0"/>
              <a:t>素的个数：</a:t>
            </a:r>
          </a:p>
          <a:p>
            <a:pPr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）求队列中第一个元素的实际位置。</a:t>
            </a:r>
          </a:p>
          <a:p>
            <a:pPr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）给出该循环队列的队空条件和队满条件，并写出</a:t>
            </a:r>
          </a:p>
          <a:p>
            <a:pPr>
              <a:buNone/>
            </a:pPr>
            <a:r>
              <a:rPr lang="zh-CN" altLang="en-US" sz="1800" dirty="0"/>
              <a:t>相应的插入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enqueue</a:t>
            </a:r>
            <a:r>
              <a:rPr lang="en-US" altLang="zh-CN" sz="1800" dirty="0"/>
              <a:t>)</a:t>
            </a:r>
            <a:r>
              <a:rPr lang="zh-CN" altLang="en-US" sz="1800" dirty="0"/>
              <a:t>和删除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dlqueue</a:t>
            </a:r>
            <a:r>
              <a:rPr lang="en-US" altLang="zh-CN" sz="1800" dirty="0"/>
              <a:t>)</a:t>
            </a:r>
            <a:r>
              <a:rPr lang="zh-CN" altLang="en-US" sz="1800" dirty="0"/>
              <a:t>元素的操作算法。</a:t>
            </a:r>
          </a:p>
          <a:p>
            <a:pPr marL="82296" indent="0">
              <a:buNone/>
            </a:pPr>
            <a:endParaRPr lang="en-US" altLang="zh-CN" sz="1800" dirty="0" smtClean="0"/>
          </a:p>
          <a:p>
            <a:pPr marL="82296" indent="0">
              <a:buNone/>
            </a:pPr>
            <a:r>
              <a:rPr lang="en-US" altLang="zh-CN" sz="1800" dirty="0" smtClean="0"/>
              <a:t>      1</a:t>
            </a:r>
            <a:r>
              <a:rPr lang="zh-CN" altLang="en-US" sz="1800" dirty="0" smtClean="0"/>
              <a:t>）</a:t>
            </a:r>
            <a:r>
              <a:rPr lang="en-US" altLang="zh-CN" sz="1800" dirty="0"/>
              <a:t>head=(rear-length+m+1)%</a:t>
            </a:r>
            <a:r>
              <a:rPr lang="en-US" altLang="zh-CN" sz="1800" dirty="0" smtClean="0"/>
              <a:t>m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2</a:t>
            </a:r>
            <a:r>
              <a:rPr lang="zh-CN" altLang="en-US" sz="1800" dirty="0" smtClean="0"/>
              <a:t>）队空：</a:t>
            </a:r>
            <a:r>
              <a:rPr lang="en-US" altLang="zh-CN" sz="1800" dirty="0" smtClean="0"/>
              <a:t>length=0 rear=-1</a:t>
            </a:r>
          </a:p>
          <a:p>
            <a:pPr marL="82296" indent="0">
              <a:buNone/>
            </a:pPr>
            <a:r>
              <a:rPr lang="en-US" altLang="zh-CN" sz="1800" dirty="0" smtClean="0"/>
              <a:t>           </a:t>
            </a:r>
            <a:r>
              <a:rPr lang="zh-CN" altLang="en-US" sz="1800" dirty="0" smtClean="0"/>
              <a:t>队</a:t>
            </a:r>
            <a:r>
              <a:rPr lang="zh-CN" altLang="en-US" sz="1800" dirty="0"/>
              <a:t>满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length=m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457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/>
              <a:t>插入算法</a:t>
            </a:r>
            <a:r>
              <a:rPr lang="en-US" altLang="zh-CN" sz="1800" dirty="0" smtClean="0"/>
              <a:t>(</a:t>
            </a:r>
            <a:r>
              <a:rPr lang="en-US" altLang="zh-CN" sz="1800" dirty="0" err="1"/>
              <a:t>enqueue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82296" indent="0">
              <a:buNone/>
            </a:pPr>
            <a:r>
              <a:rPr lang="en-US" altLang="zh-CN" sz="1800" dirty="0" smtClean="0"/>
              <a:t>    public void </a:t>
            </a:r>
            <a:r>
              <a:rPr lang="en-US" altLang="zh-CN" sz="1800" dirty="0" err="1" smtClean="0"/>
              <a:t>enqueue</a:t>
            </a:r>
            <a:r>
              <a:rPr lang="en-US" altLang="zh-CN" sz="1800" dirty="0" smtClean="0"/>
              <a:t>(Object x){</a:t>
            </a:r>
          </a:p>
          <a:p>
            <a:pPr marL="82296" indent="0">
              <a:buNone/>
            </a:pPr>
            <a:r>
              <a:rPr lang="en-US" altLang="zh-CN" sz="1800" dirty="0" smtClean="0"/>
              <a:t>        if(length==m){ </a:t>
            </a:r>
            <a:r>
              <a:rPr lang="en-US" altLang="zh-CN" sz="1800" dirty="0" err="1" smtClean="0"/>
              <a:t>Systerm.out.println</a:t>
            </a:r>
            <a:r>
              <a:rPr lang="en-US" altLang="zh-CN" sz="1800" dirty="0" smtClean="0"/>
              <a:t>(“Queue is full”);}</a:t>
            </a:r>
          </a:p>
          <a:p>
            <a:pPr marL="82296" indent="0">
              <a:buNone/>
            </a:pPr>
            <a:r>
              <a:rPr lang="en-US" altLang="zh-CN" sz="1800" dirty="0" smtClean="0"/>
              <a:t>        else{ rear=(rear+1)%m;  Q[rear]=x;  length++;}</a:t>
            </a:r>
          </a:p>
          <a:p>
            <a:pPr marL="82296" indent="0">
              <a:buNone/>
            </a:pPr>
            <a:r>
              <a:rPr lang="en-US" altLang="zh-CN" sz="1800" dirty="0" smtClean="0"/>
              <a:t>    }</a:t>
            </a:r>
          </a:p>
          <a:p>
            <a:pPr marL="82296" indent="0">
              <a:buNone/>
            </a:pPr>
            <a:r>
              <a:rPr lang="zh-CN" altLang="en-US" sz="1800" dirty="0"/>
              <a:t>删除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dlqueue</a:t>
            </a:r>
            <a:r>
              <a:rPr lang="en-US" altLang="zh-CN" sz="1800" dirty="0" smtClean="0"/>
              <a:t>)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public Object </a:t>
            </a:r>
            <a:r>
              <a:rPr lang="en-US" altLang="zh-CN" sz="1800" dirty="0" err="1" smtClean="0"/>
              <a:t>dlqueue</a:t>
            </a:r>
            <a:r>
              <a:rPr lang="en-US" altLang="zh-CN" sz="1800" dirty="0" smtClean="0"/>
              <a:t>(){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if(length==0){</a:t>
            </a:r>
            <a:r>
              <a:rPr lang="en-US" altLang="zh-CN" sz="1800" dirty="0" err="1"/>
              <a:t>Systerm.out.println</a:t>
            </a:r>
            <a:r>
              <a:rPr lang="en-US" altLang="zh-CN" sz="1800" dirty="0"/>
              <a:t>(“Queue is </a:t>
            </a:r>
            <a:r>
              <a:rPr lang="en-US" altLang="zh-CN" sz="1800" dirty="0" smtClean="0"/>
              <a:t>empty”);}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else{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head=(</a:t>
            </a:r>
            <a:r>
              <a:rPr lang="en-US" altLang="zh-CN" sz="1800" dirty="0"/>
              <a:t>rear-length+m+1)%</a:t>
            </a:r>
            <a:r>
              <a:rPr lang="en-US" altLang="zh-CN" sz="1800" dirty="0" smtClean="0"/>
              <a:t>m; length--;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if(length==0) rear=-1</a:t>
            </a:r>
          </a:p>
          <a:p>
            <a:pPr marL="82296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return Q[head;]}</a:t>
            </a:r>
          </a:p>
          <a:p>
            <a:pPr marL="82296" indent="0">
              <a:buNone/>
            </a:pPr>
            <a:r>
              <a:rPr lang="en-US" altLang="zh-CN" sz="1800" dirty="0" smtClean="0"/>
              <a:t>    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680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2010</a:t>
            </a:r>
            <a:r>
              <a:rPr lang="zh-CN" altLang="en-US" sz="4400" dirty="0"/>
              <a:t>年全国考研统考题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1800" dirty="0"/>
              <a:t>设将</a:t>
            </a:r>
            <a:r>
              <a:rPr lang="en-US" altLang="zh-CN" sz="1800" dirty="0"/>
              <a:t>n(n,1)</a:t>
            </a:r>
            <a:r>
              <a:rPr lang="zh-CN" altLang="zh-CN" sz="1800" dirty="0"/>
              <a:t>个整数存放到一维数组</a:t>
            </a:r>
            <a:r>
              <a:rPr lang="en-US" altLang="zh-CN" sz="1800" dirty="0"/>
              <a:t>R</a:t>
            </a:r>
            <a:r>
              <a:rPr lang="zh-CN" altLang="zh-CN" sz="1800" dirty="0"/>
              <a:t>中，试设计一个在时间和空间两方面尽可能有效的算法，将</a:t>
            </a:r>
            <a:r>
              <a:rPr lang="en-US" altLang="zh-CN" sz="1800" dirty="0"/>
              <a:t>R</a:t>
            </a:r>
            <a:r>
              <a:rPr lang="zh-CN" altLang="zh-CN" sz="1800" dirty="0"/>
              <a:t>中保有的序列循环左移</a:t>
            </a:r>
            <a:r>
              <a:rPr lang="en-US" altLang="zh-CN" sz="1800" dirty="0"/>
              <a:t>P</a:t>
            </a:r>
            <a:r>
              <a:rPr lang="zh-CN" altLang="zh-CN" sz="1800" dirty="0"/>
              <a:t>（</a:t>
            </a:r>
            <a:r>
              <a:rPr lang="en-US" altLang="zh-CN" sz="1800" dirty="0"/>
              <a:t>0</a:t>
            </a:r>
            <a:r>
              <a:rPr lang="zh-CN" altLang="zh-CN" sz="1800" dirty="0"/>
              <a:t>﹤</a:t>
            </a:r>
            <a:r>
              <a:rPr lang="en-US" altLang="zh-CN" sz="1800" dirty="0"/>
              <a:t>P</a:t>
            </a:r>
            <a:r>
              <a:rPr lang="zh-CN" altLang="zh-CN" sz="1800" dirty="0"/>
              <a:t>﹤</a:t>
            </a:r>
            <a:r>
              <a:rPr lang="en-US" altLang="zh-CN" sz="1800" dirty="0"/>
              <a:t>n</a:t>
            </a:r>
            <a:r>
              <a:rPr lang="zh-CN" altLang="zh-CN" sz="1800" dirty="0"/>
              <a:t>）个位置，即将</a:t>
            </a:r>
            <a:r>
              <a:rPr lang="en-US" altLang="zh-CN" sz="1800" dirty="0"/>
              <a:t>R</a:t>
            </a:r>
            <a:r>
              <a:rPr lang="zh-CN" altLang="zh-CN" sz="1800" dirty="0"/>
              <a:t>中的数据由（</a:t>
            </a:r>
            <a:r>
              <a:rPr lang="en-US" altLang="zh-CN" sz="1800" dirty="0"/>
              <a:t>X0 X1 ……Xn-1</a:t>
            </a:r>
            <a:r>
              <a:rPr lang="zh-CN" altLang="zh-CN" sz="1800" dirty="0"/>
              <a:t>）变换为（</a:t>
            </a:r>
            <a:r>
              <a:rPr lang="en-US" altLang="zh-CN" sz="1800" dirty="0" err="1"/>
              <a:t>Xp</a:t>
            </a:r>
            <a:r>
              <a:rPr lang="en-US" altLang="zh-CN" sz="1800" dirty="0"/>
              <a:t> Xp+1 ……Xn-1  X0  X1 …Xp-1)</a:t>
            </a:r>
          </a:p>
          <a:p>
            <a:pPr algn="just"/>
            <a:endParaRPr lang="en-US" altLang="zh-CN" sz="1800" dirty="0"/>
          </a:p>
          <a:p>
            <a:pPr algn="just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）给出算法的基本设计思想。</a:t>
            </a:r>
          </a:p>
          <a:p>
            <a:pPr algn="just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）根据设计思想，采用</a:t>
            </a:r>
            <a:r>
              <a:rPr lang="en-US" altLang="zh-CN" sz="1800" dirty="0"/>
              <a:t>C</a:t>
            </a:r>
            <a:r>
              <a:rPr lang="zh-CN" altLang="zh-CN" sz="1800" dirty="0"/>
              <a:t>或</a:t>
            </a:r>
            <a:r>
              <a:rPr lang="en-US" altLang="zh-CN" sz="1800" dirty="0"/>
              <a:t>C++</a:t>
            </a:r>
            <a:r>
              <a:rPr lang="zh-CN" altLang="zh-CN" sz="1800" dirty="0"/>
              <a:t>或</a:t>
            </a:r>
            <a:r>
              <a:rPr lang="en-US" altLang="zh-CN" sz="1800" dirty="0"/>
              <a:t>JAVA</a:t>
            </a:r>
            <a:r>
              <a:rPr lang="zh-CN" altLang="zh-CN" sz="1800" dirty="0"/>
              <a:t>语言表述算法，关键之处给出注释</a:t>
            </a:r>
          </a:p>
          <a:p>
            <a:pPr algn="just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）说明你所设计算法的时间复杂度和空间复杂度</a:t>
            </a:r>
          </a:p>
          <a:p>
            <a:pPr marL="82296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94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2010</a:t>
            </a:r>
            <a:r>
              <a:rPr lang="zh-CN" altLang="en-US" sz="4400" dirty="0"/>
              <a:t>年全国考研统考题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7754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zh-CN" altLang="zh-CN" sz="1800" dirty="0" smtClean="0"/>
                  <a:t>（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）给出算法的基本设计思想</a:t>
                </a:r>
                <a:r>
                  <a:rPr lang="zh-CN" altLang="zh-CN" sz="1800" dirty="0" smtClean="0"/>
                  <a:t>。</a:t>
                </a:r>
                <a:endParaRPr lang="en-US" altLang="zh-CN" sz="1800" dirty="0" smtClean="0"/>
              </a:p>
              <a:p>
                <a:pPr lvl="1" algn="just"/>
                <a:r>
                  <a:rPr lang="zh-CN" altLang="en-US" sz="1400" dirty="0" smtClean="0"/>
                  <a:t>可用</a:t>
                </a:r>
                <a:r>
                  <a:rPr lang="en-US" altLang="zh-CN" sz="1400" dirty="0" smtClean="0"/>
                  <a:t>queue</a:t>
                </a:r>
                <a:r>
                  <a:rPr lang="zh-CN" altLang="en-US" sz="1400" dirty="0" smtClean="0"/>
                  <a:t>，但效果不好</a:t>
                </a:r>
                <a:endParaRPr lang="en-US" altLang="zh-CN" sz="1400" dirty="0" smtClean="0"/>
              </a:p>
              <a:p>
                <a:pPr lvl="1" algn="just"/>
                <a:r>
                  <a:rPr lang="zh-CN" altLang="en-US" sz="1400" dirty="0" smtClean="0"/>
                  <a:t>把问题看做是把数组</a:t>
                </a:r>
                <a:r>
                  <a:rPr lang="en-US" altLang="zh-CN" sz="1400" dirty="0" err="1" smtClean="0"/>
                  <a:t>ab</a:t>
                </a:r>
                <a:r>
                  <a:rPr lang="zh-CN" altLang="en-US" sz="1400" dirty="0" smtClean="0"/>
                  <a:t>转换为数组</a:t>
                </a:r>
                <a:r>
                  <a:rPr lang="en-US" altLang="zh-CN" sz="1400" dirty="0" err="1" smtClean="0"/>
                  <a:t>ba</a:t>
                </a:r>
                <a:r>
                  <a:rPr lang="zh-CN" altLang="en-US" sz="1400" dirty="0" smtClean="0"/>
                  <a:t>（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代表数组的前</a:t>
                </a:r>
                <a:r>
                  <a:rPr lang="en-US" altLang="zh-CN" sz="1400" dirty="0" smtClean="0"/>
                  <a:t>p</a:t>
                </a:r>
                <a:r>
                  <a:rPr lang="zh-CN" altLang="en-US" sz="1400" dirty="0" smtClean="0"/>
                  <a:t>个元素，</a:t>
                </a:r>
                <a:r>
                  <a:rPr lang="en-US" altLang="zh-CN" sz="1400" dirty="0" smtClean="0"/>
                  <a:t>b</a:t>
                </a:r>
                <a:r>
                  <a:rPr lang="zh-CN" altLang="en-US" sz="1400" dirty="0" smtClean="0"/>
                  <a:t>代表剩下的）</a:t>
                </a:r>
                <a:endParaRPr lang="en-US" altLang="zh-CN" sz="1400" dirty="0" smtClean="0"/>
              </a:p>
              <a:p>
                <a:pPr lvl="1" algn="just"/>
                <a:r>
                  <a:rPr lang="zh-CN" altLang="en-US" sz="1400" dirty="0"/>
                  <a:t>先</a:t>
                </a:r>
                <a:r>
                  <a:rPr lang="zh-CN" altLang="en-US" sz="1400" dirty="0" smtClean="0"/>
                  <a:t>将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逆置得到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400" dirty="0" smtClean="0"/>
                  <a:t>b</a:t>
                </a:r>
                <a:r>
                  <a:rPr lang="zh-CN" altLang="en-US" sz="1400" dirty="0" smtClean="0"/>
                  <a:t>，再将</a:t>
                </a:r>
                <a:r>
                  <a:rPr lang="en-US" altLang="zh-CN" sz="1400" dirty="0" smtClean="0"/>
                  <a:t>b</a:t>
                </a:r>
                <a:r>
                  <a:rPr lang="zh-CN" altLang="en-US" sz="1400" dirty="0" smtClean="0"/>
                  <a:t>逆置得到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400" dirty="0" smtClean="0"/>
                  <a:t>，最后将整个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sz="1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400" dirty="0" smtClean="0"/>
                  <a:t>逆置得到</a:t>
                </a:r>
                <a:r>
                  <a:rPr lang="en-US" altLang="zh-CN" sz="1400" dirty="0" err="1" smtClean="0"/>
                  <a:t>ba</a:t>
                </a:r>
                <a:endParaRPr lang="zh-CN" altLang="zh-CN" sz="1400" dirty="0"/>
              </a:p>
              <a:p>
                <a:pPr algn="just"/>
                <a:r>
                  <a:rPr lang="zh-CN" altLang="zh-CN" sz="1800" dirty="0"/>
                  <a:t>（</a:t>
                </a:r>
                <a:r>
                  <a:rPr lang="en-US" altLang="zh-CN" sz="1800" dirty="0"/>
                  <a:t>2</a:t>
                </a:r>
                <a:r>
                  <a:rPr lang="zh-CN" altLang="zh-CN" sz="1800" dirty="0"/>
                  <a:t>）根据设计思想，采用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或</a:t>
                </a:r>
                <a:r>
                  <a:rPr lang="en-US" altLang="zh-CN" sz="1800" dirty="0"/>
                  <a:t>C++</a:t>
                </a:r>
                <a:r>
                  <a:rPr lang="zh-CN" altLang="zh-CN" sz="1800" dirty="0"/>
                  <a:t>或</a:t>
                </a:r>
                <a:r>
                  <a:rPr lang="en-US" altLang="zh-CN" sz="1800" dirty="0"/>
                  <a:t>JAVA</a:t>
                </a:r>
                <a:r>
                  <a:rPr lang="zh-CN" altLang="zh-CN" sz="1800" dirty="0"/>
                  <a:t>语言表述算法，关键之处给出</a:t>
                </a:r>
                <a:r>
                  <a:rPr lang="zh-CN" altLang="zh-CN" sz="1800" dirty="0" smtClean="0"/>
                  <a:t>注释</a:t>
                </a:r>
                <a:endParaRPr lang="en-US" altLang="zh-CN" sz="1800" dirty="0"/>
              </a:p>
              <a:p>
                <a:pPr marL="82296" indent="0" algn="just">
                  <a:buNone/>
                </a:pPr>
                <a:r>
                  <a:rPr lang="en-US" altLang="zh-CN" sz="1600" dirty="0" smtClean="0"/>
                  <a:t>      public void reverse(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[] R, 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 from, 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 to){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 smtClean="0"/>
                  <a:t>         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 temp;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for(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 err="1" smtClean="0"/>
                  <a:t>i</a:t>
                </a:r>
                <a:r>
                  <a:rPr lang="en-US" altLang="zh-CN" sz="1600" dirty="0" smtClean="0"/>
                  <a:t>=0;i&lt;(to-from+1)/2;i++)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{temp=R[</a:t>
                </a:r>
                <a:r>
                  <a:rPr lang="en-US" altLang="zh-CN" sz="1600" dirty="0" err="1" smtClean="0"/>
                  <a:t>from+i</a:t>
                </a:r>
                <a:r>
                  <a:rPr lang="en-US" altLang="zh-CN" sz="1600" dirty="0" smtClean="0"/>
                  <a:t>];R[</a:t>
                </a:r>
                <a:r>
                  <a:rPr lang="en-US" altLang="zh-CN" sz="1600" dirty="0" err="1" smtClean="0"/>
                  <a:t>from+i</a:t>
                </a:r>
                <a:r>
                  <a:rPr lang="en-US" altLang="zh-CN" sz="1600" dirty="0" smtClean="0"/>
                  <a:t>]=R[to-</a:t>
                </a:r>
                <a:r>
                  <a:rPr lang="en-US" altLang="zh-CN" sz="1600" dirty="0" err="1" smtClean="0"/>
                  <a:t>i</a:t>
                </a:r>
                <a:r>
                  <a:rPr lang="en-US" altLang="zh-CN" sz="1600" dirty="0" smtClean="0"/>
                  <a:t>];R[to-</a:t>
                </a:r>
                <a:r>
                  <a:rPr lang="en-US" altLang="zh-CN" sz="1600" dirty="0" err="1" smtClean="0"/>
                  <a:t>i</a:t>
                </a:r>
                <a:r>
                  <a:rPr lang="en-US" altLang="zh-CN" sz="1600" dirty="0" smtClean="0"/>
                  <a:t>]=temp;}}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public void converse(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[] </a:t>
                </a:r>
                <a:r>
                  <a:rPr lang="en-US" altLang="zh-CN" sz="1600" dirty="0" err="1" smtClean="0"/>
                  <a:t>R,int</a:t>
                </a:r>
                <a:r>
                  <a:rPr lang="en-US" altLang="zh-CN" sz="1600" dirty="0" smtClean="0"/>
                  <a:t> n, </a:t>
                </a:r>
                <a:r>
                  <a:rPr lang="en-US" altLang="zh-CN" sz="1600" dirty="0" err="1" smtClean="0"/>
                  <a:t>int</a:t>
                </a:r>
                <a:r>
                  <a:rPr lang="en-US" altLang="zh-CN" sz="1600" dirty="0" smtClean="0"/>
                  <a:t> p){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 smtClean="0"/>
                  <a:t>        reverse(R,0,p-1);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reverse(R,p,n-1);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reverse(R,0,n-1);</a:t>
                </a:r>
              </a:p>
              <a:p>
                <a:pPr marL="82296" indent="0" algn="just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}</a:t>
                </a:r>
                <a:endParaRPr lang="zh-CN" altLang="zh-CN" sz="1600" dirty="0"/>
              </a:p>
              <a:p>
                <a:pPr algn="just"/>
                <a:r>
                  <a:rPr lang="zh-CN" altLang="zh-CN" sz="1800" dirty="0"/>
                  <a:t>（</a:t>
                </a:r>
                <a:r>
                  <a:rPr lang="en-US" altLang="zh-CN" sz="1800" dirty="0"/>
                  <a:t>3</a:t>
                </a:r>
                <a:r>
                  <a:rPr lang="zh-CN" altLang="zh-CN" sz="1800" dirty="0"/>
                  <a:t>）说明你所设计算法的时间复杂度和空间复杂</a:t>
                </a:r>
                <a:r>
                  <a:rPr lang="zh-CN" altLang="zh-CN" sz="1800" dirty="0" smtClean="0"/>
                  <a:t>度</a:t>
                </a:r>
                <a:endParaRPr lang="en-US" altLang="zh-CN" sz="1800" dirty="0" smtClean="0"/>
              </a:p>
              <a:p>
                <a:pPr lvl="1" algn="just"/>
                <a:r>
                  <a:rPr lang="zh-CN" altLang="en-US" sz="1400" dirty="0" smtClean="0"/>
                  <a:t>时间复杂度：</a:t>
                </a:r>
                <a:r>
                  <a:rPr lang="en-US" altLang="zh-CN" sz="1400" dirty="0" smtClean="0"/>
                  <a:t>O(n)</a:t>
                </a:r>
              </a:p>
              <a:p>
                <a:pPr lvl="1" algn="just"/>
                <a:r>
                  <a:rPr lang="zh-CN" altLang="en-US" sz="1400" dirty="0" smtClean="0"/>
                  <a:t>空间复杂度：</a:t>
                </a:r>
                <a:r>
                  <a:rPr lang="en-US" altLang="zh-CN" sz="1400" dirty="0" smtClean="0"/>
                  <a:t>O(1)</a:t>
                </a:r>
                <a:endParaRPr lang="zh-CN" altLang="zh-CN" sz="1400" dirty="0"/>
              </a:p>
              <a:p>
                <a:pPr marL="82296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77544"/>
              </a:xfrm>
              <a:blipFill rotWithShape="1">
                <a:blip r:embed="rId2"/>
                <a:stretch>
                  <a:fillRect t="-601" r="-650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给定二叉树如下图所示</a:t>
            </a:r>
            <a:r>
              <a:rPr lang="en-US" altLang="zh-CN" sz="1800" dirty="0"/>
              <a:t>. </a:t>
            </a:r>
            <a:r>
              <a:rPr lang="zh-CN" altLang="en-US" sz="1800" dirty="0"/>
              <a:t>设</a:t>
            </a:r>
            <a:r>
              <a:rPr lang="en-US" altLang="zh-CN" sz="1800" dirty="0"/>
              <a:t>N </a:t>
            </a:r>
            <a:r>
              <a:rPr lang="zh-CN" altLang="en-US" sz="1800" dirty="0"/>
              <a:t>代表二叉树的根</a:t>
            </a:r>
            <a:r>
              <a:rPr lang="en-US" altLang="zh-CN" sz="1800" dirty="0"/>
              <a:t>,  L </a:t>
            </a:r>
            <a:r>
              <a:rPr lang="zh-CN" altLang="en-US" sz="1800" dirty="0"/>
              <a:t>代表二叉树的左子树</a:t>
            </a:r>
            <a:r>
              <a:rPr lang="en-US" altLang="zh-CN" sz="1800" dirty="0"/>
              <a:t>,  R </a:t>
            </a:r>
            <a:r>
              <a:rPr lang="zh-CN" altLang="en-US" sz="1800" dirty="0"/>
              <a:t>代表根结点的右子树</a:t>
            </a:r>
            <a:r>
              <a:rPr lang="en-US" altLang="zh-CN" sz="1800" dirty="0"/>
              <a:t>.  </a:t>
            </a:r>
            <a:r>
              <a:rPr lang="zh-CN" altLang="en-US" sz="1800" dirty="0"/>
              <a:t>若遍历后的结点序列为 </a:t>
            </a:r>
            <a:r>
              <a:rPr lang="en-US" altLang="zh-CN" sz="1800" dirty="0"/>
              <a:t>3, 1, 7, 5, 6, 2, 4, </a:t>
            </a:r>
            <a:r>
              <a:rPr lang="zh-CN" altLang="en-US" sz="1800" dirty="0"/>
              <a:t>则其遍历方式是</a:t>
            </a:r>
            <a:r>
              <a:rPr lang="en-US" altLang="zh-CN" sz="1800" dirty="0"/>
              <a:t>(</a:t>
            </a:r>
            <a:r>
              <a:rPr lang="zh-CN" altLang="en-US" sz="1800" dirty="0"/>
              <a:t>右</a:t>
            </a:r>
            <a:r>
              <a:rPr lang="en-US" altLang="zh-CN" sz="1800" dirty="0"/>
              <a:t>3</a:t>
            </a:r>
            <a:r>
              <a:rPr lang="zh-CN" altLang="en-US" sz="1800" dirty="0"/>
              <a:t>中</a:t>
            </a:r>
            <a:r>
              <a:rPr lang="en-US" altLang="zh-CN" sz="1800" dirty="0"/>
              <a:t>1)</a:t>
            </a:r>
            <a:endParaRPr lang="zh-CN" altLang="en-US" sz="1800" dirty="0"/>
          </a:p>
          <a:p>
            <a:r>
              <a:rPr lang="zh-CN" altLang="en-US" sz="1800" dirty="0"/>
              <a:t>     </a:t>
            </a:r>
            <a:r>
              <a:rPr lang="en-US" altLang="zh-CN" sz="1800" dirty="0"/>
              <a:t>A. LRN        B.  NRL     C.  RLN      </a:t>
            </a:r>
            <a:r>
              <a:rPr lang="en-US" altLang="zh-CN" sz="1800" dirty="0">
                <a:solidFill>
                  <a:srgbClr val="FF0000"/>
                </a:solidFill>
              </a:rPr>
              <a:t>D.  RNL</a:t>
            </a:r>
          </a:p>
          <a:p>
            <a:pPr marL="609600" indent="-609600">
              <a:buNone/>
            </a:pPr>
            <a:endParaRPr lang="en-US" altLang="zh-CN" sz="1800" b="1" dirty="0"/>
          </a:p>
        </p:txBody>
      </p:sp>
      <p:pic>
        <p:nvPicPr>
          <p:cNvPr id="7" name="Picture 2" descr="C:\Users\zyy7259\Desktop\t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2257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1355</TotalTime>
  <Words>1508</Words>
  <Application>Microsoft Office PowerPoint</Application>
  <PresentationFormat>全屏显示(4:3)</PresentationFormat>
  <Paragraphs>251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Verdana</vt:lpstr>
      <vt:lpstr>Wingdings</vt:lpstr>
      <vt:lpstr>华文楷体</vt:lpstr>
      <vt:lpstr>华文中宋</vt:lpstr>
      <vt:lpstr>楷体_GB2312</vt:lpstr>
      <vt:lpstr>宋体</vt:lpstr>
      <vt:lpstr>Arial</vt:lpstr>
      <vt:lpstr>Calibri</vt:lpstr>
      <vt:lpstr>Cambria Math</vt:lpstr>
      <vt:lpstr>Franklin Gothic Book</vt:lpstr>
      <vt:lpstr>Garamond</vt:lpstr>
      <vt:lpstr>Gill Sans MT</vt:lpstr>
      <vt:lpstr>Times New Roman</vt:lpstr>
      <vt:lpstr>Wingdings 2</vt:lpstr>
      <vt:lpstr>夏至</vt:lpstr>
      <vt:lpstr>数据结构与算法</vt:lpstr>
      <vt:lpstr>Chapter 3.1</vt:lpstr>
      <vt:lpstr>Chapter 3.1</vt:lpstr>
      <vt:lpstr>Chapter 3.1</vt:lpstr>
      <vt:lpstr>Chapter 3.1</vt:lpstr>
      <vt:lpstr>Chapter 3.1</vt:lpstr>
      <vt:lpstr>2010年全国考研统考题</vt:lpstr>
      <vt:lpstr>2010年全国考研统考题</vt:lpstr>
      <vt:lpstr>2009年统考题 3</vt:lpstr>
      <vt:lpstr>2009年统考题 4</vt:lpstr>
      <vt:lpstr>2009年统考题 5</vt:lpstr>
      <vt:lpstr>2010年全国考研题 3</vt:lpstr>
      <vt:lpstr>2010年全国考研题 5</vt:lpstr>
      <vt:lpstr>2010年全国考研题 6</vt:lpstr>
      <vt:lpstr>Chapter4</vt:lpstr>
      <vt:lpstr>Chapter4</vt:lpstr>
      <vt:lpstr>Chapter4</vt:lpstr>
      <vt:lpstr>Chapter4</vt:lpstr>
      <vt:lpstr>Chapter4</vt:lpstr>
      <vt:lpstr>Chapter4</vt:lpstr>
      <vt:lpstr>Chapter4</vt:lpstr>
      <vt:lpstr>Chapter4</vt:lpstr>
      <vt:lpstr>Chapter4</vt:lpstr>
      <vt:lpstr>Chapter4</vt:lpstr>
      <vt:lpstr>Chapter4</vt:lpstr>
      <vt:lpstr>Chapter4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swi</dc:creator>
  <cp:lastModifiedBy>Eureka.Liu</cp:lastModifiedBy>
  <cp:revision>68</cp:revision>
  <dcterms:created xsi:type="dcterms:W3CDTF">2014-10-31T06:28:03Z</dcterms:created>
  <dcterms:modified xsi:type="dcterms:W3CDTF">2014-11-04T11:20:14Z</dcterms:modified>
</cp:coreProperties>
</file>