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94666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361923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36789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425545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95131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105471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423516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178568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136054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337815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C624BC-E5E7-40F6-B344-51904AD385B7}"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287531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624BC-E5E7-40F6-B344-51904AD385B7}" type="datetimeFigureOut">
              <a:rPr lang="zh-CN" altLang="en-US" smtClean="0"/>
              <a:t>2014/12/21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C043-185C-4D2F-8C9C-178C502CDB75}" type="slidenum">
              <a:rPr lang="zh-CN" altLang="en-US" smtClean="0"/>
              <a:t>‹#›</a:t>
            </a:fld>
            <a:endParaRPr lang="zh-CN" altLang="en-US"/>
          </a:p>
        </p:txBody>
      </p:sp>
    </p:spTree>
    <p:extLst>
      <p:ext uri="{BB962C8B-B14F-4D97-AF65-F5344CB8AC3E}">
        <p14:creationId xmlns:p14="http://schemas.microsoft.com/office/powerpoint/2010/main" val="5948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第六次作业参考答案</a:t>
            </a:r>
            <a:endParaRPr lang="zh-CN" altLang="en-US" dirty="0"/>
          </a:p>
        </p:txBody>
      </p:sp>
      <p:sp>
        <p:nvSpPr>
          <p:cNvPr id="3" name="副标题 2"/>
          <p:cNvSpPr>
            <a:spLocks noGrp="1"/>
          </p:cNvSpPr>
          <p:nvPr>
            <p:ph type="subTitle" idx="1"/>
          </p:nvPr>
        </p:nvSpPr>
        <p:spPr/>
        <p:txBody>
          <a:bodyPr/>
          <a:lstStyle/>
          <a:p>
            <a:r>
              <a:rPr lang="en-US" altLang="zh-CN" dirty="0" smtClean="0"/>
              <a:t>					---</a:t>
            </a:r>
            <a:r>
              <a:rPr lang="en-US" altLang="zh-CN" dirty="0" smtClean="0"/>
              <a:t> Chapter7</a:t>
            </a:r>
            <a:r>
              <a:rPr lang="zh-CN" altLang="en-US" dirty="0"/>
              <a:t>习题</a:t>
            </a:r>
          </a:p>
        </p:txBody>
      </p:sp>
    </p:spTree>
    <p:extLst>
      <p:ext uri="{BB962C8B-B14F-4D97-AF65-F5344CB8AC3E}">
        <p14:creationId xmlns:p14="http://schemas.microsoft.com/office/powerpoint/2010/main" val="179931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2009</a:t>
            </a:r>
            <a:r>
              <a:rPr lang="zh-CN" altLang="en-US" dirty="0"/>
              <a:t>年统考题</a:t>
            </a:r>
          </a:p>
        </p:txBody>
      </p:sp>
      <p:sp>
        <p:nvSpPr>
          <p:cNvPr id="3" name="内容占位符 2"/>
          <p:cNvSpPr>
            <a:spLocks noGrp="1"/>
          </p:cNvSpPr>
          <p:nvPr>
            <p:ph idx="1"/>
          </p:nvPr>
        </p:nvSpPr>
        <p:spPr/>
        <p:txBody>
          <a:bodyPr/>
          <a:lstStyle/>
          <a:p>
            <a:r>
              <a:rPr lang="zh-CN" altLang="en-US" dirty="0" smtClean="0"/>
              <a:t>若数据元素序列 </a:t>
            </a:r>
            <a:r>
              <a:rPr lang="en-US" altLang="zh-CN" dirty="0" smtClean="0"/>
              <a:t>11, 12, 13, 7, 8, 9, 23, 4, 5 </a:t>
            </a:r>
            <a:r>
              <a:rPr lang="zh-CN" altLang="en-US" dirty="0" smtClean="0"/>
              <a:t>是采用下列排序方法之一得到的第二趟排序后的结果</a:t>
            </a:r>
            <a:r>
              <a:rPr lang="en-US" altLang="zh-CN" dirty="0" smtClean="0"/>
              <a:t>, </a:t>
            </a:r>
            <a:r>
              <a:rPr lang="zh-CN" altLang="en-US" dirty="0" smtClean="0"/>
              <a:t>则该排序算法只能是</a:t>
            </a:r>
          </a:p>
          <a:p>
            <a:r>
              <a:rPr lang="zh-CN" altLang="en-US" dirty="0" smtClean="0"/>
              <a:t>    </a:t>
            </a:r>
            <a:r>
              <a:rPr lang="en-US" altLang="zh-CN" dirty="0" smtClean="0"/>
              <a:t>A. </a:t>
            </a:r>
            <a:r>
              <a:rPr lang="zh-CN" altLang="en-US" dirty="0" smtClean="0"/>
              <a:t>起泡排序       </a:t>
            </a:r>
            <a:r>
              <a:rPr lang="en-US" altLang="zh-CN" dirty="0" smtClean="0"/>
              <a:t>B.  </a:t>
            </a:r>
            <a:r>
              <a:rPr lang="zh-CN" altLang="en-US" dirty="0" smtClean="0">
                <a:solidFill>
                  <a:srgbClr val="FF0000"/>
                </a:solidFill>
              </a:rPr>
              <a:t>插入排序</a:t>
            </a:r>
            <a:r>
              <a:rPr lang="zh-CN" altLang="en-US" dirty="0" smtClean="0"/>
              <a:t>      </a:t>
            </a:r>
            <a:r>
              <a:rPr lang="en-US" altLang="zh-CN" dirty="0" smtClean="0"/>
              <a:t>C.   </a:t>
            </a:r>
            <a:r>
              <a:rPr lang="zh-CN" altLang="en-US" dirty="0" smtClean="0"/>
              <a:t>选择排序     </a:t>
            </a:r>
            <a:r>
              <a:rPr lang="en-US" altLang="zh-CN" dirty="0" smtClean="0"/>
              <a:t>D. </a:t>
            </a:r>
            <a:r>
              <a:rPr lang="zh-CN" altLang="en-US" dirty="0" smtClean="0"/>
              <a:t>二路归并排序 </a:t>
            </a:r>
          </a:p>
          <a:p>
            <a:endParaRPr lang="en-US" altLang="zh-CN" dirty="0" smtClean="0"/>
          </a:p>
          <a:p>
            <a:r>
              <a:rPr lang="zh-CN" altLang="en-US" dirty="0" smtClean="0"/>
              <a:t>分析：其余三个第二趟排序后的结果肯定是最前的三个数是所有数字中的最小的三个数或者最大的三个数</a:t>
            </a:r>
            <a:endParaRPr lang="zh-CN" altLang="en-US" dirty="0"/>
          </a:p>
        </p:txBody>
      </p:sp>
    </p:spTree>
    <p:extLst>
      <p:ext uri="{BB962C8B-B14F-4D97-AF65-F5344CB8AC3E}">
        <p14:creationId xmlns:p14="http://schemas.microsoft.com/office/powerpoint/2010/main" val="216405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r>
              <a:rPr lang="en-US" altLang="zh-CN" dirty="0" smtClean="0">
                <a:latin typeface="Calibri" panose="020F0502020204030204" pitchFamily="34" charset="0"/>
              </a:rPr>
              <a:t>Sort</a:t>
            </a:r>
            <a:r>
              <a:rPr lang="zh-CN" altLang="en-US" dirty="0" smtClean="0">
                <a:latin typeface="Calibri" panose="020F0502020204030204" pitchFamily="34" charset="0"/>
              </a:rPr>
              <a:t> </a:t>
            </a:r>
            <a:r>
              <a:rPr lang="en-US" altLang="zh-CN" dirty="0" smtClean="0">
                <a:latin typeface="Calibri" panose="020F0502020204030204" pitchFamily="34" charset="0"/>
              </a:rPr>
              <a:t>the sequence 3, 1, 4, 1, 5, 9, 2, 6, 5 using insertion sort.</a:t>
            </a:r>
          </a:p>
          <a:p>
            <a:endParaRPr lang="en-US" altLang="zh-CN" dirty="0" smtClean="0">
              <a:latin typeface="Calibri" panose="020F0502020204030204" pitchFamily="34" charset="0"/>
            </a:endParaRP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 3，1，4，1*，5，9，2，6，5*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P=1  [</a:t>
            </a:r>
            <a:r>
              <a:rPr lang="zh-CN" altLang="en-US" sz="2200" dirty="0">
                <a:solidFill>
                  <a:srgbClr val="FF0000"/>
                </a:solidFill>
                <a:latin typeface="Calibri" panose="020F0502020204030204" pitchFamily="34" charset="0"/>
                <a:ea typeface="华文楷体" panose="02010600040101010101" pitchFamily="2" charset="-122"/>
              </a:rPr>
              <a:t>1</a:t>
            </a:r>
            <a:r>
              <a:rPr lang="zh-CN" altLang="en-US" sz="2200" dirty="0">
                <a:solidFill>
                  <a:srgbClr val="4E3B30"/>
                </a:solidFill>
                <a:latin typeface="Calibri" panose="020F0502020204030204" pitchFamily="34" charset="0"/>
                <a:ea typeface="华文楷体" panose="02010600040101010101" pitchFamily="2" charset="-122"/>
              </a:rPr>
              <a:t>，3] ，4，1*，5，9，2，6，5*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P=2  [1，3，</a:t>
            </a:r>
            <a:r>
              <a:rPr lang="zh-CN" altLang="en-US" sz="2200" dirty="0">
                <a:solidFill>
                  <a:srgbClr val="FF0000"/>
                </a:solidFill>
                <a:latin typeface="Calibri" panose="020F0502020204030204" pitchFamily="34" charset="0"/>
                <a:ea typeface="华文楷体" panose="02010600040101010101" pitchFamily="2" charset="-122"/>
              </a:rPr>
              <a:t>4 </a:t>
            </a:r>
            <a:r>
              <a:rPr lang="zh-CN" altLang="en-US" sz="2200" dirty="0">
                <a:solidFill>
                  <a:srgbClr val="4E3B30"/>
                </a:solidFill>
                <a:latin typeface="Calibri" panose="020F0502020204030204" pitchFamily="34" charset="0"/>
                <a:ea typeface="华文楷体" panose="02010600040101010101" pitchFamily="2" charset="-122"/>
              </a:rPr>
              <a:t>]，1*，5，9，2，6，5*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P=3  [1，</a:t>
            </a:r>
            <a:r>
              <a:rPr lang="zh-CN" altLang="en-US" sz="2200" dirty="0">
                <a:solidFill>
                  <a:srgbClr val="FF0000"/>
                </a:solidFill>
                <a:latin typeface="Calibri" panose="020F0502020204030204" pitchFamily="34" charset="0"/>
                <a:ea typeface="华文楷体" panose="02010600040101010101" pitchFamily="2" charset="-122"/>
              </a:rPr>
              <a:t>1*</a:t>
            </a:r>
            <a:r>
              <a:rPr lang="zh-CN" altLang="en-US" sz="2200" dirty="0">
                <a:solidFill>
                  <a:srgbClr val="4E3B30"/>
                </a:solidFill>
                <a:latin typeface="Calibri" panose="020F0502020204030204" pitchFamily="34" charset="0"/>
                <a:ea typeface="华文楷体" panose="02010600040101010101" pitchFamily="2" charset="-122"/>
              </a:rPr>
              <a:t>，3，4 ]，5，9，2，6，5*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P=4  [1，1*，3，4，</a:t>
            </a:r>
            <a:r>
              <a:rPr lang="zh-CN" altLang="en-US" sz="2200" dirty="0">
                <a:solidFill>
                  <a:srgbClr val="FF0000"/>
                </a:solidFill>
                <a:latin typeface="Calibri" panose="020F0502020204030204" pitchFamily="34" charset="0"/>
                <a:ea typeface="华文楷体" panose="02010600040101010101" pitchFamily="2" charset="-122"/>
              </a:rPr>
              <a:t>5</a:t>
            </a:r>
            <a:r>
              <a:rPr lang="zh-CN" altLang="en-US" sz="2200" dirty="0">
                <a:solidFill>
                  <a:srgbClr val="4E3B30"/>
                </a:solidFill>
                <a:latin typeface="Calibri" panose="020F0502020204030204" pitchFamily="34" charset="0"/>
                <a:ea typeface="华文楷体" panose="02010600040101010101" pitchFamily="2" charset="-122"/>
              </a:rPr>
              <a:t>] ，9，2，6，5*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P=5  [1，1*，3，4，5，</a:t>
            </a:r>
            <a:r>
              <a:rPr lang="zh-CN" altLang="en-US" sz="2200" dirty="0">
                <a:solidFill>
                  <a:srgbClr val="FF0000"/>
                </a:solidFill>
                <a:latin typeface="Calibri" panose="020F0502020204030204" pitchFamily="34" charset="0"/>
                <a:ea typeface="华文楷体" panose="02010600040101010101" pitchFamily="2" charset="-122"/>
              </a:rPr>
              <a:t>9</a:t>
            </a:r>
            <a:r>
              <a:rPr lang="zh-CN" altLang="en-US" sz="2200" dirty="0">
                <a:solidFill>
                  <a:srgbClr val="4E3B30"/>
                </a:solidFill>
                <a:latin typeface="Calibri" panose="020F0502020204030204" pitchFamily="34" charset="0"/>
                <a:ea typeface="华文楷体" panose="02010600040101010101" pitchFamily="2" charset="-122"/>
              </a:rPr>
              <a:t>] ，2，6，5*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P=6  [1，1*，</a:t>
            </a:r>
            <a:r>
              <a:rPr lang="zh-CN" altLang="en-US" sz="2200" dirty="0">
                <a:solidFill>
                  <a:srgbClr val="FF0000"/>
                </a:solidFill>
                <a:latin typeface="Calibri" panose="020F0502020204030204" pitchFamily="34" charset="0"/>
                <a:ea typeface="华文楷体" panose="02010600040101010101" pitchFamily="2" charset="-122"/>
              </a:rPr>
              <a:t>2</a:t>
            </a:r>
            <a:r>
              <a:rPr lang="zh-CN" altLang="en-US" sz="2200" dirty="0">
                <a:solidFill>
                  <a:srgbClr val="4E3B30"/>
                </a:solidFill>
                <a:latin typeface="Calibri" panose="020F0502020204030204" pitchFamily="34" charset="0"/>
                <a:ea typeface="华文楷体" panose="02010600040101010101" pitchFamily="2" charset="-122"/>
              </a:rPr>
              <a:t>，3，4，5 ，9]，6，5*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P=7  [1，1*，2，3，4，5 ，</a:t>
            </a:r>
            <a:r>
              <a:rPr lang="zh-CN" altLang="en-US" sz="2200" dirty="0">
                <a:solidFill>
                  <a:srgbClr val="FF0000"/>
                </a:solidFill>
                <a:latin typeface="Calibri" panose="020F0502020204030204" pitchFamily="34" charset="0"/>
                <a:ea typeface="华文楷体" panose="02010600040101010101" pitchFamily="2" charset="-122"/>
              </a:rPr>
              <a:t>6</a:t>
            </a:r>
            <a:r>
              <a:rPr lang="zh-CN" altLang="en-US" sz="2200" dirty="0">
                <a:solidFill>
                  <a:srgbClr val="4E3B30"/>
                </a:solidFill>
                <a:latin typeface="Calibri" panose="020F0502020204030204" pitchFamily="34" charset="0"/>
                <a:ea typeface="华文楷体" panose="02010600040101010101" pitchFamily="2" charset="-122"/>
              </a:rPr>
              <a:t>，9]，5*                            </a:t>
            </a:r>
          </a:p>
          <a:p>
            <a:pPr marL="742950" lvl="1" indent="-285750" eaLnBrk="0" fontAlgn="base" hangingPunct="0">
              <a:lnSpc>
                <a:spcPct val="80000"/>
              </a:lnSpc>
              <a:spcBef>
                <a:spcPct val="20000"/>
              </a:spcBef>
              <a:spcAft>
                <a:spcPct val="0"/>
              </a:spcAft>
              <a:buClr>
                <a:srgbClr val="F0A22E"/>
              </a:buClr>
              <a:buSzPct val="70000"/>
              <a:buNone/>
            </a:pPr>
            <a:r>
              <a:rPr lang="zh-CN" altLang="en-US" sz="2200" dirty="0">
                <a:solidFill>
                  <a:srgbClr val="4E3B30"/>
                </a:solidFill>
                <a:latin typeface="Calibri" panose="020F0502020204030204" pitchFamily="34" charset="0"/>
                <a:ea typeface="华文楷体" panose="02010600040101010101" pitchFamily="2" charset="-122"/>
              </a:rPr>
              <a:t>P=8  [1，1*，2，3，4，5 ，</a:t>
            </a:r>
            <a:r>
              <a:rPr lang="zh-CN" altLang="en-US" sz="2200" dirty="0">
                <a:solidFill>
                  <a:srgbClr val="FF0000"/>
                </a:solidFill>
                <a:latin typeface="Calibri" panose="020F0502020204030204" pitchFamily="34" charset="0"/>
                <a:ea typeface="华文楷体" panose="02010600040101010101" pitchFamily="2" charset="-122"/>
              </a:rPr>
              <a:t>5*</a:t>
            </a:r>
            <a:r>
              <a:rPr lang="zh-CN" altLang="en-US" sz="2200" dirty="0">
                <a:solidFill>
                  <a:srgbClr val="4E3B30"/>
                </a:solidFill>
                <a:latin typeface="Calibri" panose="020F0502020204030204" pitchFamily="34" charset="0"/>
                <a:ea typeface="华文楷体" panose="02010600040101010101" pitchFamily="2" charset="-122"/>
              </a:rPr>
              <a:t>，6，9]                     </a:t>
            </a:r>
            <a:endParaRPr lang="zh-CN" altLang="en-US" dirty="0"/>
          </a:p>
        </p:txBody>
      </p:sp>
    </p:spTree>
    <p:extLst>
      <p:ext uri="{BB962C8B-B14F-4D97-AF65-F5344CB8AC3E}">
        <p14:creationId xmlns:p14="http://schemas.microsoft.com/office/powerpoint/2010/main" val="244358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pPr>
              <a:buFont typeface="Wingdings 2" panose="05020102010507070707" pitchFamily="18" charset="2"/>
              <a:buNone/>
            </a:pPr>
            <a:r>
              <a:rPr lang="en-US" altLang="zh-CN" dirty="0" smtClean="0">
                <a:latin typeface="Calibri" panose="020F0502020204030204" pitchFamily="34" charset="0"/>
              </a:rPr>
              <a:t>Show the result of running </a:t>
            </a:r>
            <a:r>
              <a:rPr lang="en-US" altLang="zh-CN" dirty="0" err="1" smtClean="0">
                <a:latin typeface="Calibri" panose="020F0502020204030204" pitchFamily="34" charset="0"/>
              </a:rPr>
              <a:t>Shellsort</a:t>
            </a:r>
            <a:r>
              <a:rPr lang="en-US" altLang="zh-CN" dirty="0" smtClean="0">
                <a:latin typeface="Calibri" panose="020F0502020204030204" pitchFamily="34" charset="0"/>
              </a:rPr>
              <a:t> on the input 9, 8, 7, 6, 5, 4, 3, 2, 1 using  the  increments  {   1, 3, 7 }.</a:t>
            </a: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en-US" altLang="zh-CN" sz="2200" dirty="0" smtClean="0">
                <a:solidFill>
                  <a:srgbClr val="4E3B30"/>
                </a:solidFill>
                <a:latin typeface="Calibri" panose="020F0502020204030204" pitchFamily="34" charset="0"/>
                <a:ea typeface="华文楷体" panose="02010600040101010101" pitchFamily="2" charset="-122"/>
              </a:rPr>
              <a:t>Increment=7</a:t>
            </a:r>
            <a:r>
              <a:rPr lang="en-US" altLang="zh-CN" sz="2200" dirty="0">
                <a:solidFill>
                  <a:srgbClr val="4E3B30"/>
                </a:solidFill>
                <a:latin typeface="Calibri" panose="020F0502020204030204" pitchFamily="34" charset="0"/>
                <a:ea typeface="华文楷体" panose="02010600040101010101" pitchFamily="2" charset="-122"/>
              </a:rPr>
              <a:t>		9,  8,  7,  6,  5,  4,  3,  2,  1</a:t>
            </a: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0099FF"/>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a:solidFill>
                <a:srgbClr val="0099FF"/>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en-US" altLang="zh-CN" sz="2200" dirty="0">
                <a:solidFill>
                  <a:srgbClr val="4E3B30"/>
                </a:solidFill>
                <a:latin typeface="Calibri" panose="020F0502020204030204" pitchFamily="34" charset="0"/>
                <a:ea typeface="华文楷体" panose="02010600040101010101" pitchFamily="2" charset="-122"/>
              </a:rPr>
              <a:t>Increment=3		</a:t>
            </a:r>
            <a:r>
              <a:rPr lang="en-US" altLang="zh-CN" sz="2200" dirty="0">
                <a:solidFill>
                  <a:srgbClr val="FF0000"/>
                </a:solidFill>
                <a:latin typeface="Calibri" panose="020F0502020204030204" pitchFamily="34" charset="0"/>
                <a:ea typeface="华文楷体" panose="02010600040101010101" pitchFamily="2" charset="-122"/>
              </a:rPr>
              <a:t>2</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0099FF"/>
                </a:solidFill>
                <a:latin typeface="Calibri" panose="020F0502020204030204" pitchFamily="34" charset="0"/>
                <a:ea typeface="华文楷体" panose="02010600040101010101" pitchFamily="2" charset="-122"/>
              </a:rPr>
              <a:t>1</a:t>
            </a:r>
            <a:r>
              <a:rPr lang="en-US" altLang="zh-CN" sz="2200" dirty="0">
                <a:solidFill>
                  <a:srgbClr val="4E3B30"/>
                </a:solidFill>
                <a:latin typeface="Calibri" panose="020F0502020204030204" pitchFamily="34" charset="0"/>
                <a:ea typeface="华文楷体" panose="02010600040101010101" pitchFamily="2" charset="-122"/>
              </a:rPr>
              <a:t>,  7,  6,  5,  4,  3,  </a:t>
            </a:r>
            <a:r>
              <a:rPr lang="en-US" altLang="zh-CN" sz="2200" dirty="0">
                <a:solidFill>
                  <a:srgbClr val="FF0000"/>
                </a:solidFill>
                <a:latin typeface="Calibri" panose="020F0502020204030204" pitchFamily="34" charset="0"/>
                <a:ea typeface="华文楷体" panose="02010600040101010101" pitchFamily="2" charset="-122"/>
              </a:rPr>
              <a:t>9</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smtClean="0">
                <a:solidFill>
                  <a:srgbClr val="0099FF"/>
                </a:solidFill>
                <a:latin typeface="Calibri" panose="020F0502020204030204" pitchFamily="34" charset="0"/>
                <a:ea typeface="华文楷体" panose="02010600040101010101" pitchFamily="2" charset="-122"/>
              </a:rPr>
              <a:t>8</a:t>
            </a: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en-US" altLang="zh-CN" sz="2200" dirty="0">
                <a:solidFill>
                  <a:srgbClr val="4E3B30"/>
                </a:solidFill>
                <a:latin typeface="Calibri" panose="020F0502020204030204" pitchFamily="34" charset="0"/>
                <a:ea typeface="华文楷体" panose="02010600040101010101" pitchFamily="2" charset="-122"/>
              </a:rPr>
              <a:t>				</a:t>
            </a:r>
            <a:endParaRPr lang="en-US" altLang="zh-CN" sz="2200" dirty="0">
              <a:solidFill>
                <a:srgbClr val="7030A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en-US" altLang="zh-CN" sz="2200" dirty="0">
                <a:solidFill>
                  <a:srgbClr val="4E3B30"/>
                </a:solidFill>
                <a:latin typeface="Calibri" panose="020F0502020204030204" pitchFamily="34" charset="0"/>
                <a:ea typeface="华文楷体" panose="02010600040101010101" pitchFamily="2" charset="-122"/>
              </a:rPr>
              <a:t>Increment=1		</a:t>
            </a:r>
            <a:r>
              <a:rPr lang="en-US" altLang="zh-CN" sz="2200" dirty="0">
                <a:solidFill>
                  <a:srgbClr val="FF0000"/>
                </a:solidFill>
                <a:latin typeface="Calibri" panose="020F0502020204030204" pitchFamily="34" charset="0"/>
                <a:ea typeface="华文楷体" panose="02010600040101010101" pitchFamily="2" charset="-122"/>
              </a:rPr>
              <a:t>2</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0099FF"/>
                </a:solidFill>
                <a:latin typeface="Calibri" panose="020F0502020204030204" pitchFamily="34" charset="0"/>
                <a:ea typeface="华文楷体" panose="02010600040101010101" pitchFamily="2" charset="-122"/>
              </a:rPr>
              <a:t>1</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7030A0"/>
                </a:solidFill>
                <a:latin typeface="Calibri" panose="020F0502020204030204" pitchFamily="34" charset="0"/>
                <a:ea typeface="华文楷体" panose="02010600040101010101" pitchFamily="2" charset="-122"/>
              </a:rPr>
              <a:t>4</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FF0000"/>
                </a:solidFill>
                <a:latin typeface="Calibri" panose="020F0502020204030204" pitchFamily="34" charset="0"/>
                <a:ea typeface="华文楷体" panose="02010600040101010101" pitchFamily="2" charset="-122"/>
              </a:rPr>
              <a:t>3</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0099FF"/>
                </a:solidFill>
                <a:latin typeface="Calibri" panose="020F0502020204030204" pitchFamily="34" charset="0"/>
                <a:ea typeface="华文楷体" panose="02010600040101010101" pitchFamily="2" charset="-122"/>
              </a:rPr>
              <a:t>5</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7030A0"/>
                </a:solidFill>
                <a:latin typeface="Calibri" panose="020F0502020204030204" pitchFamily="34" charset="0"/>
                <a:ea typeface="华文楷体" panose="02010600040101010101" pitchFamily="2" charset="-122"/>
              </a:rPr>
              <a:t>7</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FF0000"/>
                </a:solidFill>
                <a:latin typeface="Calibri" panose="020F0502020204030204" pitchFamily="34" charset="0"/>
                <a:ea typeface="华文楷体" panose="02010600040101010101" pitchFamily="2" charset="-122"/>
              </a:rPr>
              <a:t>6</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0099FF"/>
                </a:solidFill>
                <a:latin typeface="Calibri" panose="020F0502020204030204" pitchFamily="34" charset="0"/>
                <a:ea typeface="华文楷体" panose="02010600040101010101" pitchFamily="2" charset="-122"/>
              </a:rPr>
              <a:t>9</a:t>
            </a:r>
            <a:r>
              <a:rPr lang="en-US" altLang="zh-CN" sz="2200" dirty="0">
                <a:solidFill>
                  <a:srgbClr val="4E3B30"/>
                </a:solidFill>
                <a:latin typeface="Calibri" panose="020F0502020204030204" pitchFamily="34" charset="0"/>
                <a:ea typeface="华文楷体" panose="02010600040101010101" pitchFamily="2" charset="-122"/>
              </a:rPr>
              <a:t>,  </a:t>
            </a:r>
            <a:r>
              <a:rPr lang="en-US" altLang="zh-CN" sz="2200" dirty="0">
                <a:solidFill>
                  <a:srgbClr val="7030A0"/>
                </a:solidFill>
                <a:latin typeface="Calibri" panose="020F0502020204030204" pitchFamily="34" charset="0"/>
                <a:ea typeface="华文楷体" panose="02010600040101010101" pitchFamily="2" charset="-122"/>
              </a:rPr>
              <a:t>8</a:t>
            </a: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en-US" altLang="zh-CN" sz="2200" dirty="0">
                <a:solidFill>
                  <a:srgbClr val="4E3B30"/>
                </a:solidFill>
                <a:latin typeface="Calibri" panose="020F0502020204030204" pitchFamily="34" charset="0"/>
                <a:ea typeface="华文楷体" panose="02010600040101010101" pitchFamily="2" charset="-122"/>
              </a:rPr>
              <a:t>				1,  2,  3,  4,  5,  6,  7,  8,  9</a:t>
            </a:r>
          </a:p>
        </p:txBody>
      </p:sp>
      <p:sp>
        <p:nvSpPr>
          <p:cNvPr id="10" name="任意多边形 9"/>
          <p:cNvSpPr/>
          <p:nvPr/>
        </p:nvSpPr>
        <p:spPr>
          <a:xfrm>
            <a:off x="3440350" y="1888486"/>
            <a:ext cx="2401887" cy="295275"/>
          </a:xfrm>
          <a:custGeom>
            <a:avLst/>
            <a:gdLst>
              <a:gd name="connsiteX0" fmla="*/ 0 w 2402237"/>
              <a:gd name="connsiteY0" fmla="*/ 61993 h 294468"/>
              <a:gd name="connsiteX1" fmla="*/ 0 w 2402237"/>
              <a:gd name="connsiteY1" fmla="*/ 294468 h 294468"/>
              <a:gd name="connsiteX2" fmla="*/ 2402237 w 2402237"/>
              <a:gd name="connsiteY2" fmla="*/ 294468 h 294468"/>
              <a:gd name="connsiteX3" fmla="*/ 2402237 w 2402237"/>
              <a:gd name="connsiteY3" fmla="*/ 0 h 294468"/>
            </a:gdLst>
            <a:ahLst/>
            <a:cxnLst>
              <a:cxn ang="0">
                <a:pos x="connsiteX0" y="connsiteY0"/>
              </a:cxn>
              <a:cxn ang="0">
                <a:pos x="connsiteX1" y="connsiteY1"/>
              </a:cxn>
              <a:cxn ang="0">
                <a:pos x="connsiteX2" y="connsiteY2"/>
              </a:cxn>
              <a:cxn ang="0">
                <a:pos x="connsiteX3" y="connsiteY3"/>
              </a:cxn>
            </a:cxnLst>
            <a:rect l="l" t="t" r="r" b="b"/>
            <a:pathLst>
              <a:path w="2402237" h="294468">
                <a:moveTo>
                  <a:pt x="0" y="61993"/>
                </a:moveTo>
                <a:lnTo>
                  <a:pt x="0" y="294468"/>
                </a:lnTo>
                <a:lnTo>
                  <a:pt x="2402237" y="294468"/>
                </a:lnTo>
                <a:lnTo>
                  <a:pt x="2402237" y="0"/>
                </a:lnTo>
              </a:path>
            </a:pathLst>
          </a:custGeom>
          <a:noFill/>
          <a:ln w="38100" cap="flat" cmpd="sng" algn="ctr">
            <a:solidFill>
              <a:srgbClr val="F0A22E"/>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Franklin Gothic Book"/>
              <a:ea typeface="华文楷体" panose="02010600040101010101" pitchFamily="2" charset="-122"/>
            </a:endParaRPr>
          </a:p>
        </p:txBody>
      </p:sp>
      <p:sp>
        <p:nvSpPr>
          <p:cNvPr id="11" name="任意多边形 10"/>
          <p:cNvSpPr/>
          <p:nvPr/>
        </p:nvSpPr>
        <p:spPr>
          <a:xfrm>
            <a:off x="3765787" y="1880548"/>
            <a:ext cx="2401888" cy="433388"/>
          </a:xfrm>
          <a:custGeom>
            <a:avLst/>
            <a:gdLst>
              <a:gd name="connsiteX0" fmla="*/ 0 w 2402237"/>
              <a:gd name="connsiteY0" fmla="*/ 0 h 433952"/>
              <a:gd name="connsiteX1" fmla="*/ 0 w 2402237"/>
              <a:gd name="connsiteY1" fmla="*/ 433952 h 433952"/>
              <a:gd name="connsiteX2" fmla="*/ 2402237 w 2402237"/>
              <a:gd name="connsiteY2" fmla="*/ 433952 h 433952"/>
              <a:gd name="connsiteX3" fmla="*/ 2402237 w 2402237"/>
              <a:gd name="connsiteY3" fmla="*/ 61993 h 433952"/>
              <a:gd name="connsiteX4" fmla="*/ 2402237 w 2402237"/>
              <a:gd name="connsiteY4" fmla="*/ 15498 h 433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7" h="433952">
                <a:moveTo>
                  <a:pt x="0" y="0"/>
                </a:moveTo>
                <a:lnTo>
                  <a:pt x="0" y="433952"/>
                </a:lnTo>
                <a:lnTo>
                  <a:pt x="2402237" y="433952"/>
                </a:lnTo>
                <a:lnTo>
                  <a:pt x="2402237" y="61993"/>
                </a:lnTo>
                <a:lnTo>
                  <a:pt x="2402237" y="15498"/>
                </a:lnTo>
              </a:path>
            </a:pathLst>
          </a:custGeom>
          <a:noFill/>
          <a:ln w="38100" cap="flat" cmpd="sng" algn="ctr">
            <a:solidFill>
              <a:sysClr val="windowText" lastClr="000000"/>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solidFill>
                  <a:srgbClr val="FFFF00"/>
                </a:solidFill>
              </a:ln>
              <a:solidFill>
                <a:prstClr val="black"/>
              </a:solidFill>
              <a:effectLst/>
              <a:uLnTx/>
              <a:uFillTx/>
              <a:latin typeface="Franklin Gothic Book"/>
              <a:ea typeface="华文楷体" panose="02010600040101010101" pitchFamily="2" charset="-122"/>
            </a:endParaRPr>
          </a:p>
        </p:txBody>
      </p:sp>
      <p:sp>
        <p:nvSpPr>
          <p:cNvPr id="12" name="任意多边形 11"/>
          <p:cNvSpPr/>
          <p:nvPr/>
        </p:nvSpPr>
        <p:spPr>
          <a:xfrm>
            <a:off x="3456225" y="3066411"/>
            <a:ext cx="1998662" cy="201612"/>
          </a:xfrm>
          <a:custGeom>
            <a:avLst/>
            <a:gdLst>
              <a:gd name="connsiteX0" fmla="*/ 0 w 1999282"/>
              <a:gd name="connsiteY0" fmla="*/ 0 h 201478"/>
              <a:gd name="connsiteX1" fmla="*/ 0 w 1999282"/>
              <a:gd name="connsiteY1" fmla="*/ 201478 h 201478"/>
              <a:gd name="connsiteX2" fmla="*/ 991892 w 1999282"/>
              <a:gd name="connsiteY2" fmla="*/ 201478 h 201478"/>
              <a:gd name="connsiteX3" fmla="*/ 991892 w 1999282"/>
              <a:gd name="connsiteY3" fmla="*/ 30997 h 201478"/>
              <a:gd name="connsiteX4" fmla="*/ 991892 w 1999282"/>
              <a:gd name="connsiteY4" fmla="*/ 201478 h 201478"/>
              <a:gd name="connsiteX5" fmla="*/ 1999282 w 1999282"/>
              <a:gd name="connsiteY5" fmla="*/ 201478 h 201478"/>
              <a:gd name="connsiteX6" fmla="*/ 1999282 w 1999282"/>
              <a:gd name="connsiteY6" fmla="*/ 46495 h 20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9282" h="201478">
                <a:moveTo>
                  <a:pt x="0" y="0"/>
                </a:moveTo>
                <a:lnTo>
                  <a:pt x="0" y="201478"/>
                </a:lnTo>
                <a:lnTo>
                  <a:pt x="991892" y="201478"/>
                </a:lnTo>
                <a:lnTo>
                  <a:pt x="991892" y="30997"/>
                </a:lnTo>
                <a:lnTo>
                  <a:pt x="991892" y="201478"/>
                </a:lnTo>
                <a:lnTo>
                  <a:pt x="1999282" y="201478"/>
                </a:lnTo>
                <a:lnTo>
                  <a:pt x="1999282" y="46495"/>
                </a:lnTo>
              </a:path>
            </a:pathLst>
          </a:custGeom>
          <a:noFill/>
          <a:ln w="38100" cap="flat" cmpd="sng" algn="ctr">
            <a:solidFill>
              <a:srgbClr val="F0A22E"/>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Franklin Gothic Book"/>
              <a:ea typeface="华文楷体" panose="02010600040101010101" pitchFamily="2" charset="-122"/>
            </a:endParaRPr>
          </a:p>
        </p:txBody>
      </p:sp>
      <p:sp>
        <p:nvSpPr>
          <p:cNvPr id="13" name="任意多边形 12"/>
          <p:cNvSpPr/>
          <p:nvPr/>
        </p:nvSpPr>
        <p:spPr>
          <a:xfrm>
            <a:off x="3781662" y="3082286"/>
            <a:ext cx="2044700" cy="279400"/>
          </a:xfrm>
          <a:custGeom>
            <a:avLst/>
            <a:gdLst>
              <a:gd name="connsiteX0" fmla="*/ 0 w 2045776"/>
              <a:gd name="connsiteY0" fmla="*/ 0 h 278970"/>
              <a:gd name="connsiteX1" fmla="*/ 0 w 2045776"/>
              <a:gd name="connsiteY1" fmla="*/ 278970 h 278970"/>
              <a:gd name="connsiteX2" fmla="*/ 1007390 w 2045776"/>
              <a:gd name="connsiteY2" fmla="*/ 278970 h 278970"/>
              <a:gd name="connsiteX3" fmla="*/ 1007390 w 2045776"/>
              <a:gd name="connsiteY3" fmla="*/ 0 h 278970"/>
              <a:gd name="connsiteX4" fmla="*/ 1007390 w 2045776"/>
              <a:gd name="connsiteY4" fmla="*/ 278970 h 278970"/>
              <a:gd name="connsiteX5" fmla="*/ 2045776 w 2045776"/>
              <a:gd name="connsiteY5" fmla="*/ 278970 h 278970"/>
              <a:gd name="connsiteX6" fmla="*/ 2045776 w 2045776"/>
              <a:gd name="connsiteY6" fmla="*/ 30997 h 27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776" h="278970">
                <a:moveTo>
                  <a:pt x="0" y="0"/>
                </a:moveTo>
                <a:lnTo>
                  <a:pt x="0" y="278970"/>
                </a:lnTo>
                <a:lnTo>
                  <a:pt x="1007390" y="278970"/>
                </a:lnTo>
                <a:lnTo>
                  <a:pt x="1007390" y="0"/>
                </a:lnTo>
                <a:lnTo>
                  <a:pt x="1007390" y="278970"/>
                </a:lnTo>
                <a:lnTo>
                  <a:pt x="2045776" y="278970"/>
                </a:lnTo>
                <a:lnTo>
                  <a:pt x="2045776" y="30997"/>
                </a:lnTo>
              </a:path>
            </a:pathLst>
          </a:custGeom>
          <a:noFill/>
          <a:ln w="38100" cap="flat" cmpd="sng" algn="ctr">
            <a:solidFill>
              <a:sysClr val="windowText" lastClr="000000"/>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Franklin Gothic Book"/>
              <a:ea typeface="华文楷体" panose="02010600040101010101" pitchFamily="2" charset="-122"/>
            </a:endParaRPr>
          </a:p>
        </p:txBody>
      </p:sp>
      <p:sp>
        <p:nvSpPr>
          <p:cNvPr id="14" name="任意多边形 13"/>
          <p:cNvSpPr/>
          <p:nvPr/>
        </p:nvSpPr>
        <p:spPr>
          <a:xfrm>
            <a:off x="4107100" y="3082286"/>
            <a:ext cx="2044700" cy="371475"/>
          </a:xfrm>
          <a:custGeom>
            <a:avLst/>
            <a:gdLst>
              <a:gd name="connsiteX0" fmla="*/ 0 w 2045777"/>
              <a:gd name="connsiteY0" fmla="*/ 0 h 371960"/>
              <a:gd name="connsiteX1" fmla="*/ 0 w 2045777"/>
              <a:gd name="connsiteY1" fmla="*/ 371960 h 371960"/>
              <a:gd name="connsiteX2" fmla="*/ 1007390 w 2045777"/>
              <a:gd name="connsiteY2" fmla="*/ 371960 h 371960"/>
              <a:gd name="connsiteX3" fmla="*/ 1007390 w 2045777"/>
              <a:gd name="connsiteY3" fmla="*/ 46495 h 371960"/>
              <a:gd name="connsiteX4" fmla="*/ 1007390 w 2045777"/>
              <a:gd name="connsiteY4" fmla="*/ 371960 h 371960"/>
              <a:gd name="connsiteX5" fmla="*/ 2045777 w 2045777"/>
              <a:gd name="connsiteY5" fmla="*/ 371960 h 371960"/>
              <a:gd name="connsiteX6" fmla="*/ 2045777 w 2045777"/>
              <a:gd name="connsiteY6" fmla="*/ 30997 h 37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777" h="371960">
                <a:moveTo>
                  <a:pt x="0" y="0"/>
                </a:moveTo>
                <a:lnTo>
                  <a:pt x="0" y="371960"/>
                </a:lnTo>
                <a:lnTo>
                  <a:pt x="1007390" y="371960"/>
                </a:lnTo>
                <a:lnTo>
                  <a:pt x="1007390" y="46495"/>
                </a:lnTo>
                <a:lnTo>
                  <a:pt x="1007390" y="371960"/>
                </a:lnTo>
                <a:lnTo>
                  <a:pt x="2045777" y="371960"/>
                </a:lnTo>
                <a:lnTo>
                  <a:pt x="2045777" y="30997"/>
                </a:lnTo>
              </a:path>
            </a:pathLst>
          </a:custGeom>
          <a:noFill/>
          <a:ln w="38100" cap="flat" cmpd="sng" algn="ctr">
            <a:solidFill>
              <a:srgbClr val="A5644E"/>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black"/>
              </a:solidFill>
              <a:effectLst/>
              <a:uLnTx/>
              <a:uFillTx/>
              <a:latin typeface="Franklin Gothic Book"/>
              <a:ea typeface="华文楷体" panose="02010600040101010101" pitchFamily="2" charset="-122"/>
            </a:endParaRPr>
          </a:p>
        </p:txBody>
      </p:sp>
    </p:spTree>
    <p:extLst>
      <p:ext uri="{BB962C8B-B14F-4D97-AF65-F5344CB8AC3E}">
        <p14:creationId xmlns:p14="http://schemas.microsoft.com/office/powerpoint/2010/main" val="66458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pPr>
              <a:buFont typeface="Wingdings 2" panose="05020102010507070707" pitchFamily="18" charset="2"/>
              <a:buNone/>
            </a:pPr>
            <a:r>
              <a:rPr lang="en-US" altLang="zh-CN" dirty="0" smtClean="0">
                <a:latin typeface="Calibri" panose="020F0502020204030204" pitchFamily="34" charset="0"/>
              </a:rPr>
              <a:t>Show how </a:t>
            </a:r>
            <a:r>
              <a:rPr lang="en-US" altLang="zh-CN" dirty="0" err="1" smtClean="0">
                <a:latin typeface="Calibri" panose="020F0502020204030204" pitchFamily="34" charset="0"/>
              </a:rPr>
              <a:t>heapsort</a:t>
            </a:r>
            <a:r>
              <a:rPr lang="en-US" altLang="zh-CN" dirty="0" smtClean="0">
                <a:latin typeface="Calibri" panose="020F0502020204030204" pitchFamily="34" charset="0"/>
              </a:rPr>
              <a:t> processes the input  142, 543, 123, 65, 453, 879, 572, 434, 111, 242, 811, 102.</a:t>
            </a: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zh-CN" altLang="en-US" sz="2200" dirty="0" smtClean="0">
                <a:solidFill>
                  <a:srgbClr val="4E3B30"/>
                </a:solidFill>
                <a:latin typeface="Calibri" panose="020F0502020204030204" pitchFamily="34" charset="0"/>
                <a:ea typeface="华文楷体" panose="02010600040101010101" pitchFamily="2" charset="-122"/>
              </a:rPr>
              <a:t>初始堆（也可调整为最小堆）</a:t>
            </a:r>
            <a:r>
              <a:rPr lang="zh-CN" altLang="en-US" sz="2200" dirty="0" smtClean="0">
                <a:solidFill>
                  <a:srgbClr val="4E3B30"/>
                </a:solidFill>
                <a:latin typeface="Calibri" panose="020F0502020204030204" pitchFamily="34" charset="0"/>
                <a:ea typeface="华文楷体" panose="02010600040101010101" pitchFamily="2" charset="-122"/>
              </a:rPr>
              <a:t>：</a:t>
            </a: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endParaRPr lang="en-US" altLang="zh-CN" sz="2200" dirty="0">
              <a:solidFill>
                <a:srgbClr val="4E3B30"/>
              </a:solidFill>
              <a:latin typeface="Calibri" panose="020F0502020204030204" pitchFamily="34" charset="0"/>
              <a:ea typeface="华文楷体" panose="02010600040101010101" pitchFamily="2" charset="-122"/>
            </a:endParaRPr>
          </a:p>
          <a:p>
            <a:pPr marL="342900" lvl="0" indent="-342900" eaLnBrk="0" fontAlgn="base" hangingPunct="0">
              <a:lnSpc>
                <a:spcPct val="100000"/>
              </a:lnSpc>
              <a:spcBef>
                <a:spcPct val="20000"/>
              </a:spcBef>
              <a:spcAft>
                <a:spcPct val="0"/>
              </a:spcAft>
              <a:buClr>
                <a:srgbClr val="F0A22E"/>
              </a:buClr>
              <a:buSzPct val="70000"/>
              <a:buNone/>
            </a:pPr>
            <a:r>
              <a:rPr lang="zh-CN" altLang="en-US" sz="2200" dirty="0" smtClean="0">
                <a:solidFill>
                  <a:srgbClr val="4E3B30"/>
                </a:solidFill>
                <a:latin typeface="Calibri" panose="020F0502020204030204" pitchFamily="34" charset="0"/>
                <a:ea typeface="华文楷体" panose="02010600040101010101" pitchFamily="2" charset="-122"/>
              </a:rPr>
              <a:t>接着开始调整并输出：</a:t>
            </a:r>
            <a:endParaRPr lang="en-US" altLang="zh-CN" sz="2200" dirty="0" smtClean="0">
              <a:solidFill>
                <a:srgbClr val="4E3B30"/>
              </a:solidFill>
              <a:latin typeface="Calibri" panose="020F0502020204030204" pitchFamily="34" charset="0"/>
              <a:ea typeface="华文楷体" panose="02010600040101010101" pitchFamily="2" charset="-122"/>
            </a:endParaRPr>
          </a:p>
        </p:txBody>
      </p:sp>
      <p:sp>
        <p:nvSpPr>
          <p:cNvPr id="82" name="Oval 3"/>
          <p:cNvSpPr>
            <a:spLocks noChangeArrowheads="1"/>
          </p:cNvSpPr>
          <p:nvPr/>
        </p:nvSpPr>
        <p:spPr bwMode="auto">
          <a:xfrm>
            <a:off x="3765858" y="22481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879</a:t>
            </a:r>
          </a:p>
        </p:txBody>
      </p:sp>
      <p:sp>
        <p:nvSpPr>
          <p:cNvPr id="83" name="Oval 4"/>
          <p:cNvSpPr>
            <a:spLocks noChangeArrowheads="1"/>
          </p:cNvSpPr>
          <p:nvPr/>
        </p:nvSpPr>
        <p:spPr bwMode="auto">
          <a:xfrm>
            <a:off x="4908858" y="2857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572</a:t>
            </a:r>
          </a:p>
        </p:txBody>
      </p:sp>
      <p:sp>
        <p:nvSpPr>
          <p:cNvPr id="84" name="Oval 5"/>
          <p:cNvSpPr>
            <a:spLocks noChangeArrowheads="1"/>
          </p:cNvSpPr>
          <p:nvPr/>
        </p:nvSpPr>
        <p:spPr bwMode="auto">
          <a:xfrm>
            <a:off x="2699058" y="2857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811</a:t>
            </a:r>
          </a:p>
        </p:txBody>
      </p:sp>
      <p:sp>
        <p:nvSpPr>
          <p:cNvPr id="85" name="Oval 6"/>
          <p:cNvSpPr>
            <a:spLocks noChangeArrowheads="1"/>
          </p:cNvSpPr>
          <p:nvPr/>
        </p:nvSpPr>
        <p:spPr bwMode="auto">
          <a:xfrm>
            <a:off x="1784658" y="3619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434</a:t>
            </a:r>
          </a:p>
        </p:txBody>
      </p:sp>
      <p:sp>
        <p:nvSpPr>
          <p:cNvPr id="86" name="Oval 7"/>
          <p:cNvSpPr>
            <a:spLocks noChangeArrowheads="1"/>
          </p:cNvSpPr>
          <p:nvPr/>
        </p:nvSpPr>
        <p:spPr bwMode="auto">
          <a:xfrm>
            <a:off x="3232458" y="3619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543</a:t>
            </a:r>
          </a:p>
        </p:txBody>
      </p:sp>
      <p:sp>
        <p:nvSpPr>
          <p:cNvPr id="87" name="Oval 8"/>
          <p:cNvSpPr>
            <a:spLocks noChangeArrowheads="1"/>
          </p:cNvSpPr>
          <p:nvPr/>
        </p:nvSpPr>
        <p:spPr bwMode="auto">
          <a:xfrm>
            <a:off x="4756458" y="3619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123</a:t>
            </a:r>
          </a:p>
        </p:txBody>
      </p:sp>
      <p:sp>
        <p:nvSpPr>
          <p:cNvPr id="88" name="Oval 9"/>
          <p:cNvSpPr>
            <a:spLocks noChangeArrowheads="1"/>
          </p:cNvSpPr>
          <p:nvPr/>
        </p:nvSpPr>
        <p:spPr bwMode="auto">
          <a:xfrm>
            <a:off x="5747058" y="36197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142</a:t>
            </a:r>
          </a:p>
        </p:txBody>
      </p:sp>
      <p:sp>
        <p:nvSpPr>
          <p:cNvPr id="89" name="Oval 10"/>
          <p:cNvSpPr>
            <a:spLocks noChangeArrowheads="1"/>
          </p:cNvSpPr>
          <p:nvPr/>
        </p:nvSpPr>
        <p:spPr bwMode="auto">
          <a:xfrm>
            <a:off x="1098858" y="44579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65</a:t>
            </a:r>
          </a:p>
        </p:txBody>
      </p:sp>
      <p:sp>
        <p:nvSpPr>
          <p:cNvPr id="90" name="Oval 11"/>
          <p:cNvSpPr>
            <a:spLocks noChangeArrowheads="1"/>
          </p:cNvSpPr>
          <p:nvPr/>
        </p:nvSpPr>
        <p:spPr bwMode="auto">
          <a:xfrm>
            <a:off x="2013258" y="44579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111</a:t>
            </a:r>
          </a:p>
        </p:txBody>
      </p:sp>
      <p:sp>
        <p:nvSpPr>
          <p:cNvPr id="91" name="Oval 12"/>
          <p:cNvSpPr>
            <a:spLocks noChangeArrowheads="1"/>
          </p:cNvSpPr>
          <p:nvPr/>
        </p:nvSpPr>
        <p:spPr bwMode="auto">
          <a:xfrm>
            <a:off x="2851458" y="44579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242</a:t>
            </a:r>
          </a:p>
        </p:txBody>
      </p:sp>
      <p:sp>
        <p:nvSpPr>
          <p:cNvPr id="92" name="Oval 13"/>
          <p:cNvSpPr>
            <a:spLocks noChangeArrowheads="1"/>
          </p:cNvSpPr>
          <p:nvPr/>
        </p:nvSpPr>
        <p:spPr bwMode="auto">
          <a:xfrm>
            <a:off x="3689658" y="44579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453</a:t>
            </a:r>
          </a:p>
        </p:txBody>
      </p:sp>
      <p:sp>
        <p:nvSpPr>
          <p:cNvPr id="93" name="Oval 14"/>
          <p:cNvSpPr>
            <a:spLocks noChangeArrowheads="1"/>
          </p:cNvSpPr>
          <p:nvPr/>
        </p:nvSpPr>
        <p:spPr bwMode="auto">
          <a:xfrm>
            <a:off x="4527858" y="4457984"/>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102</a:t>
            </a:r>
          </a:p>
        </p:txBody>
      </p:sp>
      <p:sp>
        <p:nvSpPr>
          <p:cNvPr id="94" name="Line 15"/>
          <p:cNvSpPr>
            <a:spLocks noChangeShapeType="1"/>
          </p:cNvSpPr>
          <p:nvPr/>
        </p:nvSpPr>
        <p:spPr bwMode="auto">
          <a:xfrm flipH="1">
            <a:off x="3156258" y="2476784"/>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6"/>
          <p:cNvSpPr>
            <a:spLocks noChangeShapeType="1"/>
          </p:cNvSpPr>
          <p:nvPr/>
        </p:nvSpPr>
        <p:spPr bwMode="auto">
          <a:xfrm>
            <a:off x="4223058" y="2552984"/>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17"/>
          <p:cNvSpPr>
            <a:spLocks noChangeShapeType="1"/>
          </p:cNvSpPr>
          <p:nvPr/>
        </p:nvSpPr>
        <p:spPr bwMode="auto">
          <a:xfrm flipH="1">
            <a:off x="2241858" y="3162584"/>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18"/>
          <p:cNvSpPr>
            <a:spLocks noChangeShapeType="1"/>
          </p:cNvSpPr>
          <p:nvPr/>
        </p:nvSpPr>
        <p:spPr bwMode="auto">
          <a:xfrm>
            <a:off x="3156258" y="3238784"/>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19"/>
          <p:cNvSpPr>
            <a:spLocks noChangeShapeType="1"/>
          </p:cNvSpPr>
          <p:nvPr/>
        </p:nvSpPr>
        <p:spPr bwMode="auto">
          <a:xfrm flipH="1">
            <a:off x="5061258" y="3238784"/>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20"/>
          <p:cNvSpPr>
            <a:spLocks noChangeShapeType="1"/>
          </p:cNvSpPr>
          <p:nvPr/>
        </p:nvSpPr>
        <p:spPr bwMode="auto">
          <a:xfrm>
            <a:off x="5442258" y="3162584"/>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21"/>
          <p:cNvSpPr>
            <a:spLocks noChangeShapeType="1"/>
          </p:cNvSpPr>
          <p:nvPr/>
        </p:nvSpPr>
        <p:spPr bwMode="auto">
          <a:xfrm flipH="1">
            <a:off x="1479858" y="3924584"/>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22"/>
          <p:cNvSpPr>
            <a:spLocks noChangeShapeType="1"/>
          </p:cNvSpPr>
          <p:nvPr/>
        </p:nvSpPr>
        <p:spPr bwMode="auto">
          <a:xfrm>
            <a:off x="2165658" y="4000784"/>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23"/>
          <p:cNvSpPr>
            <a:spLocks noChangeShapeType="1"/>
          </p:cNvSpPr>
          <p:nvPr/>
        </p:nvSpPr>
        <p:spPr bwMode="auto">
          <a:xfrm flipH="1">
            <a:off x="3232458" y="40007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24"/>
          <p:cNvSpPr>
            <a:spLocks noChangeShapeType="1"/>
          </p:cNvSpPr>
          <p:nvPr/>
        </p:nvSpPr>
        <p:spPr bwMode="auto">
          <a:xfrm>
            <a:off x="3689658" y="40007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25"/>
          <p:cNvSpPr>
            <a:spLocks noChangeShapeType="1"/>
          </p:cNvSpPr>
          <p:nvPr/>
        </p:nvSpPr>
        <p:spPr bwMode="auto">
          <a:xfrm flipH="1">
            <a:off x="4832658" y="4000784"/>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6647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2"/>
            <a:ext cx="10780594" cy="6571397"/>
          </a:xfrm>
        </p:spPr>
        <p:txBody>
          <a:bodyPr>
            <a:normAutofit lnSpcReduction="10000"/>
          </a:bodyPr>
          <a:lstStyle/>
          <a:p>
            <a:pPr>
              <a:buFont typeface="Wingdings 2" panose="05020102010507070707" pitchFamily="18" charset="2"/>
              <a:buNone/>
            </a:pPr>
            <a:r>
              <a:rPr lang="zh-CN" altLang="en-US" sz="2200" dirty="0">
                <a:solidFill>
                  <a:srgbClr val="4E3B30"/>
                </a:solidFill>
                <a:latin typeface="Calibri" panose="020F0502020204030204" pitchFamily="34" charset="0"/>
                <a:ea typeface="华文楷体" panose="02010600040101010101" pitchFamily="2" charset="-122"/>
              </a:rPr>
              <a:t>不断进行对象交换和重新调整堆（这里仅列出了一步）</a:t>
            </a:r>
            <a:r>
              <a:rPr lang="zh-CN" altLang="en-US" sz="2200" dirty="0" smtClean="0">
                <a:solidFill>
                  <a:srgbClr val="4E3B30"/>
                </a:solidFill>
                <a:latin typeface="Calibri" panose="020F0502020204030204" pitchFamily="34" charset="0"/>
                <a:ea typeface="华文楷体" panose="02010600040101010101" pitchFamily="2" charset="-122"/>
              </a:rPr>
              <a:t>：</a:t>
            </a: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endParaRPr lang="en-US" altLang="zh-CN" sz="2200" dirty="0" smtClean="0">
              <a:solidFill>
                <a:srgbClr val="4E3B30"/>
              </a:solidFill>
              <a:latin typeface="Calibri" panose="020F0502020204030204" pitchFamily="34" charset="0"/>
              <a:ea typeface="华文楷体" panose="02010600040101010101" pitchFamily="2" charset="-122"/>
            </a:endParaRPr>
          </a:p>
          <a:p>
            <a:pPr>
              <a:buFont typeface="Wingdings 2" panose="05020102010507070707" pitchFamily="18" charset="2"/>
              <a:buNone/>
            </a:pPr>
            <a:r>
              <a:rPr lang="zh-CN" altLang="en-US" sz="2200" dirty="0" smtClean="0">
                <a:solidFill>
                  <a:srgbClr val="4E3B30"/>
                </a:solidFill>
                <a:latin typeface="Calibri" panose="020F0502020204030204" pitchFamily="34" charset="0"/>
                <a:ea typeface="华文楷体" panose="02010600040101010101" pitchFamily="2" charset="-122"/>
              </a:rPr>
              <a:t>最终输出：</a:t>
            </a:r>
            <a:r>
              <a:rPr lang="en-US" altLang="zh-CN" sz="2200" dirty="0" smtClean="0">
                <a:solidFill>
                  <a:srgbClr val="4E3B30"/>
                </a:solidFill>
                <a:latin typeface="Calibri" panose="020F0502020204030204" pitchFamily="34" charset="0"/>
                <a:ea typeface="华文楷体" panose="02010600040101010101" pitchFamily="2" charset="-122"/>
              </a:rPr>
              <a:t>879  811  572  543  453  434  242  142  123  111  102  65</a:t>
            </a:r>
            <a:endParaRPr lang="en-US" altLang="zh-CN" sz="2200" dirty="0">
              <a:solidFill>
                <a:srgbClr val="4E3B30"/>
              </a:solidFill>
              <a:latin typeface="Calibri" panose="020F0502020204030204" pitchFamily="34" charset="0"/>
              <a:ea typeface="华文楷体" panose="02010600040101010101" pitchFamily="2" charset="-122"/>
            </a:endParaRPr>
          </a:p>
        </p:txBody>
      </p:sp>
      <p:sp>
        <p:nvSpPr>
          <p:cNvPr id="26" name="内容占位符 2"/>
          <p:cNvSpPr txBox="1">
            <a:spLocks/>
          </p:cNvSpPr>
          <p:nvPr/>
        </p:nvSpPr>
        <p:spPr>
          <a:xfrm>
            <a:off x="573206" y="217404"/>
            <a:ext cx="10780594" cy="5890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endParaRPr lang="en-US" altLang="zh-CN" sz="2200" dirty="0">
              <a:solidFill>
                <a:srgbClr val="4E3B30"/>
              </a:solidFill>
              <a:latin typeface="Calibri" panose="020F0502020204030204" pitchFamily="34" charset="0"/>
              <a:ea typeface="华文楷体" panose="02010600040101010101" pitchFamily="2" charset="-122"/>
            </a:endParaRPr>
          </a:p>
        </p:txBody>
      </p:sp>
      <p:sp>
        <p:nvSpPr>
          <p:cNvPr id="77" name="Oval 3"/>
          <p:cNvSpPr>
            <a:spLocks noChangeArrowheads="1"/>
          </p:cNvSpPr>
          <p:nvPr/>
        </p:nvSpPr>
        <p:spPr bwMode="auto">
          <a:xfrm>
            <a:off x="4047770" y="1268176"/>
            <a:ext cx="609600" cy="381000"/>
          </a:xfrm>
          <a:prstGeom prst="ellipse">
            <a:avLst/>
          </a:prstGeom>
          <a:solidFill>
            <a:srgbClr val="FF660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102</a:t>
            </a:r>
          </a:p>
        </p:txBody>
      </p:sp>
      <p:sp>
        <p:nvSpPr>
          <p:cNvPr id="78" name="Oval 4"/>
          <p:cNvSpPr>
            <a:spLocks noChangeArrowheads="1"/>
          </p:cNvSpPr>
          <p:nvPr/>
        </p:nvSpPr>
        <p:spPr bwMode="auto">
          <a:xfrm>
            <a:off x="5190770" y="1877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572</a:t>
            </a:r>
          </a:p>
        </p:txBody>
      </p:sp>
      <p:sp>
        <p:nvSpPr>
          <p:cNvPr id="79" name="Oval 5"/>
          <p:cNvSpPr>
            <a:spLocks noChangeArrowheads="1"/>
          </p:cNvSpPr>
          <p:nvPr/>
        </p:nvSpPr>
        <p:spPr bwMode="auto">
          <a:xfrm>
            <a:off x="2980970" y="1877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811</a:t>
            </a:r>
          </a:p>
        </p:txBody>
      </p:sp>
      <p:sp>
        <p:nvSpPr>
          <p:cNvPr id="80" name="Oval 6"/>
          <p:cNvSpPr>
            <a:spLocks noChangeArrowheads="1"/>
          </p:cNvSpPr>
          <p:nvPr/>
        </p:nvSpPr>
        <p:spPr bwMode="auto">
          <a:xfrm>
            <a:off x="2066570" y="2639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434</a:t>
            </a:r>
          </a:p>
        </p:txBody>
      </p:sp>
      <p:sp>
        <p:nvSpPr>
          <p:cNvPr id="81" name="Oval 7"/>
          <p:cNvSpPr>
            <a:spLocks noChangeArrowheads="1"/>
          </p:cNvSpPr>
          <p:nvPr/>
        </p:nvSpPr>
        <p:spPr bwMode="auto">
          <a:xfrm>
            <a:off x="3514370" y="2639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543</a:t>
            </a:r>
          </a:p>
        </p:txBody>
      </p:sp>
      <p:sp>
        <p:nvSpPr>
          <p:cNvPr id="105" name="Oval 8"/>
          <p:cNvSpPr>
            <a:spLocks noChangeArrowheads="1"/>
          </p:cNvSpPr>
          <p:nvPr/>
        </p:nvSpPr>
        <p:spPr bwMode="auto">
          <a:xfrm>
            <a:off x="5038370" y="2639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123</a:t>
            </a:r>
          </a:p>
        </p:txBody>
      </p:sp>
      <p:sp>
        <p:nvSpPr>
          <p:cNvPr id="106" name="Oval 9"/>
          <p:cNvSpPr>
            <a:spLocks noChangeArrowheads="1"/>
          </p:cNvSpPr>
          <p:nvPr/>
        </p:nvSpPr>
        <p:spPr bwMode="auto">
          <a:xfrm>
            <a:off x="6028970" y="26397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142</a:t>
            </a:r>
          </a:p>
        </p:txBody>
      </p:sp>
      <p:sp>
        <p:nvSpPr>
          <p:cNvPr id="107" name="Oval 10"/>
          <p:cNvSpPr>
            <a:spLocks noChangeArrowheads="1"/>
          </p:cNvSpPr>
          <p:nvPr/>
        </p:nvSpPr>
        <p:spPr bwMode="auto">
          <a:xfrm>
            <a:off x="1380770" y="3477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65</a:t>
            </a:r>
          </a:p>
        </p:txBody>
      </p:sp>
      <p:sp>
        <p:nvSpPr>
          <p:cNvPr id="108" name="Oval 11"/>
          <p:cNvSpPr>
            <a:spLocks noChangeArrowheads="1"/>
          </p:cNvSpPr>
          <p:nvPr/>
        </p:nvSpPr>
        <p:spPr bwMode="auto">
          <a:xfrm>
            <a:off x="2295170" y="3477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111</a:t>
            </a:r>
          </a:p>
        </p:txBody>
      </p:sp>
      <p:sp>
        <p:nvSpPr>
          <p:cNvPr id="109" name="Oval 12"/>
          <p:cNvSpPr>
            <a:spLocks noChangeArrowheads="1"/>
          </p:cNvSpPr>
          <p:nvPr/>
        </p:nvSpPr>
        <p:spPr bwMode="auto">
          <a:xfrm>
            <a:off x="3133370" y="3477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242</a:t>
            </a:r>
          </a:p>
        </p:txBody>
      </p:sp>
      <p:sp>
        <p:nvSpPr>
          <p:cNvPr id="110" name="Oval 13"/>
          <p:cNvSpPr>
            <a:spLocks noChangeArrowheads="1"/>
          </p:cNvSpPr>
          <p:nvPr/>
        </p:nvSpPr>
        <p:spPr bwMode="auto">
          <a:xfrm>
            <a:off x="3971570" y="3477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453</a:t>
            </a:r>
          </a:p>
        </p:txBody>
      </p:sp>
      <p:sp>
        <p:nvSpPr>
          <p:cNvPr id="111" name="Oval 14"/>
          <p:cNvSpPr>
            <a:spLocks noChangeArrowheads="1"/>
          </p:cNvSpPr>
          <p:nvPr/>
        </p:nvSpPr>
        <p:spPr bwMode="auto">
          <a:xfrm>
            <a:off x="4809770" y="3477976"/>
            <a:ext cx="609600" cy="381000"/>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879</a:t>
            </a:r>
          </a:p>
        </p:txBody>
      </p:sp>
      <p:sp>
        <p:nvSpPr>
          <p:cNvPr id="112" name="Line 15"/>
          <p:cNvSpPr>
            <a:spLocks noChangeShapeType="1"/>
          </p:cNvSpPr>
          <p:nvPr/>
        </p:nvSpPr>
        <p:spPr bwMode="auto">
          <a:xfrm flipH="1">
            <a:off x="3438170" y="1496776"/>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6"/>
          <p:cNvSpPr>
            <a:spLocks noChangeShapeType="1"/>
          </p:cNvSpPr>
          <p:nvPr/>
        </p:nvSpPr>
        <p:spPr bwMode="auto">
          <a:xfrm>
            <a:off x="4581170" y="1572976"/>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7"/>
          <p:cNvSpPr>
            <a:spLocks noChangeShapeType="1"/>
          </p:cNvSpPr>
          <p:nvPr/>
        </p:nvSpPr>
        <p:spPr bwMode="auto">
          <a:xfrm flipH="1">
            <a:off x="2523770" y="2182576"/>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8"/>
          <p:cNvSpPr>
            <a:spLocks noChangeShapeType="1"/>
          </p:cNvSpPr>
          <p:nvPr/>
        </p:nvSpPr>
        <p:spPr bwMode="auto">
          <a:xfrm>
            <a:off x="3438170" y="2258776"/>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19"/>
          <p:cNvSpPr>
            <a:spLocks noChangeShapeType="1"/>
          </p:cNvSpPr>
          <p:nvPr/>
        </p:nvSpPr>
        <p:spPr bwMode="auto">
          <a:xfrm flipH="1">
            <a:off x="5343170" y="2258776"/>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20"/>
          <p:cNvSpPr>
            <a:spLocks noChangeShapeType="1"/>
          </p:cNvSpPr>
          <p:nvPr/>
        </p:nvSpPr>
        <p:spPr bwMode="auto">
          <a:xfrm>
            <a:off x="5724170" y="2182576"/>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21"/>
          <p:cNvSpPr>
            <a:spLocks noChangeShapeType="1"/>
          </p:cNvSpPr>
          <p:nvPr/>
        </p:nvSpPr>
        <p:spPr bwMode="auto">
          <a:xfrm flipH="1">
            <a:off x="1761770" y="294457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22"/>
          <p:cNvSpPr>
            <a:spLocks noChangeShapeType="1"/>
          </p:cNvSpPr>
          <p:nvPr/>
        </p:nvSpPr>
        <p:spPr bwMode="auto">
          <a:xfrm>
            <a:off x="2447570" y="3020776"/>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23"/>
          <p:cNvSpPr>
            <a:spLocks noChangeShapeType="1"/>
          </p:cNvSpPr>
          <p:nvPr/>
        </p:nvSpPr>
        <p:spPr bwMode="auto">
          <a:xfrm flipH="1">
            <a:off x="3514370" y="3020776"/>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24"/>
          <p:cNvSpPr>
            <a:spLocks noChangeShapeType="1"/>
          </p:cNvSpPr>
          <p:nvPr/>
        </p:nvSpPr>
        <p:spPr bwMode="auto">
          <a:xfrm>
            <a:off x="3971570" y="3020776"/>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25"/>
          <p:cNvSpPr>
            <a:spLocks noChangeShapeType="1"/>
          </p:cNvSpPr>
          <p:nvPr/>
        </p:nvSpPr>
        <p:spPr bwMode="auto">
          <a:xfrm flipH="1">
            <a:off x="5114570" y="3020776"/>
            <a:ext cx="15240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Oval 26"/>
          <p:cNvSpPr>
            <a:spLocks noChangeArrowheads="1"/>
          </p:cNvSpPr>
          <p:nvPr/>
        </p:nvSpPr>
        <p:spPr bwMode="auto">
          <a:xfrm>
            <a:off x="7095770" y="32493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811</a:t>
            </a:r>
          </a:p>
        </p:txBody>
      </p:sp>
      <p:sp>
        <p:nvSpPr>
          <p:cNvPr id="124" name="Oval 27"/>
          <p:cNvSpPr>
            <a:spLocks noChangeArrowheads="1"/>
          </p:cNvSpPr>
          <p:nvPr/>
        </p:nvSpPr>
        <p:spPr bwMode="auto">
          <a:xfrm>
            <a:off x="8238770" y="3858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572</a:t>
            </a:r>
          </a:p>
        </p:txBody>
      </p:sp>
      <p:sp>
        <p:nvSpPr>
          <p:cNvPr id="125" name="Oval 28"/>
          <p:cNvSpPr>
            <a:spLocks noChangeArrowheads="1"/>
          </p:cNvSpPr>
          <p:nvPr/>
        </p:nvSpPr>
        <p:spPr bwMode="auto">
          <a:xfrm>
            <a:off x="6028970" y="3858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543</a:t>
            </a:r>
          </a:p>
        </p:txBody>
      </p:sp>
      <p:sp>
        <p:nvSpPr>
          <p:cNvPr id="126" name="Oval 29"/>
          <p:cNvSpPr>
            <a:spLocks noChangeArrowheads="1"/>
          </p:cNvSpPr>
          <p:nvPr/>
        </p:nvSpPr>
        <p:spPr bwMode="auto">
          <a:xfrm>
            <a:off x="5114570" y="4620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434</a:t>
            </a:r>
          </a:p>
        </p:txBody>
      </p:sp>
      <p:sp>
        <p:nvSpPr>
          <p:cNvPr id="127" name="Oval 30"/>
          <p:cNvSpPr>
            <a:spLocks noChangeArrowheads="1"/>
          </p:cNvSpPr>
          <p:nvPr/>
        </p:nvSpPr>
        <p:spPr bwMode="auto">
          <a:xfrm>
            <a:off x="6562370" y="4620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453</a:t>
            </a:r>
          </a:p>
        </p:txBody>
      </p:sp>
      <p:sp>
        <p:nvSpPr>
          <p:cNvPr id="128" name="Oval 31"/>
          <p:cNvSpPr>
            <a:spLocks noChangeArrowheads="1"/>
          </p:cNvSpPr>
          <p:nvPr/>
        </p:nvSpPr>
        <p:spPr bwMode="auto">
          <a:xfrm>
            <a:off x="8086370" y="4620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123</a:t>
            </a:r>
          </a:p>
        </p:txBody>
      </p:sp>
      <p:sp>
        <p:nvSpPr>
          <p:cNvPr id="129" name="Oval 32"/>
          <p:cNvSpPr>
            <a:spLocks noChangeArrowheads="1"/>
          </p:cNvSpPr>
          <p:nvPr/>
        </p:nvSpPr>
        <p:spPr bwMode="auto">
          <a:xfrm>
            <a:off x="9076970" y="46209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142</a:t>
            </a:r>
          </a:p>
        </p:txBody>
      </p:sp>
      <p:sp>
        <p:nvSpPr>
          <p:cNvPr id="130" name="Oval 33"/>
          <p:cNvSpPr>
            <a:spLocks noChangeArrowheads="1"/>
          </p:cNvSpPr>
          <p:nvPr/>
        </p:nvSpPr>
        <p:spPr bwMode="auto">
          <a:xfrm>
            <a:off x="4428770" y="54591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65</a:t>
            </a:r>
          </a:p>
        </p:txBody>
      </p:sp>
      <p:sp>
        <p:nvSpPr>
          <p:cNvPr id="131" name="Oval 34"/>
          <p:cNvSpPr>
            <a:spLocks noChangeArrowheads="1"/>
          </p:cNvSpPr>
          <p:nvPr/>
        </p:nvSpPr>
        <p:spPr bwMode="auto">
          <a:xfrm>
            <a:off x="5343170" y="54591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111</a:t>
            </a:r>
          </a:p>
        </p:txBody>
      </p:sp>
      <p:sp>
        <p:nvSpPr>
          <p:cNvPr id="132" name="Oval 35"/>
          <p:cNvSpPr>
            <a:spLocks noChangeArrowheads="1"/>
          </p:cNvSpPr>
          <p:nvPr/>
        </p:nvSpPr>
        <p:spPr bwMode="auto">
          <a:xfrm>
            <a:off x="6181370" y="54591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242</a:t>
            </a:r>
          </a:p>
        </p:txBody>
      </p:sp>
      <p:sp>
        <p:nvSpPr>
          <p:cNvPr id="133" name="Oval 36"/>
          <p:cNvSpPr>
            <a:spLocks noChangeArrowheads="1"/>
          </p:cNvSpPr>
          <p:nvPr/>
        </p:nvSpPr>
        <p:spPr bwMode="auto">
          <a:xfrm>
            <a:off x="7019570" y="5459176"/>
            <a:ext cx="609600" cy="38100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102</a:t>
            </a:r>
          </a:p>
        </p:txBody>
      </p:sp>
      <p:sp>
        <p:nvSpPr>
          <p:cNvPr id="134" name="Oval 37"/>
          <p:cNvSpPr>
            <a:spLocks noChangeArrowheads="1"/>
          </p:cNvSpPr>
          <p:nvPr/>
        </p:nvSpPr>
        <p:spPr bwMode="auto">
          <a:xfrm>
            <a:off x="7857770" y="5459176"/>
            <a:ext cx="609600" cy="381000"/>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800">
                <a:latin typeface="Calibri" panose="020F0502020204030204" pitchFamily="34" charset="0"/>
              </a:rPr>
              <a:t>879</a:t>
            </a:r>
          </a:p>
        </p:txBody>
      </p:sp>
      <p:sp>
        <p:nvSpPr>
          <p:cNvPr id="135" name="Line 38"/>
          <p:cNvSpPr>
            <a:spLocks noChangeShapeType="1"/>
          </p:cNvSpPr>
          <p:nvPr/>
        </p:nvSpPr>
        <p:spPr bwMode="auto">
          <a:xfrm flipH="1">
            <a:off x="6486170" y="3477976"/>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39"/>
          <p:cNvSpPr>
            <a:spLocks noChangeShapeType="1"/>
          </p:cNvSpPr>
          <p:nvPr/>
        </p:nvSpPr>
        <p:spPr bwMode="auto">
          <a:xfrm>
            <a:off x="7552970" y="3554176"/>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40"/>
          <p:cNvSpPr>
            <a:spLocks noChangeShapeType="1"/>
          </p:cNvSpPr>
          <p:nvPr/>
        </p:nvSpPr>
        <p:spPr bwMode="auto">
          <a:xfrm flipH="1">
            <a:off x="5571770" y="4163776"/>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41"/>
          <p:cNvSpPr>
            <a:spLocks noChangeShapeType="1"/>
          </p:cNvSpPr>
          <p:nvPr/>
        </p:nvSpPr>
        <p:spPr bwMode="auto">
          <a:xfrm>
            <a:off x="6486170" y="4239976"/>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42"/>
          <p:cNvSpPr>
            <a:spLocks noChangeShapeType="1"/>
          </p:cNvSpPr>
          <p:nvPr/>
        </p:nvSpPr>
        <p:spPr bwMode="auto">
          <a:xfrm flipH="1">
            <a:off x="8391170" y="4239976"/>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43"/>
          <p:cNvSpPr>
            <a:spLocks noChangeShapeType="1"/>
          </p:cNvSpPr>
          <p:nvPr/>
        </p:nvSpPr>
        <p:spPr bwMode="auto">
          <a:xfrm>
            <a:off x="8772170" y="4163776"/>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44"/>
          <p:cNvSpPr>
            <a:spLocks noChangeShapeType="1"/>
          </p:cNvSpPr>
          <p:nvPr/>
        </p:nvSpPr>
        <p:spPr bwMode="auto">
          <a:xfrm flipH="1">
            <a:off x="4809770" y="492577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45"/>
          <p:cNvSpPr>
            <a:spLocks noChangeShapeType="1"/>
          </p:cNvSpPr>
          <p:nvPr/>
        </p:nvSpPr>
        <p:spPr bwMode="auto">
          <a:xfrm>
            <a:off x="5495570" y="5001976"/>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46"/>
          <p:cNvSpPr>
            <a:spLocks noChangeShapeType="1"/>
          </p:cNvSpPr>
          <p:nvPr/>
        </p:nvSpPr>
        <p:spPr bwMode="auto">
          <a:xfrm flipH="1">
            <a:off x="6562370" y="5001976"/>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47"/>
          <p:cNvSpPr>
            <a:spLocks noChangeShapeType="1"/>
          </p:cNvSpPr>
          <p:nvPr/>
        </p:nvSpPr>
        <p:spPr bwMode="auto">
          <a:xfrm>
            <a:off x="7019570" y="5001976"/>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48"/>
          <p:cNvSpPr>
            <a:spLocks noChangeShapeType="1"/>
          </p:cNvSpPr>
          <p:nvPr/>
        </p:nvSpPr>
        <p:spPr bwMode="auto">
          <a:xfrm flipH="1">
            <a:off x="8162570" y="5001976"/>
            <a:ext cx="15240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49"/>
          <p:cNvSpPr>
            <a:spLocks noChangeShapeType="1"/>
          </p:cNvSpPr>
          <p:nvPr/>
        </p:nvSpPr>
        <p:spPr bwMode="auto">
          <a:xfrm>
            <a:off x="5876570" y="3477976"/>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5720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pPr>
              <a:buFont typeface="Wingdings 2" panose="05020102010507070707" pitchFamily="18" charset="2"/>
              <a:buNone/>
            </a:pPr>
            <a:r>
              <a:rPr lang="en-US" altLang="zh-CN" dirty="0" smtClean="0">
                <a:latin typeface="Calibri" panose="020F0502020204030204" pitchFamily="34" charset="0"/>
              </a:rPr>
              <a:t>Rewrite </a:t>
            </a:r>
            <a:r>
              <a:rPr lang="en-US" altLang="zh-CN" dirty="0" err="1" smtClean="0">
                <a:latin typeface="Calibri" panose="020F0502020204030204" pitchFamily="34" charset="0"/>
              </a:rPr>
              <a:t>heapsort</a:t>
            </a:r>
            <a:r>
              <a:rPr lang="en-US" altLang="zh-CN" dirty="0" smtClean="0">
                <a:latin typeface="Calibri" panose="020F0502020204030204" pitchFamily="34" charset="0"/>
              </a:rPr>
              <a:t> so that it sorts only </a:t>
            </a:r>
            <a:r>
              <a:rPr lang="en-US" altLang="zh-CN" dirty="0" err="1" smtClean="0">
                <a:latin typeface="Calibri" panose="020F0502020204030204" pitchFamily="34" charset="0"/>
              </a:rPr>
              <a:t>iterms</a:t>
            </a:r>
            <a:r>
              <a:rPr lang="en-US" altLang="zh-CN" dirty="0" smtClean="0">
                <a:latin typeface="Calibri" panose="020F0502020204030204" pitchFamily="34" charset="0"/>
              </a:rPr>
              <a:t> that are in the  range low to high which  are passed as additional  parameters.</a:t>
            </a:r>
          </a:p>
          <a:p>
            <a:pPr>
              <a:buFont typeface="Wingdings 2" panose="05020102010507070707" pitchFamily="18" charset="2"/>
              <a:buNone/>
            </a:pPr>
            <a:endParaRPr lang="en-US" altLang="zh-CN" dirty="0" smtClean="0">
              <a:latin typeface="Calibri" panose="020F0502020204030204" pitchFamily="34" charset="0"/>
            </a:endParaRPr>
          </a:p>
        </p:txBody>
      </p:sp>
      <p:sp>
        <p:nvSpPr>
          <p:cNvPr id="4" name="矩形 3"/>
          <p:cNvSpPr/>
          <p:nvPr/>
        </p:nvSpPr>
        <p:spPr>
          <a:xfrm>
            <a:off x="300251" y="1501255"/>
            <a:ext cx="4967785" cy="34778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000" dirty="0">
                <a:latin typeface="Calibri" pitchFamily="34" charset="0"/>
                <a:cs typeface="Calibri" pitchFamily="34" charset="0"/>
              </a:rPr>
              <a:t> </a:t>
            </a:r>
            <a:r>
              <a:rPr lang="en-US" altLang="zh-CN" sz="2000" dirty="0">
                <a:solidFill>
                  <a:schemeClr val="tx2"/>
                </a:solidFill>
                <a:latin typeface="Calibri" pitchFamily="34" charset="0"/>
                <a:cs typeface="Calibri" pitchFamily="34" charset="0"/>
              </a:rPr>
              <a:t>public static void </a:t>
            </a:r>
            <a:r>
              <a:rPr lang="en-US" altLang="zh-CN" sz="2000" dirty="0" err="1">
                <a:solidFill>
                  <a:schemeClr val="tx2"/>
                </a:solidFill>
                <a:latin typeface="Calibri" pitchFamily="34" charset="0"/>
                <a:cs typeface="Calibri" pitchFamily="34" charset="0"/>
              </a:rPr>
              <a:t>heapsort</a:t>
            </a:r>
            <a:r>
              <a:rPr lang="en-US" altLang="zh-CN" sz="2000" dirty="0">
                <a:solidFill>
                  <a:schemeClr val="tx2"/>
                </a:solidFill>
                <a:latin typeface="Calibri" pitchFamily="34" charset="0"/>
                <a:cs typeface="Calibri" pitchFamily="34" charset="0"/>
              </a:rPr>
              <a:t>( Comparable [ ] a )</a:t>
            </a:r>
          </a:p>
          <a:p>
            <a:pPr>
              <a:defRPr/>
            </a:pPr>
            <a:r>
              <a:rPr lang="en-US" altLang="zh-CN" sz="2000" dirty="0">
                <a:solidFill>
                  <a:schemeClr val="tx2"/>
                </a:solidFill>
                <a:latin typeface="Calibri" pitchFamily="34" charset="0"/>
                <a:cs typeface="Calibri" pitchFamily="34" charset="0"/>
              </a:rPr>
              <a:t> {  for( </a:t>
            </a:r>
            <a:r>
              <a:rPr lang="en-US" altLang="zh-CN" sz="2000" dirty="0" err="1">
                <a:solidFill>
                  <a:schemeClr val="tx2"/>
                </a:solidFill>
                <a:latin typeface="Calibri" pitchFamily="34" charset="0"/>
                <a:cs typeface="Calibri" pitchFamily="34" charset="0"/>
              </a:rPr>
              <a:t>int</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 </a:t>
            </a:r>
            <a:r>
              <a:rPr lang="en-US" altLang="zh-CN" sz="2000" dirty="0" err="1">
                <a:solidFill>
                  <a:srgbClr val="FF0000"/>
                </a:solidFill>
                <a:latin typeface="Calibri" pitchFamily="34" charset="0"/>
                <a:cs typeface="Calibri" pitchFamily="34" charset="0"/>
              </a:rPr>
              <a:t>a.length</a:t>
            </a:r>
            <a:r>
              <a:rPr lang="en-US" altLang="zh-CN" sz="2000" dirty="0">
                <a:solidFill>
                  <a:srgbClr val="FF0000"/>
                </a:solidFill>
                <a:latin typeface="Calibri" pitchFamily="34" charset="0"/>
                <a:cs typeface="Calibri" pitchFamily="34" charset="0"/>
              </a:rPr>
              <a:t> / 2</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&gt;= </a:t>
            </a:r>
            <a:r>
              <a:rPr lang="en-US" altLang="zh-CN" sz="2000" dirty="0">
                <a:solidFill>
                  <a:srgbClr val="FF0000"/>
                </a:solidFill>
                <a:latin typeface="Calibri" pitchFamily="34" charset="0"/>
                <a:cs typeface="Calibri" pitchFamily="34" charset="0"/>
              </a:rPr>
              <a:t>0</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percDown</a:t>
            </a:r>
            <a:r>
              <a:rPr lang="en-US" altLang="zh-CN" sz="2000" dirty="0">
                <a:solidFill>
                  <a:schemeClr val="tx2"/>
                </a:solidFill>
                <a:latin typeface="Calibri" pitchFamily="34" charset="0"/>
                <a:cs typeface="Calibri" pitchFamily="34" charset="0"/>
              </a:rPr>
              <a:t>( a,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r>
              <a:rPr lang="en-US" altLang="zh-CN" sz="2000" dirty="0" err="1">
                <a:solidFill>
                  <a:srgbClr val="FF0000"/>
                </a:solidFill>
                <a:latin typeface="Calibri" pitchFamily="34" charset="0"/>
                <a:cs typeface="Calibri" pitchFamily="34" charset="0"/>
              </a:rPr>
              <a:t>a.length</a:t>
            </a: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for( </a:t>
            </a:r>
            <a:r>
              <a:rPr lang="en-US" altLang="zh-CN" sz="2000" dirty="0" err="1">
                <a:solidFill>
                  <a:schemeClr val="tx2"/>
                </a:solidFill>
                <a:latin typeface="Calibri" pitchFamily="34" charset="0"/>
                <a:cs typeface="Calibri" pitchFamily="34" charset="0"/>
              </a:rPr>
              <a:t>int</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 </a:t>
            </a:r>
            <a:r>
              <a:rPr lang="en-US" altLang="zh-CN" sz="2000" dirty="0" err="1">
                <a:solidFill>
                  <a:srgbClr val="FF0000"/>
                </a:solidFill>
                <a:latin typeface="Calibri" pitchFamily="34" charset="0"/>
                <a:cs typeface="Calibri" pitchFamily="34" charset="0"/>
              </a:rPr>
              <a:t>a.length</a:t>
            </a:r>
            <a:r>
              <a:rPr lang="en-US" altLang="zh-CN" sz="2000" dirty="0">
                <a:solidFill>
                  <a:srgbClr val="FF0000"/>
                </a:solidFill>
                <a:latin typeface="Calibri" pitchFamily="34" charset="0"/>
                <a:cs typeface="Calibri" pitchFamily="34" charset="0"/>
              </a:rPr>
              <a:t> – 1</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&gt; </a:t>
            </a:r>
            <a:r>
              <a:rPr lang="en-US" altLang="zh-CN" sz="2000" dirty="0">
                <a:solidFill>
                  <a:srgbClr val="FF0000"/>
                </a:solidFill>
                <a:latin typeface="Calibri" pitchFamily="34" charset="0"/>
                <a:cs typeface="Calibri" pitchFamily="34" charset="0"/>
              </a:rPr>
              <a:t>0</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  </a:t>
            </a:r>
            <a:r>
              <a:rPr lang="en-US" altLang="zh-CN" sz="2000" dirty="0" err="1">
                <a:solidFill>
                  <a:schemeClr val="tx2"/>
                </a:solidFill>
                <a:latin typeface="Calibri" pitchFamily="34" charset="0"/>
                <a:cs typeface="Calibri" pitchFamily="34" charset="0"/>
              </a:rPr>
              <a:t>swapReferences</a:t>
            </a:r>
            <a:r>
              <a:rPr lang="en-US" altLang="zh-CN" sz="2000" dirty="0">
                <a:solidFill>
                  <a:schemeClr val="tx2"/>
                </a:solidFill>
                <a:latin typeface="Calibri" pitchFamily="34" charset="0"/>
                <a:cs typeface="Calibri" pitchFamily="34" charset="0"/>
              </a:rPr>
              <a:t>( a, </a:t>
            </a:r>
            <a:r>
              <a:rPr lang="en-US" altLang="zh-CN" sz="2000" dirty="0">
                <a:solidFill>
                  <a:srgbClr val="FF0000"/>
                </a:solidFill>
                <a:latin typeface="Calibri" pitchFamily="34" charset="0"/>
                <a:cs typeface="Calibri" pitchFamily="34" charset="0"/>
              </a:rPr>
              <a:t>0</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percDown</a:t>
            </a:r>
            <a:r>
              <a:rPr lang="en-US" altLang="zh-CN" sz="2000" dirty="0">
                <a:solidFill>
                  <a:schemeClr val="tx2"/>
                </a:solidFill>
                <a:latin typeface="Calibri" pitchFamily="34" charset="0"/>
                <a:cs typeface="Calibri" pitchFamily="34" charset="0"/>
              </a:rPr>
              <a:t>( a, 0,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a:t>
            </a:r>
          </a:p>
          <a:p>
            <a:pPr>
              <a:defRPr/>
            </a:pP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 </a:t>
            </a:r>
          </a:p>
          <a:p>
            <a:pPr>
              <a:defRPr/>
            </a:pPr>
            <a:r>
              <a:rPr lang="en-US" altLang="zh-CN" sz="2000" dirty="0">
                <a:solidFill>
                  <a:schemeClr val="tx2"/>
                </a:solidFill>
                <a:latin typeface="Calibri" pitchFamily="34" charset="0"/>
                <a:cs typeface="Calibri" pitchFamily="34" charset="0"/>
              </a:rPr>
              <a:t> private static </a:t>
            </a:r>
            <a:r>
              <a:rPr lang="en-US" altLang="zh-CN" sz="2000" dirty="0" err="1">
                <a:solidFill>
                  <a:schemeClr val="tx2"/>
                </a:solidFill>
                <a:latin typeface="Calibri" pitchFamily="34" charset="0"/>
                <a:cs typeface="Calibri" pitchFamily="34" charset="0"/>
              </a:rPr>
              <a:t>int</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leftChild</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int</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p>
          <a:p>
            <a:pPr>
              <a:defRPr/>
            </a:pPr>
            <a:r>
              <a:rPr lang="en-US" altLang="zh-CN" sz="2000" dirty="0">
                <a:solidFill>
                  <a:schemeClr val="tx2"/>
                </a:solidFill>
                <a:latin typeface="Calibri" pitchFamily="34" charset="0"/>
                <a:cs typeface="Calibri" pitchFamily="34" charset="0"/>
              </a:rPr>
              <a:t>{    return 2 *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+ 1;</a:t>
            </a:r>
          </a:p>
          <a:p>
            <a:pPr>
              <a:defRPr/>
            </a:pPr>
            <a:r>
              <a:rPr lang="en-US" altLang="zh-CN" sz="2000" dirty="0">
                <a:solidFill>
                  <a:schemeClr val="tx2"/>
                </a:solidFill>
                <a:latin typeface="Calibri" pitchFamily="34" charset="0"/>
                <a:cs typeface="Calibri" pitchFamily="34" charset="0"/>
              </a:rPr>
              <a:t>}</a:t>
            </a:r>
          </a:p>
        </p:txBody>
      </p:sp>
      <p:sp>
        <p:nvSpPr>
          <p:cNvPr id="5" name="Rectangle 2"/>
          <p:cNvSpPr>
            <a:spLocks noChangeArrowheads="1"/>
          </p:cNvSpPr>
          <p:nvPr/>
        </p:nvSpPr>
        <p:spPr bwMode="auto">
          <a:xfrm>
            <a:off x="5581934" y="1501255"/>
            <a:ext cx="5090615" cy="32932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spcBef>
                <a:spcPct val="20000"/>
              </a:spcBef>
              <a:defRPr/>
            </a:pPr>
            <a:r>
              <a:rPr lang="zh-CN" altLang="en-US" sz="2000" dirty="0">
                <a:solidFill>
                  <a:schemeClr val="tx2"/>
                </a:solidFill>
                <a:latin typeface="Calibri" pitchFamily="34" charset="0"/>
                <a:cs typeface="Calibri" pitchFamily="34" charset="0"/>
              </a:rPr>
              <a:t>public static void heapSort(</a:t>
            </a:r>
            <a:r>
              <a:rPr lang="en-US" altLang="zh-CN" sz="2000" dirty="0">
                <a:solidFill>
                  <a:schemeClr val="tx2"/>
                </a:solidFill>
                <a:latin typeface="Calibri" pitchFamily="34" charset="0"/>
                <a:cs typeface="Calibri" pitchFamily="34" charset="0"/>
              </a:rPr>
              <a:t> Comparable [ ] a</a:t>
            </a:r>
            <a:r>
              <a:rPr lang="zh-CN" altLang="en-US" sz="2000" dirty="0">
                <a:solidFill>
                  <a:schemeClr val="tx2"/>
                </a:solidFill>
                <a:latin typeface="Calibri" pitchFamily="34" charset="0"/>
                <a:cs typeface="Calibri" pitchFamily="34" charset="0"/>
              </a:rPr>
              <a:t>, </a:t>
            </a:r>
            <a:r>
              <a:rPr lang="zh-CN" altLang="en-US" sz="2000" dirty="0">
                <a:solidFill>
                  <a:srgbClr val="FF0000"/>
                </a:solidFill>
                <a:latin typeface="Calibri" pitchFamily="34" charset="0"/>
                <a:cs typeface="Calibri" pitchFamily="34" charset="0"/>
              </a:rPr>
              <a:t>int low, int high</a:t>
            </a:r>
            <a:r>
              <a:rPr lang="zh-CN" altLang="en-US" sz="2000" dirty="0">
                <a:solidFill>
                  <a:schemeClr val="tx2"/>
                </a:solidFill>
                <a:latin typeface="Calibri" pitchFamily="34" charset="0"/>
                <a:cs typeface="Calibri" pitchFamily="34" charset="0"/>
              </a:rPr>
              <a:t>)    </a:t>
            </a:r>
            <a:r>
              <a:rPr lang="en-US" altLang="zh-CN" sz="2000" dirty="0">
                <a:solidFill>
                  <a:schemeClr val="tx2"/>
                </a:solidFill>
                <a:latin typeface="Calibri" pitchFamily="34" charset="0"/>
                <a:cs typeface="Calibri" pitchFamily="34" charset="0"/>
              </a:rPr>
              <a:t>//</a:t>
            </a:r>
            <a:r>
              <a:rPr lang="en-US" altLang="zh-CN" sz="2000" dirty="0" err="1">
                <a:solidFill>
                  <a:schemeClr val="tx2"/>
                </a:solidFill>
                <a:latin typeface="Calibri" pitchFamily="34" charset="0"/>
                <a:cs typeface="Calibri" pitchFamily="34" charset="0"/>
              </a:rPr>
              <a:t>low,high</a:t>
            </a:r>
            <a:r>
              <a:rPr lang="zh-CN" altLang="en-US" sz="2000" dirty="0">
                <a:solidFill>
                  <a:schemeClr val="tx2"/>
                </a:solidFill>
                <a:latin typeface="Calibri" pitchFamily="34" charset="0"/>
                <a:cs typeface="Calibri" pitchFamily="34" charset="0"/>
              </a:rPr>
              <a:t>为下标</a:t>
            </a:r>
          </a:p>
          <a:p>
            <a:pPr marL="342900" indent="-342900">
              <a:spcBef>
                <a:spcPct val="20000"/>
              </a:spcBef>
              <a:defRPr/>
            </a:pPr>
            <a:r>
              <a:rPr lang="zh-CN" altLang="en-US" sz="2000" dirty="0">
                <a:solidFill>
                  <a:schemeClr val="tx2"/>
                </a:solidFill>
                <a:latin typeface="Calibri" pitchFamily="34" charset="0"/>
                <a:cs typeface="Calibri" pitchFamily="34" charset="0"/>
              </a:rPr>
              <a:t>{  for(int i=</a:t>
            </a:r>
            <a:r>
              <a:rPr lang="zh-CN" altLang="en-US" sz="2000" dirty="0">
                <a:solidFill>
                  <a:srgbClr val="FF0000"/>
                </a:solidFill>
                <a:latin typeface="Calibri" pitchFamily="34" charset="0"/>
                <a:cs typeface="Calibri" pitchFamily="34" charset="0"/>
              </a:rPr>
              <a:t>low+(high-low+1)/2</a:t>
            </a:r>
            <a:r>
              <a:rPr lang="zh-CN" altLang="en-US" sz="2000" dirty="0">
                <a:solidFill>
                  <a:schemeClr val="tx2"/>
                </a:solidFill>
                <a:latin typeface="Calibri" pitchFamily="34" charset="0"/>
                <a:cs typeface="Calibri" pitchFamily="34" charset="0"/>
              </a:rPr>
              <a:t>; i&gt;=</a:t>
            </a:r>
            <a:r>
              <a:rPr lang="zh-CN" altLang="en-US" sz="2000" dirty="0">
                <a:solidFill>
                  <a:srgbClr val="FF0000"/>
                </a:solidFill>
                <a:latin typeface="Calibri" pitchFamily="34" charset="0"/>
                <a:cs typeface="Calibri" pitchFamily="34" charset="0"/>
              </a:rPr>
              <a:t>low</a:t>
            </a:r>
            <a:r>
              <a:rPr lang="zh-CN" altLang="en-US" sz="2000" dirty="0">
                <a:solidFill>
                  <a:schemeClr val="tx2"/>
                </a:solidFill>
                <a:latin typeface="Calibri" pitchFamily="34" charset="0"/>
                <a:cs typeface="Calibri" pitchFamily="34" charset="0"/>
              </a:rPr>
              <a:t>; i--)</a:t>
            </a:r>
          </a:p>
          <a:p>
            <a:pPr marL="342900" indent="-342900">
              <a:spcBef>
                <a:spcPct val="20000"/>
              </a:spcBef>
              <a:defRPr/>
            </a:pPr>
            <a:r>
              <a:rPr lang="zh-CN" altLang="en-US" sz="2000" dirty="0">
                <a:solidFill>
                  <a:schemeClr val="tx2"/>
                </a:solidFill>
                <a:latin typeface="Calibri" pitchFamily="34" charset="0"/>
                <a:cs typeface="Calibri" pitchFamily="34" charset="0"/>
              </a:rPr>
              <a:t>    	    perDown(a, i, </a:t>
            </a:r>
            <a:r>
              <a:rPr lang="zh-CN" altLang="en-US" sz="2000" dirty="0">
                <a:solidFill>
                  <a:srgbClr val="FF0000"/>
                </a:solidFill>
                <a:latin typeface="Calibri" pitchFamily="34" charset="0"/>
                <a:cs typeface="Calibri" pitchFamily="34" charset="0"/>
              </a:rPr>
              <a:t>low, high</a:t>
            </a:r>
            <a:r>
              <a:rPr lang="zh-CN" altLang="en-US" sz="2000" dirty="0">
                <a:solidFill>
                  <a:schemeClr val="tx2"/>
                </a:solidFill>
                <a:latin typeface="Calibri" pitchFamily="34" charset="0"/>
                <a:cs typeface="Calibri" pitchFamily="34" charset="0"/>
              </a:rPr>
              <a:t>); </a:t>
            </a:r>
          </a:p>
          <a:p>
            <a:pPr marL="342900" indent="-342900">
              <a:spcBef>
                <a:spcPct val="20000"/>
              </a:spcBef>
              <a:defRPr/>
            </a:pPr>
            <a:r>
              <a:rPr lang="zh-CN" altLang="en-US" sz="2000" dirty="0">
                <a:solidFill>
                  <a:schemeClr val="tx2"/>
                </a:solidFill>
                <a:latin typeface="Calibri" pitchFamily="34" charset="0"/>
                <a:cs typeface="Calibri" pitchFamily="34" charset="0"/>
              </a:rPr>
              <a:t>    for(int i=</a:t>
            </a:r>
            <a:r>
              <a:rPr lang="zh-CN" altLang="en-US" sz="2000" dirty="0">
                <a:solidFill>
                  <a:srgbClr val="FF0000"/>
                </a:solidFill>
                <a:latin typeface="Calibri" pitchFamily="34" charset="0"/>
                <a:cs typeface="Calibri" pitchFamily="34" charset="0"/>
              </a:rPr>
              <a:t>high</a:t>
            </a:r>
            <a:r>
              <a:rPr lang="zh-CN" altLang="en-US" sz="2000" dirty="0">
                <a:solidFill>
                  <a:schemeClr val="tx2"/>
                </a:solidFill>
                <a:latin typeface="Calibri" pitchFamily="34" charset="0"/>
                <a:cs typeface="Calibri" pitchFamily="34" charset="0"/>
              </a:rPr>
              <a:t>; i&gt;</a:t>
            </a:r>
            <a:r>
              <a:rPr lang="zh-CN" altLang="en-US" sz="2000" dirty="0">
                <a:solidFill>
                  <a:srgbClr val="FF0000"/>
                </a:solidFill>
                <a:latin typeface="Calibri" pitchFamily="34" charset="0"/>
                <a:cs typeface="Calibri" pitchFamily="34" charset="0"/>
              </a:rPr>
              <a:t>low</a:t>
            </a:r>
            <a:r>
              <a:rPr lang="zh-CN" altLang="en-US" sz="2000" dirty="0">
                <a:solidFill>
                  <a:schemeClr val="tx2"/>
                </a:solidFill>
                <a:latin typeface="Calibri" pitchFamily="34" charset="0"/>
                <a:cs typeface="Calibri" pitchFamily="34" charset="0"/>
              </a:rPr>
              <a:t>; i--)</a:t>
            </a:r>
          </a:p>
          <a:p>
            <a:pPr marL="342900" indent="-342900">
              <a:spcBef>
                <a:spcPct val="20000"/>
              </a:spcBef>
              <a:defRPr/>
            </a:pPr>
            <a:r>
              <a:rPr lang="zh-CN" altLang="en-US" sz="2000" dirty="0">
                <a:solidFill>
                  <a:schemeClr val="tx2"/>
                </a:solidFill>
                <a:latin typeface="Calibri" pitchFamily="34" charset="0"/>
                <a:cs typeface="Calibri" pitchFamily="34" charset="0"/>
              </a:rPr>
              <a:t>    {    </a:t>
            </a:r>
            <a:r>
              <a:rPr lang="en-US" altLang="zh-CN" sz="2000" dirty="0" err="1">
                <a:solidFill>
                  <a:schemeClr val="tx2"/>
                </a:solidFill>
                <a:latin typeface="Calibri" pitchFamily="34" charset="0"/>
                <a:cs typeface="Calibri" pitchFamily="34" charset="0"/>
              </a:rPr>
              <a:t>swapReferences</a:t>
            </a:r>
            <a:r>
              <a:rPr lang="en-US" altLang="zh-CN" sz="2000" dirty="0">
                <a:solidFill>
                  <a:schemeClr val="tx2"/>
                </a:solidFill>
                <a:latin typeface="Calibri" pitchFamily="34" charset="0"/>
                <a:cs typeface="Calibri" pitchFamily="34" charset="0"/>
              </a:rPr>
              <a:t>( a, </a:t>
            </a:r>
            <a:r>
              <a:rPr lang="en-US" altLang="zh-CN" sz="2000" dirty="0">
                <a:solidFill>
                  <a:srgbClr val="FF0000"/>
                </a:solidFill>
                <a:latin typeface="Calibri" pitchFamily="34" charset="0"/>
                <a:cs typeface="Calibri" pitchFamily="34" charset="0"/>
              </a:rPr>
              <a:t>low</a:t>
            </a:r>
            <a:r>
              <a:rPr lang="en-US" altLang="zh-CN" sz="2000" dirty="0">
                <a:solidFill>
                  <a:schemeClr val="tx2"/>
                </a:solidFill>
                <a:latin typeface="Calibri" pitchFamily="34" charset="0"/>
                <a:cs typeface="Calibri" pitchFamily="34" charset="0"/>
              </a:rPr>
              <a:t>, </a:t>
            </a:r>
            <a:r>
              <a:rPr lang="en-US" altLang="zh-CN" sz="2000" dirty="0" err="1">
                <a:solidFill>
                  <a:schemeClr val="tx2"/>
                </a:solidFill>
                <a:latin typeface="Calibri" pitchFamily="34" charset="0"/>
                <a:cs typeface="Calibri" pitchFamily="34" charset="0"/>
              </a:rPr>
              <a:t>i</a:t>
            </a:r>
            <a:r>
              <a:rPr lang="en-US" altLang="zh-CN" sz="2000" dirty="0">
                <a:solidFill>
                  <a:schemeClr val="tx2"/>
                </a:solidFill>
                <a:latin typeface="Calibri" pitchFamily="34" charset="0"/>
                <a:cs typeface="Calibri" pitchFamily="34" charset="0"/>
              </a:rPr>
              <a:t> );</a:t>
            </a:r>
            <a:r>
              <a:rPr lang="zh-CN" altLang="en-US" sz="2000" dirty="0">
                <a:solidFill>
                  <a:schemeClr val="tx2"/>
                </a:solidFill>
                <a:latin typeface="Calibri" pitchFamily="34" charset="0"/>
                <a:cs typeface="Calibri" pitchFamily="34" charset="0"/>
              </a:rPr>
              <a:t>  </a:t>
            </a:r>
            <a:endParaRPr lang="en-US" altLang="zh-CN" sz="2000" dirty="0">
              <a:solidFill>
                <a:schemeClr val="tx2"/>
              </a:solidFill>
              <a:latin typeface="Calibri" pitchFamily="34" charset="0"/>
              <a:cs typeface="Calibri" pitchFamily="34" charset="0"/>
            </a:endParaRPr>
          </a:p>
          <a:p>
            <a:pPr marL="342900" indent="-342900">
              <a:spcBef>
                <a:spcPct val="20000"/>
              </a:spcBef>
              <a:defRPr/>
            </a:pPr>
            <a:r>
              <a:rPr lang="en-US" altLang="zh-CN" sz="2000" dirty="0">
                <a:solidFill>
                  <a:schemeClr val="tx2"/>
                </a:solidFill>
                <a:latin typeface="Calibri" pitchFamily="34" charset="0"/>
                <a:cs typeface="Calibri" pitchFamily="34" charset="0"/>
              </a:rPr>
              <a:t> </a:t>
            </a:r>
            <a:r>
              <a:rPr lang="zh-CN" altLang="en-US" sz="2000" dirty="0">
                <a:solidFill>
                  <a:schemeClr val="tx2"/>
                </a:solidFill>
                <a:latin typeface="Calibri" pitchFamily="34" charset="0"/>
                <a:cs typeface="Calibri" pitchFamily="34" charset="0"/>
              </a:rPr>
              <a:t>         perDown(a,</a:t>
            </a:r>
            <a:r>
              <a:rPr lang="zh-CN" altLang="en-US" sz="2000" dirty="0">
                <a:solidFill>
                  <a:srgbClr val="FF0000"/>
                </a:solidFill>
                <a:latin typeface="Calibri" pitchFamily="34" charset="0"/>
                <a:cs typeface="Calibri" pitchFamily="34" charset="0"/>
              </a:rPr>
              <a:t>low,low,i-1</a:t>
            </a:r>
            <a:r>
              <a:rPr lang="zh-CN" altLang="en-US" sz="2000" dirty="0">
                <a:solidFill>
                  <a:schemeClr val="tx2"/>
                </a:solidFill>
                <a:latin typeface="Calibri" pitchFamily="34" charset="0"/>
                <a:cs typeface="Calibri" pitchFamily="34" charset="0"/>
              </a:rPr>
              <a:t>);</a:t>
            </a:r>
          </a:p>
          <a:p>
            <a:pPr marL="342900" indent="-342900">
              <a:spcBef>
                <a:spcPct val="20000"/>
              </a:spcBef>
              <a:defRPr/>
            </a:pPr>
            <a:r>
              <a:rPr lang="zh-CN" altLang="en-US" sz="2000" dirty="0">
                <a:solidFill>
                  <a:schemeClr val="tx2"/>
                </a:solidFill>
                <a:latin typeface="Calibri" pitchFamily="34" charset="0"/>
                <a:cs typeface="Calibri" pitchFamily="34" charset="0"/>
              </a:rPr>
              <a:t>    }</a:t>
            </a:r>
          </a:p>
          <a:p>
            <a:pPr marL="342900" indent="-342900">
              <a:spcBef>
                <a:spcPct val="20000"/>
              </a:spcBef>
              <a:defRPr/>
            </a:pPr>
            <a:r>
              <a:rPr lang="zh-CN" altLang="en-US" sz="2000" dirty="0">
                <a:solidFill>
                  <a:schemeClr val="tx2"/>
                </a:solidFill>
                <a:latin typeface="Calibri" pitchFamily="34" charset="0"/>
                <a:cs typeface="Calibri" pitchFamily="34" charset="0"/>
              </a:rPr>
              <a:t>}</a:t>
            </a:r>
          </a:p>
        </p:txBody>
      </p:sp>
    </p:spTree>
    <p:extLst>
      <p:ext uri="{BB962C8B-B14F-4D97-AF65-F5344CB8AC3E}">
        <p14:creationId xmlns:p14="http://schemas.microsoft.com/office/powerpoint/2010/main" val="148666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pPr>
              <a:buFont typeface="Wingdings 2" panose="05020102010507070707" pitchFamily="18" charset="2"/>
              <a:buNone/>
            </a:pPr>
            <a:r>
              <a:rPr lang="zh-CN" altLang="en-US" dirty="0" smtClean="0">
                <a:latin typeface="Calibri" panose="020F0502020204030204" pitchFamily="34" charset="0"/>
              </a:rPr>
              <a:t>接上</a:t>
            </a:r>
            <a:endParaRPr lang="en-US" altLang="zh-CN" dirty="0" smtClean="0">
              <a:latin typeface="Calibri" panose="020F0502020204030204" pitchFamily="34" charset="0"/>
            </a:endParaRPr>
          </a:p>
          <a:p>
            <a:pPr>
              <a:buFont typeface="Wingdings 2" panose="05020102010507070707" pitchFamily="18" charset="2"/>
              <a:buNone/>
            </a:pPr>
            <a:endParaRPr lang="en-US" altLang="zh-CN" dirty="0" smtClean="0">
              <a:latin typeface="Calibri" panose="020F0502020204030204" pitchFamily="34" charset="0"/>
            </a:endParaRPr>
          </a:p>
        </p:txBody>
      </p:sp>
      <p:sp>
        <p:nvSpPr>
          <p:cNvPr id="6" name="Rectangle 3"/>
          <p:cNvSpPr txBox="1">
            <a:spLocks noChangeArrowheads="1"/>
          </p:cNvSpPr>
          <p:nvPr/>
        </p:nvSpPr>
        <p:spPr bwMode="auto">
          <a:xfrm>
            <a:off x="395785" y="931863"/>
            <a:ext cx="4876303" cy="46905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private static void </a:t>
            </a:r>
            <a:r>
              <a:rPr kumimoji="0" lang="en-US" altLang="zh-CN" sz="1800" dirty="0" err="1">
                <a:solidFill>
                  <a:schemeClr val="tx2"/>
                </a:solidFill>
                <a:latin typeface="Calibri" pitchFamily="34" charset="0"/>
                <a:cs typeface="Calibri" pitchFamily="34" charset="0"/>
              </a:rPr>
              <a:t>percDown</a:t>
            </a:r>
            <a:r>
              <a:rPr kumimoji="0" lang="en-US" altLang="zh-CN" sz="1800" dirty="0">
                <a:solidFill>
                  <a:schemeClr val="tx2"/>
                </a:solidFill>
                <a:latin typeface="Calibri" pitchFamily="34" charset="0"/>
                <a:cs typeface="Calibri" pitchFamily="34" charset="0"/>
              </a:rPr>
              <a:t>( Comparable [ ] a, </a:t>
            </a:r>
            <a:r>
              <a:rPr kumimoji="0" lang="en-US" altLang="zh-CN" sz="1800" dirty="0" err="1">
                <a:solidFill>
                  <a:schemeClr val="tx2"/>
                </a:solidFill>
                <a:latin typeface="Calibri" pitchFamily="34" charset="0"/>
                <a:cs typeface="Calibri" pitchFamily="34" charset="0"/>
              </a:rPr>
              <a:t>int</a:t>
            </a:r>
            <a:r>
              <a:rPr kumimoji="0" lang="en-US" altLang="zh-CN" sz="1800" dirty="0">
                <a:solidFill>
                  <a:schemeClr val="tx2"/>
                </a:solidFill>
                <a:latin typeface="Calibri" pitchFamily="34" charset="0"/>
                <a:cs typeface="Calibri" pitchFamily="34" charset="0"/>
              </a:rPr>
              <a:t>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a:t>
            </a:r>
            <a:r>
              <a:rPr kumimoji="0" lang="en-US" altLang="zh-CN" sz="1800" dirty="0" err="1">
                <a:solidFill>
                  <a:schemeClr val="tx2"/>
                </a:solidFill>
                <a:latin typeface="Calibri" pitchFamily="34" charset="0"/>
                <a:cs typeface="Calibri" pitchFamily="34" charset="0"/>
              </a:rPr>
              <a:t>int</a:t>
            </a:r>
            <a:r>
              <a:rPr kumimoji="0" lang="en-US" altLang="zh-CN" sz="1800" dirty="0">
                <a:solidFill>
                  <a:schemeClr val="tx2"/>
                </a:solidFill>
                <a:latin typeface="Calibri" pitchFamily="34" charset="0"/>
                <a:cs typeface="Calibri" pitchFamily="34" charset="0"/>
              </a:rPr>
              <a:t> n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a:t>
            </a:r>
            <a:r>
              <a:rPr kumimoji="0" lang="en-US" altLang="zh-CN" sz="1800" dirty="0" err="1">
                <a:solidFill>
                  <a:schemeClr val="tx2"/>
                </a:solidFill>
                <a:latin typeface="Calibri" pitchFamily="34" charset="0"/>
                <a:cs typeface="Calibri" pitchFamily="34" charset="0"/>
              </a:rPr>
              <a:t>int</a:t>
            </a:r>
            <a:r>
              <a:rPr kumimoji="0" lang="en-US" altLang="zh-CN" sz="1800" dirty="0">
                <a:solidFill>
                  <a:schemeClr val="tx2"/>
                </a:solidFill>
                <a:latin typeface="Calibri" pitchFamily="34" charset="0"/>
                <a:cs typeface="Calibri" pitchFamily="34" charset="0"/>
              </a:rPr>
              <a:t> child;</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Comparable </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for( </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 = a[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  </a:t>
            </a:r>
            <a:r>
              <a:rPr kumimoji="0" lang="en-US" altLang="zh-CN" sz="1800" dirty="0" err="1">
                <a:solidFill>
                  <a:schemeClr val="tx2"/>
                </a:solidFill>
                <a:latin typeface="Calibri" pitchFamily="34" charset="0"/>
                <a:cs typeface="Calibri" pitchFamily="34" charset="0"/>
              </a:rPr>
              <a:t>leftChild</a:t>
            </a:r>
            <a:r>
              <a:rPr kumimoji="0" lang="en-US" altLang="zh-CN" sz="1800" dirty="0">
                <a:solidFill>
                  <a:schemeClr val="tx2"/>
                </a:solidFill>
                <a:latin typeface="Calibri" pitchFamily="34" charset="0"/>
                <a:cs typeface="Calibri" pitchFamily="34" charset="0"/>
              </a:rPr>
              <a:t>(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 &lt; n ;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 child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    child = </a:t>
            </a:r>
            <a:r>
              <a:rPr kumimoji="0" lang="en-US" altLang="zh-CN" sz="1800" dirty="0" err="1">
                <a:solidFill>
                  <a:schemeClr val="tx2"/>
                </a:solidFill>
                <a:latin typeface="Calibri" pitchFamily="34" charset="0"/>
                <a:cs typeface="Calibri" pitchFamily="34" charset="0"/>
              </a:rPr>
              <a:t>leftchild</a:t>
            </a:r>
            <a:r>
              <a:rPr kumimoji="0" lang="en-US" altLang="zh-CN" sz="1800" dirty="0">
                <a:solidFill>
                  <a:schemeClr val="tx2"/>
                </a:solidFill>
                <a:latin typeface="Calibri" pitchFamily="34" charset="0"/>
                <a:cs typeface="Calibri" pitchFamily="34" charset="0"/>
              </a:rPr>
              <a:t>(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if( child != n – 1 &amp;&amp; a[ child ] . </a:t>
            </a:r>
            <a:r>
              <a:rPr kumimoji="0" lang="en-US" altLang="zh-CN" sz="1800" dirty="0" err="1">
                <a:solidFill>
                  <a:schemeClr val="tx2"/>
                </a:solidFill>
                <a:latin typeface="Calibri" pitchFamily="34" charset="0"/>
                <a:cs typeface="Calibri" pitchFamily="34" charset="0"/>
              </a:rPr>
              <a:t>compareTo</a:t>
            </a:r>
            <a:r>
              <a:rPr kumimoji="0" lang="en-US" altLang="zh-CN" sz="1800" dirty="0">
                <a:solidFill>
                  <a:schemeClr val="tx2"/>
                </a:solidFill>
                <a:latin typeface="Calibri" pitchFamily="34" charset="0"/>
                <a:cs typeface="Calibri" pitchFamily="34" charset="0"/>
              </a:rPr>
              <a:t>( a[ child + 1 ] ) &lt; 0 )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child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if( </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 . </a:t>
            </a:r>
            <a:r>
              <a:rPr kumimoji="0" lang="en-US" altLang="zh-CN" sz="1800" dirty="0" err="1">
                <a:solidFill>
                  <a:schemeClr val="tx2"/>
                </a:solidFill>
                <a:latin typeface="Calibri" pitchFamily="34" charset="0"/>
                <a:cs typeface="Calibri" pitchFamily="34" charset="0"/>
              </a:rPr>
              <a:t>compareTo</a:t>
            </a:r>
            <a:r>
              <a:rPr kumimoji="0" lang="en-US" altLang="zh-CN" sz="1800" dirty="0">
                <a:solidFill>
                  <a:schemeClr val="tx2"/>
                </a:solidFill>
                <a:latin typeface="Calibri" pitchFamily="34" charset="0"/>
                <a:cs typeface="Calibri" pitchFamily="34" charset="0"/>
              </a:rPr>
              <a:t>( a[ child ] &lt; 0 )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a[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 = a[ child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else</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break;</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     a[ </a:t>
            </a:r>
            <a:r>
              <a:rPr kumimoji="0" lang="en-US" altLang="zh-CN" sz="1800" dirty="0" err="1">
                <a:solidFill>
                  <a:schemeClr val="tx2"/>
                </a:solidFill>
                <a:latin typeface="Calibri" pitchFamily="34" charset="0"/>
                <a:cs typeface="Calibri" pitchFamily="34" charset="0"/>
              </a:rPr>
              <a:t>i</a:t>
            </a:r>
            <a:r>
              <a:rPr kumimoji="0" lang="en-US" altLang="zh-CN" sz="1800" dirty="0">
                <a:solidFill>
                  <a:schemeClr val="tx2"/>
                </a:solidFill>
                <a:latin typeface="Calibri" pitchFamily="34" charset="0"/>
                <a:cs typeface="Calibri" pitchFamily="34" charset="0"/>
              </a:rPr>
              <a:t> ] = </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a:t>
            </a:r>
          </a:p>
          <a:p>
            <a:pPr marL="342900" indent="-342900">
              <a:lnSpc>
                <a:spcPct val="90000"/>
              </a:lnSpc>
              <a:spcBef>
                <a:spcPct val="20000"/>
              </a:spcBef>
              <a:buClr>
                <a:schemeClr val="accent1"/>
              </a:buClr>
              <a:buSzPct val="70000"/>
              <a:defRPr/>
            </a:pPr>
            <a:r>
              <a:rPr kumimoji="0" lang="en-US" altLang="zh-CN" sz="1800" dirty="0">
                <a:solidFill>
                  <a:schemeClr val="tx2"/>
                </a:solidFill>
                <a:latin typeface="Calibri" pitchFamily="34" charset="0"/>
                <a:cs typeface="Calibri" pitchFamily="34" charset="0"/>
              </a:rPr>
              <a:t>}</a:t>
            </a:r>
          </a:p>
        </p:txBody>
      </p:sp>
      <p:sp>
        <p:nvSpPr>
          <p:cNvPr id="7" name="Rectangle 2"/>
          <p:cNvSpPr>
            <a:spLocks noChangeArrowheads="1"/>
          </p:cNvSpPr>
          <p:nvPr/>
        </p:nvSpPr>
        <p:spPr bwMode="auto">
          <a:xfrm>
            <a:off x="5343525" y="931863"/>
            <a:ext cx="6325311" cy="46905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spcBef>
                <a:spcPct val="20000"/>
              </a:spcBef>
              <a:defRPr/>
            </a:pPr>
            <a:r>
              <a:rPr lang="zh-CN" altLang="zh-CN" sz="1800" dirty="0">
                <a:solidFill>
                  <a:schemeClr val="tx2"/>
                </a:solidFill>
                <a:latin typeface="Calibri" pitchFamily="34" charset="0"/>
                <a:cs typeface="Calibri" pitchFamily="34" charset="0"/>
              </a:rPr>
              <a:t>public static void perDown(int[] a, int i, </a:t>
            </a:r>
            <a:r>
              <a:rPr lang="zh-CN" altLang="zh-CN" sz="1800" dirty="0">
                <a:solidFill>
                  <a:srgbClr val="FF0000"/>
                </a:solidFill>
                <a:latin typeface="Calibri" pitchFamily="34" charset="0"/>
                <a:cs typeface="Calibri" pitchFamily="34" charset="0"/>
              </a:rPr>
              <a:t>int low, int high</a:t>
            </a:r>
            <a:r>
              <a:rPr lang="zh-CN" altLang="zh-CN" sz="1800" dirty="0">
                <a:solidFill>
                  <a:schemeClr val="tx2"/>
                </a:solidFill>
                <a:latin typeface="Calibri" pitchFamily="34" charset="0"/>
                <a:cs typeface="Calibri" pitchFamily="34" charset="0"/>
              </a:rPr>
              <a:t>)</a:t>
            </a:r>
            <a:endParaRPr lang="en-US" altLang="zh-CN" sz="1800" dirty="0">
              <a:solidFill>
                <a:schemeClr val="tx2"/>
              </a:solidFill>
              <a:latin typeface="Calibri" pitchFamily="34" charset="0"/>
              <a:cs typeface="Calibri" pitchFamily="34" charset="0"/>
            </a:endParaRPr>
          </a:p>
          <a:p>
            <a:pPr marL="342900" indent="-342900">
              <a:spcBef>
                <a:spcPct val="20000"/>
              </a:spcBef>
              <a:defRPr/>
            </a:pPr>
            <a:r>
              <a:rPr lang="zh-CN" altLang="zh-CN" sz="1800" dirty="0">
                <a:solidFill>
                  <a:schemeClr val="tx2"/>
                </a:solidFill>
                <a:latin typeface="Calibri" pitchFamily="34" charset="0"/>
                <a:cs typeface="Calibri" pitchFamily="34" charset="0"/>
              </a:rPr>
              <a:t>{   int child;</a:t>
            </a:r>
            <a:endParaRPr lang="en-US" altLang="zh-CN" sz="1800" dirty="0">
              <a:solidFill>
                <a:schemeClr val="tx2"/>
              </a:solidFill>
              <a:latin typeface="Calibri" pitchFamily="34" charset="0"/>
              <a:cs typeface="Calibri" pitchFamily="34" charset="0"/>
            </a:endParaRPr>
          </a:p>
          <a:p>
            <a:pPr marL="342900" indent="-342900">
              <a:spcBef>
                <a:spcPct val="20000"/>
              </a:spcBef>
              <a:defRPr/>
            </a:pPr>
            <a:r>
              <a:rPr kumimoji="0" lang="en-US" altLang="zh-CN" sz="1800" dirty="0">
                <a:solidFill>
                  <a:schemeClr val="tx2"/>
                </a:solidFill>
                <a:latin typeface="Calibri" pitchFamily="34" charset="0"/>
                <a:cs typeface="Calibri" pitchFamily="34" charset="0"/>
              </a:rPr>
              <a:t>    Comparable </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a:t>
            </a:r>
            <a:endParaRPr lang="zh-CN" altLang="zh-CN" sz="1800" dirty="0">
              <a:solidFill>
                <a:schemeClr val="tx2"/>
              </a:solidFill>
              <a:latin typeface="Calibri" pitchFamily="34" charset="0"/>
              <a:cs typeface="Calibri" pitchFamily="34" charset="0"/>
            </a:endParaRPr>
          </a:p>
          <a:p>
            <a:pPr marL="342900" indent="-342900">
              <a:spcBef>
                <a:spcPct val="20000"/>
              </a:spcBef>
              <a:defRPr/>
            </a:pPr>
            <a:r>
              <a:rPr lang="zh-CN" altLang="zh-CN" sz="1800" dirty="0">
                <a:solidFill>
                  <a:schemeClr val="tx2"/>
                </a:solidFill>
                <a:latin typeface="Calibri" pitchFamily="34" charset="0"/>
                <a:cs typeface="Calibri" pitchFamily="34" charset="0"/>
              </a:rPr>
              <a:t>    for(tmp=a[i]; leftchild(i,</a:t>
            </a:r>
            <a:r>
              <a:rPr lang="zh-CN" altLang="zh-CN" sz="1800" dirty="0">
                <a:solidFill>
                  <a:srgbClr val="FF0000"/>
                </a:solidFill>
                <a:latin typeface="Calibri" pitchFamily="34" charset="0"/>
                <a:cs typeface="Calibri" pitchFamily="34" charset="0"/>
              </a:rPr>
              <a:t>low</a:t>
            </a:r>
            <a:r>
              <a:rPr lang="zh-CN" altLang="zh-CN" sz="1800" dirty="0">
                <a:solidFill>
                  <a:schemeClr val="tx2"/>
                </a:solidFill>
                <a:latin typeface="Calibri" pitchFamily="34" charset="0"/>
                <a:cs typeface="Calibri" pitchFamily="34" charset="0"/>
              </a:rPr>
              <a:t>)&lt;</a:t>
            </a:r>
            <a:r>
              <a:rPr lang="zh-CN" altLang="zh-CN" sz="1800" dirty="0">
                <a:solidFill>
                  <a:srgbClr val="FF0000"/>
                </a:solidFill>
                <a:latin typeface="Calibri" pitchFamily="34" charset="0"/>
                <a:cs typeface="Calibri" pitchFamily="34" charset="0"/>
              </a:rPr>
              <a:t>high+1</a:t>
            </a:r>
            <a:r>
              <a:rPr lang="zh-CN" altLang="zh-CN" sz="1800" dirty="0">
                <a:solidFill>
                  <a:schemeClr val="tx2"/>
                </a:solidFill>
                <a:latin typeface="Calibri" pitchFamily="34" charset="0"/>
                <a:cs typeface="Calibri" pitchFamily="34" charset="0"/>
              </a:rPr>
              <a:t>; i=child) {</a:t>
            </a:r>
          </a:p>
          <a:p>
            <a:pPr marL="342900" indent="-342900">
              <a:spcBef>
                <a:spcPct val="20000"/>
              </a:spcBef>
              <a:defRPr/>
            </a:pPr>
            <a:r>
              <a:rPr lang="zh-CN" altLang="zh-CN" sz="1800" dirty="0">
                <a:solidFill>
                  <a:schemeClr val="tx2"/>
                </a:solidFill>
                <a:latin typeface="Calibri" pitchFamily="34" charset="0"/>
                <a:cs typeface="Calibri" pitchFamily="34" charset="0"/>
              </a:rPr>
              <a:t>    	  child = leftchild(i,</a:t>
            </a:r>
            <a:r>
              <a:rPr lang="zh-CN" altLang="zh-CN" sz="1800" dirty="0">
                <a:solidFill>
                  <a:srgbClr val="FF0000"/>
                </a:solidFill>
                <a:latin typeface="Calibri" pitchFamily="34" charset="0"/>
                <a:cs typeface="Calibri" pitchFamily="34" charset="0"/>
              </a:rPr>
              <a:t>low</a:t>
            </a:r>
            <a:r>
              <a:rPr lang="zh-CN" altLang="zh-CN" sz="1800" dirty="0">
                <a:solidFill>
                  <a:schemeClr val="tx2"/>
                </a:solidFill>
                <a:latin typeface="Calibri" pitchFamily="34" charset="0"/>
                <a:cs typeface="Calibri" pitchFamily="34" charset="0"/>
              </a:rPr>
              <a:t>);</a:t>
            </a:r>
          </a:p>
          <a:p>
            <a:pPr marL="342900" indent="-342900">
              <a:spcBef>
                <a:spcPct val="20000"/>
              </a:spcBef>
              <a:defRPr/>
            </a:pPr>
            <a:r>
              <a:rPr lang="zh-CN" altLang="zh-CN" sz="1800" dirty="0">
                <a:solidFill>
                  <a:schemeClr val="tx2"/>
                </a:solidFill>
                <a:latin typeface="Calibri" pitchFamily="34" charset="0"/>
                <a:cs typeface="Calibri" pitchFamily="34" charset="0"/>
              </a:rPr>
              <a:t>         if(child!=high &amp;&amp; </a:t>
            </a:r>
            <a:r>
              <a:rPr kumimoji="0" lang="en-US" altLang="zh-CN" sz="1800" dirty="0">
                <a:solidFill>
                  <a:schemeClr val="tx2"/>
                </a:solidFill>
                <a:latin typeface="Calibri" pitchFamily="34" charset="0"/>
                <a:cs typeface="Calibri" pitchFamily="34" charset="0"/>
              </a:rPr>
              <a:t>a[ child ] . </a:t>
            </a:r>
            <a:r>
              <a:rPr kumimoji="0" lang="en-US" altLang="zh-CN" sz="1800" dirty="0" err="1">
                <a:solidFill>
                  <a:schemeClr val="tx2"/>
                </a:solidFill>
                <a:latin typeface="Calibri" pitchFamily="34" charset="0"/>
                <a:cs typeface="Calibri" pitchFamily="34" charset="0"/>
              </a:rPr>
              <a:t>compareTo</a:t>
            </a:r>
            <a:r>
              <a:rPr kumimoji="0" lang="en-US" altLang="zh-CN" sz="1800" dirty="0">
                <a:solidFill>
                  <a:schemeClr val="tx2"/>
                </a:solidFill>
                <a:latin typeface="Calibri" pitchFamily="34" charset="0"/>
                <a:cs typeface="Calibri" pitchFamily="34" charset="0"/>
              </a:rPr>
              <a:t>( a[ child + 1 ] ) &lt; 0 )</a:t>
            </a:r>
            <a:endParaRPr lang="zh-CN" altLang="zh-CN" sz="1800" dirty="0">
              <a:solidFill>
                <a:schemeClr val="tx2"/>
              </a:solidFill>
              <a:latin typeface="Calibri" pitchFamily="34" charset="0"/>
              <a:cs typeface="Calibri" pitchFamily="34" charset="0"/>
            </a:endParaRPr>
          </a:p>
          <a:p>
            <a:pPr marL="342900" indent="-342900">
              <a:spcBef>
                <a:spcPct val="20000"/>
              </a:spcBef>
              <a:defRPr/>
            </a:pPr>
            <a:r>
              <a:rPr lang="zh-CN" altLang="zh-CN" sz="1800" dirty="0">
                <a:solidFill>
                  <a:schemeClr val="tx2"/>
                </a:solidFill>
                <a:latin typeface="Calibri" pitchFamily="34" charset="0"/>
                <a:cs typeface="Calibri" pitchFamily="34" charset="0"/>
              </a:rPr>
              <a:t>        	child++;</a:t>
            </a:r>
          </a:p>
          <a:p>
            <a:pPr marL="342900" indent="-342900">
              <a:spcBef>
                <a:spcPct val="20000"/>
              </a:spcBef>
              <a:defRPr/>
            </a:pPr>
            <a:r>
              <a:rPr lang="zh-CN" altLang="zh-CN" sz="1800" dirty="0">
                <a:solidFill>
                  <a:schemeClr val="tx2"/>
                </a:solidFill>
                <a:latin typeface="Calibri" pitchFamily="34" charset="0"/>
                <a:cs typeface="Calibri" pitchFamily="34" charset="0"/>
              </a:rPr>
              <a:t>    	  if(</a:t>
            </a:r>
            <a:r>
              <a:rPr kumimoji="0" lang="en-US" altLang="zh-CN" sz="1800" dirty="0" err="1">
                <a:solidFill>
                  <a:schemeClr val="tx2"/>
                </a:solidFill>
                <a:latin typeface="Calibri" pitchFamily="34" charset="0"/>
                <a:cs typeface="Calibri" pitchFamily="34" charset="0"/>
              </a:rPr>
              <a:t>tmp</a:t>
            </a:r>
            <a:r>
              <a:rPr kumimoji="0" lang="en-US" altLang="zh-CN" sz="1800" dirty="0">
                <a:solidFill>
                  <a:schemeClr val="tx2"/>
                </a:solidFill>
                <a:latin typeface="Calibri" pitchFamily="34" charset="0"/>
                <a:cs typeface="Calibri" pitchFamily="34" charset="0"/>
              </a:rPr>
              <a:t> . </a:t>
            </a:r>
            <a:r>
              <a:rPr kumimoji="0" lang="en-US" altLang="zh-CN" sz="1800" dirty="0" err="1">
                <a:solidFill>
                  <a:schemeClr val="tx2"/>
                </a:solidFill>
                <a:latin typeface="Calibri" pitchFamily="34" charset="0"/>
                <a:cs typeface="Calibri" pitchFamily="34" charset="0"/>
              </a:rPr>
              <a:t>compareTo</a:t>
            </a:r>
            <a:r>
              <a:rPr kumimoji="0" lang="en-US" altLang="zh-CN" sz="1800" dirty="0">
                <a:solidFill>
                  <a:schemeClr val="tx2"/>
                </a:solidFill>
                <a:latin typeface="Calibri" pitchFamily="34" charset="0"/>
                <a:cs typeface="Calibri" pitchFamily="34" charset="0"/>
              </a:rPr>
              <a:t>( a[ child ] &lt; 0 )</a:t>
            </a:r>
            <a:endParaRPr lang="zh-CN" altLang="zh-CN" sz="1800" dirty="0">
              <a:solidFill>
                <a:schemeClr val="tx2"/>
              </a:solidFill>
              <a:latin typeface="Calibri" pitchFamily="34" charset="0"/>
              <a:cs typeface="Calibri" pitchFamily="34" charset="0"/>
            </a:endParaRPr>
          </a:p>
          <a:p>
            <a:pPr marL="342900" indent="-342900">
              <a:spcBef>
                <a:spcPct val="20000"/>
              </a:spcBef>
              <a:defRPr/>
            </a:pPr>
            <a:r>
              <a:rPr lang="zh-CN" altLang="zh-CN" sz="1800" dirty="0">
                <a:solidFill>
                  <a:schemeClr val="tx2"/>
                </a:solidFill>
                <a:latin typeface="Calibri" pitchFamily="34" charset="0"/>
                <a:cs typeface="Calibri" pitchFamily="34" charset="0"/>
              </a:rPr>
              <a:t>        	a[i]=a[child];</a:t>
            </a:r>
          </a:p>
          <a:p>
            <a:pPr marL="342900" indent="-342900">
              <a:spcBef>
                <a:spcPct val="20000"/>
              </a:spcBef>
              <a:defRPr/>
            </a:pPr>
            <a:r>
              <a:rPr lang="zh-CN" altLang="zh-CN" sz="1800" dirty="0">
                <a:solidFill>
                  <a:schemeClr val="tx2"/>
                </a:solidFill>
                <a:latin typeface="Calibri" pitchFamily="34" charset="0"/>
                <a:cs typeface="Calibri" pitchFamily="34" charset="0"/>
              </a:rPr>
              <a:t>    	  else</a:t>
            </a:r>
          </a:p>
          <a:p>
            <a:pPr marL="342900" indent="-342900">
              <a:spcBef>
                <a:spcPct val="20000"/>
              </a:spcBef>
              <a:defRPr/>
            </a:pPr>
            <a:r>
              <a:rPr lang="zh-CN" altLang="zh-CN" sz="1800" dirty="0">
                <a:solidFill>
                  <a:schemeClr val="tx2"/>
                </a:solidFill>
                <a:latin typeface="Calibri" pitchFamily="34" charset="0"/>
                <a:cs typeface="Calibri" pitchFamily="34" charset="0"/>
              </a:rPr>
              <a:t>        	break;</a:t>
            </a:r>
          </a:p>
          <a:p>
            <a:pPr marL="342900" indent="-342900">
              <a:spcBef>
                <a:spcPct val="20000"/>
              </a:spcBef>
              <a:defRPr/>
            </a:pPr>
            <a:r>
              <a:rPr lang="zh-CN" altLang="zh-CN" sz="1800" dirty="0">
                <a:solidFill>
                  <a:schemeClr val="tx2"/>
                </a:solidFill>
                <a:latin typeface="Calibri" pitchFamily="34" charset="0"/>
                <a:cs typeface="Calibri" pitchFamily="34" charset="0"/>
              </a:rPr>
              <a:t>    }</a:t>
            </a:r>
          </a:p>
          <a:p>
            <a:pPr marL="342900" indent="-342900">
              <a:spcBef>
                <a:spcPct val="20000"/>
              </a:spcBef>
              <a:defRPr/>
            </a:pPr>
            <a:r>
              <a:rPr lang="zh-CN" altLang="zh-CN" sz="1800" dirty="0">
                <a:solidFill>
                  <a:schemeClr val="tx2"/>
                </a:solidFill>
                <a:latin typeface="Calibri" pitchFamily="34" charset="0"/>
                <a:cs typeface="Calibri" pitchFamily="34" charset="0"/>
              </a:rPr>
              <a:t>	 a[i]=tmp;</a:t>
            </a:r>
          </a:p>
          <a:p>
            <a:pPr marL="342900" indent="-342900">
              <a:spcBef>
                <a:spcPct val="20000"/>
              </a:spcBef>
              <a:defRPr/>
            </a:pPr>
            <a:r>
              <a:rPr lang="zh-CN" altLang="zh-CN" sz="1800" dirty="0">
                <a:solidFill>
                  <a:schemeClr val="tx2"/>
                </a:solidFill>
                <a:latin typeface="Calibri" pitchFamily="34" charset="0"/>
                <a:cs typeface="Calibri" pitchFamily="34" charset="0"/>
              </a:rPr>
              <a:t> }</a:t>
            </a:r>
          </a:p>
        </p:txBody>
      </p:sp>
    </p:spTree>
    <p:extLst>
      <p:ext uri="{BB962C8B-B14F-4D97-AF65-F5344CB8AC3E}">
        <p14:creationId xmlns:p14="http://schemas.microsoft.com/office/powerpoint/2010/main" val="32139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out)">
                                      <p:cBhvr>
                                        <p:cTn id="7" dur="500"/>
                                        <p:tgtEl>
                                          <p:spTgt spid="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out)">
                                      <p:cBhvr>
                                        <p:cTn id="12" dur="500"/>
                                        <p:tgtEl>
                                          <p:spTgt spid="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out)">
                                      <p:cBhvr>
                                        <p:cTn id="17" dur="500"/>
                                        <p:tgtEl>
                                          <p:spTgt spid="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ox(out)">
                                      <p:cBhvr>
                                        <p:cTn id="22" dur="500"/>
                                        <p:tgtEl>
                                          <p:spTgt spid="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out)">
                                      <p:cBhvr>
                                        <p:cTn id="27" dur="500"/>
                                        <p:tgtEl>
                                          <p:spTgt spid="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ox(out)">
                                      <p:cBhvr>
                                        <p:cTn id="32" dur="500"/>
                                        <p:tgtEl>
                                          <p:spTgt spid="6">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ox(out)">
                                      <p:cBhvr>
                                        <p:cTn id="37" dur="500"/>
                                        <p:tgtEl>
                                          <p:spTgt spid="6">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ox(out)">
                                      <p:cBhvr>
                                        <p:cTn id="42" dur="500"/>
                                        <p:tgtEl>
                                          <p:spTgt spid="6">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ox(out)">
                                      <p:cBhvr>
                                        <p:cTn id="47" dur="500"/>
                                        <p:tgtEl>
                                          <p:spTgt spid="6">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ox(out)">
                                      <p:cBhvr>
                                        <p:cTn id="52" dur="500"/>
                                        <p:tgtEl>
                                          <p:spTgt spid="6">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ox(out)">
                                      <p:cBhvr>
                                        <p:cTn id="57" dur="500"/>
                                        <p:tgtEl>
                                          <p:spTgt spid="6">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ox(out)">
                                      <p:cBhvr>
                                        <p:cTn id="62" dur="500"/>
                                        <p:tgtEl>
                                          <p:spTgt spid="6">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box(out)">
                                      <p:cBhvr>
                                        <p:cTn id="67" dur="500"/>
                                        <p:tgtEl>
                                          <p:spTgt spid="6">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box(out)">
                                      <p:cBhvr>
                                        <p:cTn id="72" dur="500"/>
                                        <p:tgtEl>
                                          <p:spTgt spid="6">
                                            <p:txEl>
                                              <p:pRg st="13" end="13"/>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206" y="286603"/>
            <a:ext cx="10780594" cy="5890360"/>
          </a:xfrm>
        </p:spPr>
        <p:txBody>
          <a:bodyPr/>
          <a:lstStyle/>
          <a:p>
            <a:pPr>
              <a:buFont typeface="Wingdings 2" panose="05020102010507070707" pitchFamily="18" charset="2"/>
              <a:buNone/>
            </a:pPr>
            <a:r>
              <a:rPr lang="en-US" altLang="zh-CN" dirty="0" smtClean="0">
                <a:latin typeface="Calibri" panose="020F0502020204030204" pitchFamily="34" charset="0"/>
              </a:rPr>
              <a:t>Sort 3, 1, 4, 1, 5, 9, 2, 6 using </a:t>
            </a:r>
            <a:r>
              <a:rPr lang="en-US" altLang="zh-CN" dirty="0" err="1" smtClean="0">
                <a:latin typeface="Calibri" panose="020F0502020204030204" pitchFamily="34" charset="0"/>
              </a:rPr>
              <a:t>mergesort</a:t>
            </a:r>
            <a:r>
              <a:rPr lang="en-US" altLang="zh-CN" dirty="0" smtClean="0">
                <a:latin typeface="Calibri" panose="020F0502020204030204" pitchFamily="34" charset="0"/>
              </a:rPr>
              <a:t>.</a:t>
            </a:r>
          </a:p>
          <a:p>
            <a:pPr>
              <a:buFont typeface="Wingdings 2" panose="05020102010507070707" pitchFamily="18" charset="2"/>
              <a:buNone/>
            </a:pPr>
            <a:endParaRPr lang="en-US" altLang="zh-CN" dirty="0" smtClean="0">
              <a:latin typeface="Calibri" panose="020F0502020204030204" pitchFamily="34" charset="0"/>
            </a:endParaRPr>
          </a:p>
          <a:p>
            <a:pPr>
              <a:buFont typeface="Wingdings 2" panose="05020102010507070707" pitchFamily="18" charset="2"/>
              <a:buNone/>
            </a:pPr>
            <a:endParaRPr lang="en-US" altLang="zh-CN" dirty="0" smtClean="0">
              <a:latin typeface="Calibri" panose="020F0502020204030204" pitchFamily="34" charset="0"/>
            </a:endParaRPr>
          </a:p>
        </p:txBody>
      </p:sp>
      <p:sp>
        <p:nvSpPr>
          <p:cNvPr id="10" name="Text Box 3"/>
          <p:cNvSpPr txBox="1">
            <a:spLocks noChangeArrowheads="1"/>
          </p:cNvSpPr>
          <p:nvPr/>
        </p:nvSpPr>
        <p:spPr bwMode="auto">
          <a:xfrm>
            <a:off x="1392569" y="1340254"/>
            <a:ext cx="72818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200" dirty="0">
                <a:latin typeface="Calibri" panose="020F0502020204030204" pitchFamily="34" charset="0"/>
              </a:rPr>
              <a:t>[3]	 [1]	[4]	[</a:t>
            </a:r>
            <a:r>
              <a:rPr lang="zh-CN" altLang="zh-CN" sz="2200" dirty="0">
                <a:solidFill>
                  <a:srgbClr val="FF0000"/>
                </a:solidFill>
                <a:latin typeface="Calibri" panose="020F0502020204030204" pitchFamily="34" charset="0"/>
                <a:ea typeface="幼圆" panose="02010509060101010101" pitchFamily="49" charset="-122"/>
                <a:cs typeface="Calibri" panose="020F0502020204030204" pitchFamily="34" charset="0"/>
              </a:rPr>
              <a:t>1*</a:t>
            </a:r>
            <a:r>
              <a:rPr lang="zh-CN" altLang="zh-CN" sz="2200" dirty="0">
                <a:latin typeface="Calibri" panose="020F0502020204030204" pitchFamily="34" charset="0"/>
              </a:rPr>
              <a:t>]	[5] 	[9] 	[2] 	[6]   </a:t>
            </a:r>
          </a:p>
        </p:txBody>
      </p:sp>
      <p:sp>
        <p:nvSpPr>
          <p:cNvPr id="11" name="Text Box 4"/>
          <p:cNvSpPr txBox="1">
            <a:spLocks noChangeArrowheads="1"/>
          </p:cNvSpPr>
          <p:nvPr/>
        </p:nvSpPr>
        <p:spPr bwMode="auto">
          <a:xfrm>
            <a:off x="549606" y="2178454"/>
            <a:ext cx="79105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dirty="0">
                <a:latin typeface="Calibri" panose="020F0502020204030204" pitchFamily="34" charset="0"/>
                <a:sym typeface="Arial" panose="020B0604020202020204" pitchFamily="34" charset="0"/>
              </a:rPr>
              <a:t> P=1：</a:t>
            </a:r>
            <a:r>
              <a:rPr lang="zh-CN" altLang="en-US" sz="2200" dirty="0">
                <a:latin typeface="Calibri" panose="020F0502020204030204" pitchFamily="34" charset="0"/>
              </a:rPr>
              <a:t>[1	 3]         [</a:t>
            </a:r>
            <a:r>
              <a:rPr lang="zh-CN" altLang="en-US" sz="2200" dirty="0">
                <a:solidFill>
                  <a:srgbClr val="FF0000"/>
                </a:solidFill>
                <a:latin typeface="Calibri" panose="020F0502020204030204" pitchFamily="34" charset="0"/>
                <a:ea typeface="幼圆" panose="02010509060101010101" pitchFamily="49" charset="-122"/>
                <a:cs typeface="Calibri" panose="020F0502020204030204" pitchFamily="34" charset="0"/>
              </a:rPr>
              <a:t>1*</a:t>
            </a:r>
            <a:r>
              <a:rPr lang="zh-CN" altLang="en-US" sz="2200" dirty="0">
                <a:latin typeface="Calibri" panose="020F0502020204030204" pitchFamily="34" charset="0"/>
                <a:ea typeface="幼圆" panose="02010509060101010101" pitchFamily="49" charset="-122"/>
                <a:cs typeface="Calibri" panose="020F0502020204030204" pitchFamily="34" charset="0"/>
              </a:rPr>
              <a:t> </a:t>
            </a:r>
            <a:r>
              <a:rPr lang="zh-CN" altLang="en-US" sz="2200" dirty="0">
                <a:latin typeface="Calibri" panose="020F0502020204030204" pitchFamily="34" charset="0"/>
              </a:rPr>
              <a:t>	   4]       [5	9]          [2	6] </a:t>
            </a:r>
          </a:p>
        </p:txBody>
      </p:sp>
      <p:sp>
        <p:nvSpPr>
          <p:cNvPr id="12" name="Text Box 5"/>
          <p:cNvSpPr txBox="1">
            <a:spLocks noChangeArrowheads="1"/>
          </p:cNvSpPr>
          <p:nvPr/>
        </p:nvSpPr>
        <p:spPr bwMode="auto">
          <a:xfrm>
            <a:off x="468644" y="3016654"/>
            <a:ext cx="80629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latin typeface="Calibri" panose="020F0502020204030204" pitchFamily="34" charset="0"/>
                <a:sym typeface="Arial" panose="020B0604020202020204" pitchFamily="34" charset="0"/>
              </a:rPr>
              <a:t>  P=2： </a:t>
            </a:r>
            <a:r>
              <a:rPr lang="zh-CN" altLang="en-US" sz="2200">
                <a:latin typeface="Calibri" panose="020F0502020204030204" pitchFamily="34" charset="0"/>
              </a:rPr>
              <a:t>[1	   </a:t>
            </a:r>
            <a:r>
              <a:rPr lang="zh-CN" altLang="en-US" sz="2200">
                <a:solidFill>
                  <a:srgbClr val="FF0000"/>
                </a:solidFill>
                <a:latin typeface="Calibri" panose="020F0502020204030204" pitchFamily="34" charset="0"/>
                <a:ea typeface="幼圆" panose="02010509060101010101" pitchFamily="49" charset="-122"/>
                <a:cs typeface="Calibri" panose="020F0502020204030204" pitchFamily="34" charset="0"/>
              </a:rPr>
              <a:t>1*</a:t>
            </a:r>
            <a:r>
              <a:rPr lang="zh-CN" altLang="en-US" sz="2200">
                <a:latin typeface="Calibri" panose="020F0502020204030204" pitchFamily="34" charset="0"/>
              </a:rPr>
              <a:t>	   3	     4]	[2	  5	  6	  9]  </a:t>
            </a:r>
          </a:p>
        </p:txBody>
      </p:sp>
      <p:sp>
        <p:nvSpPr>
          <p:cNvPr id="13" name="Text Box 6"/>
          <p:cNvSpPr txBox="1">
            <a:spLocks noChangeArrowheads="1"/>
          </p:cNvSpPr>
          <p:nvPr/>
        </p:nvSpPr>
        <p:spPr bwMode="auto">
          <a:xfrm>
            <a:off x="468644" y="3778654"/>
            <a:ext cx="80629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latin typeface="Calibri" panose="020F0502020204030204" pitchFamily="34" charset="0"/>
              </a:rPr>
              <a:t>  P=3： [1	   </a:t>
            </a:r>
            <a:r>
              <a:rPr lang="zh-CN" altLang="en-US" sz="2200">
                <a:solidFill>
                  <a:srgbClr val="FF0000"/>
                </a:solidFill>
                <a:latin typeface="Calibri" panose="020F0502020204030204" pitchFamily="34" charset="0"/>
              </a:rPr>
              <a:t>1*</a:t>
            </a:r>
            <a:r>
              <a:rPr lang="zh-CN" altLang="en-US" sz="2200">
                <a:latin typeface="Calibri" panose="020F0502020204030204" pitchFamily="34" charset="0"/>
              </a:rPr>
              <a:t>	   2	     3	  4	  5	  6	  9]  </a:t>
            </a:r>
          </a:p>
        </p:txBody>
      </p:sp>
    </p:spTree>
    <p:extLst>
      <p:ext uri="{BB962C8B-B14F-4D97-AF65-F5344CB8AC3E}">
        <p14:creationId xmlns:p14="http://schemas.microsoft.com/office/powerpoint/2010/main" val="637034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868</Words>
  <Application>Microsoft Office PowerPoint</Application>
  <PresentationFormat>宽屏</PresentationFormat>
  <Paragraphs>146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华文楷体</vt:lpstr>
      <vt:lpstr>宋体</vt:lpstr>
      <vt:lpstr>幼圆</vt:lpstr>
      <vt:lpstr>Arial</vt:lpstr>
      <vt:lpstr>Calibri</vt:lpstr>
      <vt:lpstr>Calibri Light</vt:lpstr>
      <vt:lpstr>Franklin Gothic Book</vt:lpstr>
      <vt:lpstr>Wingdings 2</vt:lpstr>
      <vt:lpstr>Office 主题</vt:lpstr>
      <vt:lpstr>第六次作业参考答案</vt:lpstr>
      <vt:lpstr>2009年统考题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Haoson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第六次作业参考答案</dc:title>
  <dc:creator>Haoson</dc:creator>
  <cp:lastModifiedBy>Haoson</cp:lastModifiedBy>
  <cp:revision>12</cp:revision>
  <dcterms:created xsi:type="dcterms:W3CDTF">2014-12-21T12:46:57Z</dcterms:created>
  <dcterms:modified xsi:type="dcterms:W3CDTF">2014-12-21T13:16:54Z</dcterms:modified>
</cp:coreProperties>
</file>