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8" r:id="rId26"/>
    <p:sldId id="281" r:id="rId2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086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59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83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01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71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785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590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314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34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479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45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3C98-8668-4914-B741-6CE0DFF4E9A7}" type="datetimeFigureOut">
              <a:rPr lang="ar-EG" smtClean="0"/>
              <a:t>21/10/1440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1AD1-1DFE-4D30-852D-B11F5B9CB16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8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k46UmJPS4&amp;t=1353s" TargetMode="External"/><Relationship Id="rId2" Type="http://schemas.openxmlformats.org/officeDocument/2006/relationships/hyperlink" Target="https://www.geeksforgeeks.org/recur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judge.net/contest/29915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7037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Recursion</a:t>
            </a:r>
            <a:endParaRPr lang="ar-EG" sz="9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7618" y="4333048"/>
            <a:ext cx="275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Prepared by May </a:t>
            </a:r>
            <a:r>
              <a:rPr lang="en-US" sz="1600" dirty="0" err="1" smtClean="0">
                <a:solidFill>
                  <a:srgbClr val="C00000"/>
                </a:solidFill>
                <a:latin typeface="Cooper Black" panose="0208090404030B020404" pitchFamily="18" charset="0"/>
              </a:rPr>
              <a:t>Esmail</a:t>
            </a:r>
            <a:endParaRPr lang="en-US" sz="1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  <a:t>Example 2</a:t>
            </a:r>
            <a:b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dirty="0" err="1" smtClean="0">
                <a:solidFill>
                  <a:srgbClr val="C00000"/>
                </a:solidFill>
                <a:latin typeface="Cooper Black" panose="0208090404030B020404" pitchFamily="18" charset="0"/>
              </a:rPr>
              <a:t>fibonacci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261" y="1248633"/>
            <a:ext cx="112554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What is cases we know it’s answer?</a:t>
            </a:r>
          </a:p>
          <a:p>
            <a:pPr algn="l"/>
            <a:r>
              <a:rPr lang="en-US" sz="2600" dirty="0"/>
              <a:t>Fib(0)=0 fib(1)=1   =&gt; base case    =&gt;   if(n&lt;=1) return n</a:t>
            </a:r>
            <a:r>
              <a:rPr lang="en-US" sz="2600" dirty="0" smtClean="0"/>
              <a:t>;</a:t>
            </a:r>
          </a:p>
          <a:p>
            <a:pPr algn="l"/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What are sub calls for each call? </a:t>
            </a:r>
            <a:r>
              <a:rPr lang="en-US" sz="2600" dirty="0" smtClean="0">
                <a:cs typeface="+mj-cs"/>
              </a:rPr>
              <a:t>Each number is generated using value of last 2 elements so: </a:t>
            </a:r>
            <a:endParaRPr lang="en-US" sz="2600" dirty="0">
              <a:cs typeface="+mj-cs"/>
            </a:endParaRPr>
          </a:p>
          <a:p>
            <a:pPr algn="l"/>
            <a:r>
              <a:rPr lang="en-US" sz="2600" dirty="0"/>
              <a:t>Sub calls  Fib (n)= fib(n-1)+fib(n-2)            =&gt;   return fib(n-1)+fib(n-2);</a:t>
            </a:r>
          </a:p>
          <a:p>
            <a:pPr algn="l"/>
            <a:r>
              <a:rPr lang="en-US" sz="2600" dirty="0"/>
              <a:t>Recursive code :</a:t>
            </a:r>
          </a:p>
          <a:p>
            <a:pPr algn="l"/>
            <a:endParaRPr lang="en-US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91" y="3307424"/>
            <a:ext cx="6119644" cy="355057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" r="50020" b="-1270"/>
          <a:stretch/>
        </p:blipFill>
        <p:spPr>
          <a:xfrm>
            <a:off x="9177155" y="3421626"/>
            <a:ext cx="2864465" cy="23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3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fast power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6522" y="1870555"/>
            <a:ext cx="1125547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Main idea</a:t>
            </a:r>
          </a:p>
          <a:p>
            <a:pPr algn="l"/>
            <a:r>
              <a:rPr lang="en-US" sz="2800" dirty="0"/>
              <a:t>If power =0 so result is 1                                                        </a:t>
            </a:r>
            <a:r>
              <a:rPr lang="en-US" sz="2800" dirty="0" smtClean="0"/>
              <a:t>//base </a:t>
            </a:r>
            <a:r>
              <a:rPr lang="en-US" sz="2800" dirty="0"/>
              <a:t>case</a:t>
            </a:r>
          </a:p>
          <a:p>
            <a:pPr algn="l"/>
            <a:r>
              <a:rPr lang="en-US" sz="2800" dirty="0"/>
              <a:t>If power is even divide it by 2 then multiply result*result  </a:t>
            </a:r>
          </a:p>
          <a:p>
            <a:pPr algn="l"/>
            <a:r>
              <a:rPr lang="en-US" sz="2800" dirty="0"/>
              <a:t>             3^4=(3^2)^2=(3^2)*(3^2)                            </a:t>
            </a:r>
            <a:r>
              <a:rPr lang="en-US" sz="2800" dirty="0" smtClean="0"/>
              <a:t>//sub </a:t>
            </a:r>
            <a:r>
              <a:rPr lang="en-US" sz="2800" dirty="0"/>
              <a:t>problem case1</a:t>
            </a:r>
          </a:p>
          <a:p>
            <a:pPr algn="l"/>
            <a:r>
              <a:rPr lang="en-US" sz="2800" dirty="0"/>
              <a:t>If power is odd multiply base* base^(power-1)</a:t>
            </a:r>
            <a:r>
              <a:rPr lang="ar-EG" sz="2800" dirty="0"/>
              <a:t> </a:t>
            </a:r>
            <a:r>
              <a:rPr lang="ar-EG" sz="2800" dirty="0" smtClean="0"/>
              <a:t> </a:t>
            </a:r>
          </a:p>
          <a:p>
            <a:pPr algn="l"/>
            <a:r>
              <a:rPr lang="ar-EG" sz="2800" dirty="0" smtClean="0"/>
              <a:t>	</a:t>
            </a:r>
            <a:r>
              <a:rPr lang="en-US" sz="2800" dirty="0" smtClean="0"/>
              <a:t>//sub problem case 2		 		                    3^5=3*(3^4)</a:t>
            </a:r>
          </a:p>
          <a:p>
            <a:pPr algn="l"/>
            <a:r>
              <a:rPr lang="en-US" sz="2800" dirty="0" smtClean="0"/>
              <a:t>O(log </a:t>
            </a:r>
            <a:r>
              <a:rPr lang="en-US" sz="2800" dirty="0"/>
              <a:t>n)</a:t>
            </a:r>
            <a:endParaRPr lang="ar-EG" sz="2800" dirty="0"/>
          </a:p>
          <a:p>
            <a:pPr algn="l"/>
            <a:endParaRPr lang="en-US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3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fast </a:t>
            </a: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power code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7" y="1519237"/>
            <a:ext cx="10915649" cy="5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4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maximum path sum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13" y="1251123"/>
            <a:ext cx="1185278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dirty="0" smtClean="0"/>
              <a:t>You’re given </a:t>
            </a:r>
            <a:r>
              <a:rPr lang="en-US" sz="2500" dirty="0"/>
              <a:t>grid of positive numbers , start from top left (0,0) and end in bottom right </a:t>
            </a:r>
            <a:endParaRPr lang="en-US" sz="2500" dirty="0" smtClean="0"/>
          </a:p>
          <a:p>
            <a:pPr algn="l"/>
            <a:r>
              <a:rPr lang="en-US" sz="2500" dirty="0" smtClean="0"/>
              <a:t>(</a:t>
            </a:r>
            <a:r>
              <a:rPr lang="en-US" sz="2500" dirty="0"/>
              <a:t>n-1,m-1) , you can move only right or </a:t>
            </a:r>
            <a:r>
              <a:rPr lang="en-US" sz="2500" dirty="0" smtClean="0"/>
              <a:t>down .. Find </a:t>
            </a:r>
            <a:r>
              <a:rPr lang="en-US" sz="2500" dirty="0"/>
              <a:t>the path with sum </a:t>
            </a:r>
            <a:r>
              <a:rPr lang="en-US" sz="2500" dirty="0" smtClean="0"/>
              <a:t>of numbers </a:t>
            </a:r>
            <a:r>
              <a:rPr lang="en-US" sz="2500" dirty="0"/>
              <a:t>is maximum</a:t>
            </a:r>
          </a:p>
          <a:p>
            <a:pPr algn="l"/>
            <a:r>
              <a:rPr lang="en-US" sz="2500" dirty="0"/>
              <a:t>Constraints 1&lt;= </a:t>
            </a:r>
            <a:r>
              <a:rPr lang="en-US" sz="2500" dirty="0" smtClean="0"/>
              <a:t>n, m </a:t>
            </a:r>
            <a:r>
              <a:rPr lang="en-US" sz="2500" dirty="0"/>
              <a:t>&lt;=1000</a:t>
            </a:r>
          </a:p>
          <a:p>
            <a:pPr algn="l"/>
            <a:r>
              <a:rPr lang="en-US" sz="2500" dirty="0"/>
              <a:t>Test </a:t>
            </a:r>
            <a:r>
              <a:rPr lang="en-US" sz="2500" dirty="0" smtClean="0"/>
              <a:t>1:</a:t>
            </a:r>
            <a:endParaRPr lang="en-US" sz="2500" dirty="0"/>
          </a:p>
          <a:p>
            <a:pPr algn="l"/>
            <a:r>
              <a:rPr lang="en-US" sz="2500" dirty="0"/>
              <a:t>1  5</a:t>
            </a:r>
          </a:p>
          <a:p>
            <a:pPr algn="l"/>
            <a:r>
              <a:rPr lang="en-US" sz="2500" dirty="0"/>
              <a:t>2  4</a:t>
            </a:r>
          </a:p>
          <a:p>
            <a:pPr algn="l"/>
            <a:r>
              <a:rPr lang="en-US" sz="2500" dirty="0" smtClean="0"/>
              <a:t>Output : 10                                </a:t>
            </a:r>
            <a:r>
              <a:rPr lang="en-US" sz="25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Note</a:t>
            </a:r>
            <a:r>
              <a:rPr lang="en-US" sz="2500" dirty="0"/>
              <a:t>: taken path is (1 -&gt;5-&gt;4</a:t>
            </a:r>
            <a:r>
              <a:rPr lang="en-US" sz="2500" dirty="0" smtClean="0"/>
              <a:t>)</a:t>
            </a:r>
          </a:p>
          <a:p>
            <a:pPr algn="l"/>
            <a:endParaRPr lang="en-US" sz="2500" dirty="0" smtClean="0"/>
          </a:p>
          <a:p>
            <a:pPr algn="l"/>
            <a:r>
              <a:rPr lang="en-US" sz="2500" dirty="0" smtClean="0"/>
              <a:t>Test </a:t>
            </a:r>
            <a:r>
              <a:rPr lang="en-US" sz="2500" dirty="0"/>
              <a:t>2:</a:t>
            </a:r>
          </a:p>
          <a:p>
            <a:pPr algn="l"/>
            <a:r>
              <a:rPr lang="en-US" sz="2500" dirty="0"/>
              <a:t>5  1  2</a:t>
            </a:r>
          </a:p>
          <a:p>
            <a:pPr algn="l"/>
            <a:r>
              <a:rPr lang="en-US" sz="2500" dirty="0"/>
              <a:t>6  7  8</a:t>
            </a:r>
          </a:p>
          <a:p>
            <a:pPr algn="l"/>
            <a:r>
              <a:rPr lang="en-US" sz="2500" dirty="0"/>
              <a:t>1  8  9</a:t>
            </a:r>
          </a:p>
          <a:p>
            <a:pPr algn="l"/>
            <a:r>
              <a:rPr lang="en-US" sz="2500" dirty="0" smtClean="0"/>
              <a:t>Output: 35                                 </a:t>
            </a:r>
            <a:r>
              <a:rPr lang="en-US" sz="25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Note</a:t>
            </a:r>
            <a:r>
              <a:rPr lang="en-US" sz="2500" dirty="0"/>
              <a:t>: taken path is (5 -&gt;6 -&gt;7 -&gt;8 -&gt;9)</a:t>
            </a:r>
          </a:p>
          <a:p>
            <a:pPr algn="l"/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261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4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maximum path sum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0603" y="1988543"/>
            <a:ext cx="106507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solidFill>
                  <a:srgbClr val="C00000"/>
                </a:solidFill>
                <a:latin typeface="Cooper Black" panose="0208090404030B020404" pitchFamily="18" charset="0"/>
              </a:rPr>
              <a:t>Main idea:</a:t>
            </a:r>
          </a:p>
          <a:p>
            <a:pPr algn="l"/>
            <a:r>
              <a:rPr lang="en-US" sz="2600" dirty="0" smtClean="0"/>
              <a:t>For each </a:t>
            </a:r>
            <a:r>
              <a:rPr lang="en-US" sz="2600" dirty="0"/>
              <a:t>iteration you’re in a cell of the grid with row r , </a:t>
            </a:r>
            <a:r>
              <a:rPr lang="en-US" sz="2600" dirty="0" smtClean="0"/>
              <a:t>Column </a:t>
            </a:r>
            <a:r>
              <a:rPr lang="en-US" sz="2600" dirty="0"/>
              <a:t>c you must take the maximum of 2 paths (2 sub problems):</a:t>
            </a:r>
          </a:p>
          <a:p>
            <a:pPr algn="l"/>
            <a:r>
              <a:rPr lang="en-US" sz="2600" dirty="0"/>
              <a:t>Right path with row r , col c+1</a:t>
            </a:r>
          </a:p>
          <a:p>
            <a:pPr algn="l"/>
            <a:r>
              <a:rPr lang="en-US" sz="2600" dirty="0"/>
              <a:t>Down path with row r+1,col c</a:t>
            </a:r>
          </a:p>
          <a:p>
            <a:pPr algn="l"/>
            <a:r>
              <a:rPr lang="en-US" sz="2600" dirty="0"/>
              <a:t>O(2^n)</a:t>
            </a:r>
          </a:p>
          <a:p>
            <a:pPr algn="l"/>
            <a:r>
              <a:rPr lang="en-US" sz="2600" dirty="0">
                <a:solidFill>
                  <a:srgbClr val="C00000"/>
                </a:solidFill>
                <a:latin typeface="Cooper Black" panose="0208090404030B020404" pitchFamily="18" charset="0"/>
              </a:rPr>
              <a:t>When’ll it stop? (base case)</a:t>
            </a:r>
          </a:p>
          <a:p>
            <a:pPr algn="l"/>
            <a:r>
              <a:rPr lang="en-US" sz="2600" dirty="0" smtClean="0"/>
              <a:t>On </a:t>
            </a:r>
            <a:r>
              <a:rPr lang="en-US" sz="2600" dirty="0"/>
              <a:t>reaching the bottom right cell (r==n-1&amp;&amp;c==m-1)</a:t>
            </a:r>
          </a:p>
        </p:txBody>
      </p:sp>
    </p:spTree>
    <p:extLst>
      <p:ext uri="{BB962C8B-B14F-4D97-AF65-F5344CB8AC3E}">
        <p14:creationId xmlns:p14="http://schemas.microsoft.com/office/powerpoint/2010/main" val="38628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4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maximum path sum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548" y="1383860"/>
            <a:ext cx="106507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Code:</a:t>
            </a:r>
            <a:endParaRPr lang="en-US" sz="30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039"/>
            <a:ext cx="10513142" cy="46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5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Is their a path?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13" y="1251123"/>
            <a:ext cx="118527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You’re given a </a:t>
            </a:r>
            <a:r>
              <a:rPr lang="en-US" sz="2400" dirty="0"/>
              <a:t>grid of m*n cell each cell has </a:t>
            </a:r>
            <a:r>
              <a:rPr lang="en-US" sz="2400" dirty="0" smtClean="0"/>
              <a:t>contains </a:t>
            </a:r>
            <a:r>
              <a:rPr lang="en-US" sz="2400" dirty="0"/>
              <a:t>‘.’ or </a:t>
            </a:r>
            <a:r>
              <a:rPr lang="en-US" sz="2400" dirty="0" smtClean="0"/>
              <a:t>‘X’, </a:t>
            </a:r>
            <a:r>
              <a:rPr lang="en-US" sz="2400" dirty="0"/>
              <a:t>start </a:t>
            </a:r>
            <a:r>
              <a:rPr lang="en-US" sz="2400" dirty="0" smtClean="0"/>
              <a:t>point is (0,0</a:t>
            </a:r>
            <a:r>
              <a:rPr lang="en-US" sz="2400" dirty="0"/>
              <a:t>) and end </a:t>
            </a:r>
            <a:r>
              <a:rPr lang="en-US" sz="2400" dirty="0" smtClean="0"/>
              <a:t>point is (n-1,m-1</a:t>
            </a:r>
            <a:r>
              <a:rPr lang="en-US" sz="2400" dirty="0"/>
              <a:t>) find if there is a way from start to the end. </a:t>
            </a:r>
            <a:r>
              <a:rPr lang="en-US" sz="2400" dirty="0" smtClean="0"/>
              <a:t>‘X’ </a:t>
            </a:r>
            <a:r>
              <a:rPr lang="en-US" sz="2400" dirty="0"/>
              <a:t>mean block cell can’t move into </a:t>
            </a:r>
            <a:r>
              <a:rPr lang="en-US" sz="2400" dirty="0" smtClean="0"/>
              <a:t>it , ‘.’ is empty cell.</a:t>
            </a:r>
            <a:endParaRPr lang="en-US" sz="2400" dirty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Test 1:                                                          Test 2:</a:t>
            </a:r>
          </a:p>
          <a:p>
            <a:pPr algn="l"/>
            <a:r>
              <a:rPr lang="en-US" sz="2800" dirty="0" smtClean="0"/>
              <a:t>5 5                                                                 3 4</a:t>
            </a:r>
            <a:r>
              <a:rPr lang="ar-EG" sz="2800" dirty="0" smtClean="0"/>
              <a:t> </a:t>
            </a:r>
            <a:endParaRPr lang="en-US" sz="2800" dirty="0" smtClean="0"/>
          </a:p>
          <a:p>
            <a:pPr algn="l"/>
            <a:r>
              <a:rPr lang="en-US" sz="2800" dirty="0" smtClean="0"/>
              <a:t>. . . . X                                                            . . X .</a:t>
            </a:r>
          </a:p>
          <a:p>
            <a:pPr algn="l"/>
            <a:r>
              <a:rPr lang="en-US" sz="2800" dirty="0" smtClean="0"/>
              <a:t>. . . X .                                                            </a:t>
            </a:r>
            <a:r>
              <a:rPr lang="en-US" sz="2800" dirty="0"/>
              <a:t>.</a:t>
            </a:r>
            <a:r>
              <a:rPr lang="en-US" sz="2800" dirty="0" smtClean="0"/>
              <a:t> . . X</a:t>
            </a:r>
          </a:p>
          <a:p>
            <a:pPr algn="l"/>
            <a:r>
              <a:rPr lang="en-US" sz="2800" dirty="0" smtClean="0"/>
              <a:t>. . X . .                                                            . X . .</a:t>
            </a:r>
          </a:p>
          <a:p>
            <a:pPr algn="l"/>
            <a:r>
              <a:rPr lang="en-US" sz="2800" dirty="0" smtClean="0"/>
              <a:t>. X . . .                                                           Output : 1</a:t>
            </a:r>
          </a:p>
          <a:p>
            <a:pPr algn="l"/>
            <a:r>
              <a:rPr lang="en-US" sz="2800" dirty="0" smtClean="0"/>
              <a:t>X . . . .</a:t>
            </a:r>
          </a:p>
          <a:p>
            <a:pPr algn="l"/>
            <a:r>
              <a:rPr lang="en-US" sz="2800" dirty="0" smtClean="0"/>
              <a:t>Output : 0</a:t>
            </a:r>
          </a:p>
        </p:txBody>
      </p:sp>
    </p:spTree>
    <p:extLst>
      <p:ext uri="{BB962C8B-B14F-4D97-AF65-F5344CB8AC3E}">
        <p14:creationId xmlns:p14="http://schemas.microsoft.com/office/powerpoint/2010/main" val="21767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5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Is their a path?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13" y="1251123"/>
            <a:ext cx="1185278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Main </a:t>
            </a:r>
            <a:r>
              <a:rPr lang="en-US" sz="2800" dirty="0">
                <a:solidFill>
                  <a:srgbClr val="C00000"/>
                </a:solidFill>
                <a:latin typeface="Cooper Black" panose="0208090404030B020404" pitchFamily="18" charset="0"/>
              </a:rPr>
              <a:t>idea</a:t>
            </a:r>
            <a:r>
              <a:rPr lang="en-US" sz="28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: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l"/>
            <a:r>
              <a:rPr lang="en-US" sz="2800" dirty="0" smtClean="0"/>
              <a:t>From each cell with row r and column c =&gt; cell (</a:t>
            </a:r>
            <a:r>
              <a:rPr lang="en-US" sz="2800" dirty="0" err="1" smtClean="0"/>
              <a:t>r,c</a:t>
            </a:r>
            <a:r>
              <a:rPr lang="en-US" sz="2800" dirty="0" smtClean="0"/>
              <a:t>) we have 4 paths (4 sub problems)</a:t>
            </a:r>
          </a:p>
          <a:p>
            <a:pPr algn="l"/>
            <a:r>
              <a:rPr lang="en-US" sz="2800" dirty="0" smtClean="0"/>
              <a:t>Go up =&gt; (r-1,c)</a:t>
            </a:r>
            <a:endParaRPr lang="en-US" sz="2800" dirty="0"/>
          </a:p>
          <a:p>
            <a:pPr algn="l"/>
            <a:r>
              <a:rPr lang="en-US" sz="2800" dirty="0" smtClean="0"/>
              <a:t>Go down =&gt; (r+1,c)</a:t>
            </a:r>
          </a:p>
          <a:p>
            <a:pPr algn="l"/>
            <a:r>
              <a:rPr lang="en-US" sz="2800" dirty="0" smtClean="0"/>
              <a:t>Go right =&gt; (r,c-1)</a:t>
            </a:r>
          </a:p>
          <a:p>
            <a:pPr algn="l"/>
            <a:r>
              <a:rPr lang="en-US" sz="2800" dirty="0" smtClean="0"/>
              <a:t>Go left =&gt; (r,c+1)</a:t>
            </a:r>
          </a:p>
          <a:p>
            <a:pPr algn="l"/>
            <a:r>
              <a:rPr lang="en-US" sz="2800" dirty="0" smtClean="0"/>
              <a:t>We should check validation for each cell .. For example if we’re in cell (0,0) so cells (-1,0) and (0,-1) are invalid </a:t>
            </a:r>
          </a:p>
          <a:p>
            <a:pPr algn="l"/>
            <a:r>
              <a:rPr lang="en-US" sz="2800" dirty="0" smtClean="0"/>
              <a:t>The cell </a:t>
            </a:r>
            <a:r>
              <a:rPr lang="en-US" sz="2800" dirty="0" err="1" smtClean="0"/>
              <a:t>r,c</a:t>
            </a:r>
            <a:r>
              <a:rPr lang="en-US" sz="2800" dirty="0" smtClean="0"/>
              <a:t> is valid if r&gt;=0 &amp;&amp; r&lt;n &amp;&amp; c&gt;=0 &amp;&amp; c&lt;m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Cooper Black" panose="0208090404030B020404" pitchFamily="18" charset="0"/>
              </a:rPr>
              <a:t>When’ll it stop? (base case)</a:t>
            </a:r>
          </a:p>
          <a:p>
            <a:pPr algn="l"/>
            <a:r>
              <a:rPr lang="en-US" sz="2800" dirty="0"/>
              <a:t>On reaching the bottom right cell (r==n-1&amp;&amp;c==m-1</a:t>
            </a:r>
            <a:r>
              <a:rPr lang="en-US" sz="2800" dirty="0" smtClean="0"/>
              <a:t>)</a:t>
            </a:r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8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5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Is their a path?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13" y="1251123"/>
            <a:ext cx="118527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Code:</a:t>
            </a:r>
            <a:endParaRPr lang="en-US" sz="30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68" y="1251123"/>
            <a:ext cx="4508738" cy="5239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8970" y="1251123"/>
            <a:ext cx="4694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-we used Vis </a:t>
            </a:r>
            <a:r>
              <a:rPr lang="en-US" b="1" dirty="0" smtClean="0"/>
              <a:t>array to mark if </a:t>
            </a:r>
            <a:r>
              <a:rPr lang="en-US" b="1" dirty="0" smtClean="0"/>
              <a:t>we had visited </a:t>
            </a:r>
            <a:r>
              <a:rPr lang="en-US" b="1" dirty="0" smtClean="0"/>
              <a:t>this cell before or </a:t>
            </a:r>
            <a:r>
              <a:rPr lang="en-US" b="1" dirty="0" smtClean="0"/>
              <a:t>not to avoid cyclic paths </a:t>
            </a:r>
            <a:endParaRPr lang="en-US" b="1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-bool ok to mark </a:t>
            </a:r>
            <a:r>
              <a:rPr lang="en-US" b="1" dirty="0" smtClean="0"/>
              <a:t>we reached </a:t>
            </a:r>
            <a:r>
              <a:rPr lang="en-US" b="1" dirty="0" smtClean="0"/>
              <a:t>the end or not.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2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5</a:t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Is their a path?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13" y="1251123"/>
            <a:ext cx="118527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Code remaining:</a:t>
            </a:r>
            <a:endParaRPr lang="en-US" sz="3000" dirty="0" smtClean="0">
              <a:solidFill>
                <a:srgbClr val="C0000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3" y="1922085"/>
            <a:ext cx="10675014" cy="44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66700"/>
            <a:ext cx="11201400" cy="62865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What is Recursion?</a:t>
            </a:r>
            <a:endParaRPr lang="ar-EG" dirty="0" smtClean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r>
              <a:rPr lang="en-US" dirty="0"/>
              <a:t>The process in which a function calls itself directly or </a:t>
            </a:r>
            <a:r>
              <a:rPr lang="en-US" dirty="0" smtClean="0"/>
              <a:t>indirectly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smtClean="0"/>
              <a:t>Directly : by calling itself in it’s body</a:t>
            </a:r>
          </a:p>
          <a:p>
            <a:pPr marL="0" indent="0" algn="l">
              <a:buNone/>
            </a:pPr>
            <a:r>
              <a:rPr lang="en-US" dirty="0" smtClean="0"/>
              <a:t>Indirectly : by calling other function that calls it in it’s body</a:t>
            </a:r>
          </a:p>
          <a:p>
            <a:pPr marL="0" indent="0" algn="l">
              <a:buNone/>
            </a:pPr>
            <a:endParaRPr lang="en-US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Recursive Function Consists of 2 Major Parts: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=base case</a:t>
            </a:r>
            <a:r>
              <a:rPr lang="en-US" sz="1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(s)  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(base condition</a:t>
            </a:r>
            <a:r>
              <a:rPr lang="en-US" sz="1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(s)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): </a:t>
            </a:r>
            <a:r>
              <a:rPr lang="en-US" dirty="0" smtClean="0"/>
              <a:t>defines all cases in which the recursion of some sub-problem stops and returns a particular value hence in this case the answer of sub-problem is</a:t>
            </a:r>
            <a:r>
              <a:rPr lang="en-US" dirty="0"/>
              <a:t> </a:t>
            </a:r>
            <a:r>
              <a:rPr lang="en-US" dirty="0" smtClean="0"/>
              <a:t>known.</a:t>
            </a:r>
          </a:p>
          <a:p>
            <a:pPr marL="0" indent="0" algn="l">
              <a:buNone/>
            </a:pPr>
            <a:r>
              <a:rPr lang="en-US" sz="2200" dirty="0" smtClean="0"/>
              <a:t>For example in factorial function when we’re calculating factorial(1) or factorial(0) it returns 1</a:t>
            </a:r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=Recursive Case</a:t>
            </a:r>
            <a:r>
              <a:rPr lang="en-US" sz="1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(s)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(calling sub-problem</a:t>
            </a:r>
            <a:r>
              <a:rPr lang="en-US" sz="1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(s)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): </a:t>
            </a:r>
            <a:r>
              <a:rPr lang="en-US" dirty="0"/>
              <a:t>It is the case </a:t>
            </a:r>
            <a:r>
              <a:rPr lang="en-US" dirty="0" smtClean="0"/>
              <a:t>which </a:t>
            </a:r>
            <a:r>
              <a:rPr lang="en-US" dirty="0"/>
              <a:t>brings us to the </a:t>
            </a:r>
            <a:r>
              <a:rPr lang="en-US" dirty="0" smtClean="0"/>
              <a:t>closer </a:t>
            </a:r>
            <a:r>
              <a:rPr lang="en-US" dirty="0"/>
              <a:t>answer.</a:t>
            </a:r>
            <a:endParaRPr lang="ar-EG" dirty="0" smtClean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endParaRPr lang="en-US" dirty="0" smtClean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</a:t>
            </a: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Merge Sort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006" y="1251123"/>
            <a:ext cx="106507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solidFill>
                  <a:srgbClr val="C00000"/>
                </a:solidFill>
                <a:latin typeface="Cooper Black" panose="0208090404030B020404" pitchFamily="18" charset="0"/>
              </a:rPr>
              <a:t>Main idea:</a:t>
            </a:r>
          </a:p>
          <a:p>
            <a:pPr algn="l"/>
            <a:r>
              <a:rPr lang="en-US" sz="2800" dirty="0"/>
              <a:t> Merge Sort is a </a:t>
            </a:r>
            <a:r>
              <a:rPr lang="en-US" sz="2800" dirty="0" smtClean="0"/>
              <a:t>Divide and conquer</a:t>
            </a:r>
            <a:r>
              <a:rPr lang="en-US" sz="2800" dirty="0"/>
              <a:t> algorithm. It divides input array in two halves, calls itself for the two halves and then merges the two </a:t>
            </a:r>
            <a:r>
              <a:rPr lang="en-US" sz="2800" dirty="0" smtClean="0"/>
              <a:t>sorted.</a:t>
            </a:r>
          </a:p>
          <a:p>
            <a:pPr algn="l"/>
            <a:r>
              <a:rPr lang="en-US" sz="2800" dirty="0" smtClean="0"/>
              <a:t>Suppose that we have array with size =7 </a:t>
            </a:r>
          </a:p>
          <a:p>
            <a:pPr algn="l"/>
            <a:endParaRPr lang="en-US" sz="2600" dirty="0"/>
          </a:p>
        </p:txBody>
      </p:sp>
      <p:sp>
        <p:nvSpPr>
          <p:cNvPr id="3" name="Oval 2"/>
          <p:cNvSpPr/>
          <p:nvPr/>
        </p:nvSpPr>
        <p:spPr>
          <a:xfrm>
            <a:off x="8806916" y="2816942"/>
            <a:ext cx="120724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sort(0:6)</a:t>
            </a:r>
            <a:endParaRPr lang="ar-EG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27805" y="3471546"/>
            <a:ext cx="392964" cy="59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17604" y="3776909"/>
            <a:ext cx="1189311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sort(0:3)</a:t>
            </a:r>
            <a:endParaRPr lang="ar-EG" sz="1400" dirty="0"/>
          </a:p>
        </p:txBody>
      </p: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9837360" y="3471546"/>
            <a:ext cx="426288" cy="4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78962" y="3754912"/>
            <a:ext cx="1201278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sort(4:6)</a:t>
            </a:r>
            <a:endParaRPr lang="ar-EG" sz="1400" dirty="0"/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 flipH="1">
            <a:off x="7424733" y="4431513"/>
            <a:ext cx="367042" cy="2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93208" y="4683770"/>
            <a:ext cx="120685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sort(0:1)</a:t>
            </a:r>
            <a:endParaRPr lang="ar-EG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47587" y="4409516"/>
            <a:ext cx="272520" cy="3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205449" y="4701773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sort(2:3)</a:t>
            </a:r>
            <a:endParaRPr lang="ar-EG" sz="1400" dirty="0"/>
          </a:p>
        </p:txBody>
      </p:sp>
      <p:sp>
        <p:nvSpPr>
          <p:cNvPr id="23" name="Oval 22"/>
          <p:cNvSpPr/>
          <p:nvPr/>
        </p:nvSpPr>
        <p:spPr>
          <a:xfrm>
            <a:off x="9553967" y="4701773"/>
            <a:ext cx="114562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sort(4:5)</a:t>
            </a:r>
            <a:endParaRPr lang="ar-EG" sz="1400" dirty="0"/>
          </a:p>
        </p:txBody>
      </p:sp>
      <p:sp>
        <p:nvSpPr>
          <p:cNvPr id="24" name="Oval 23"/>
          <p:cNvSpPr/>
          <p:nvPr/>
        </p:nvSpPr>
        <p:spPr>
          <a:xfrm>
            <a:off x="10792730" y="4761423"/>
            <a:ext cx="116092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sort(6:6)</a:t>
            </a:r>
            <a:endParaRPr lang="ar-EG" sz="1400" dirty="0"/>
          </a:p>
        </p:txBody>
      </p:sp>
      <p:cxnSp>
        <p:nvCxnSpPr>
          <p:cNvPr id="34" name="Straight Arrow Connector 33"/>
          <p:cNvCxnSpPr>
            <a:endCxn id="24" idx="0"/>
          </p:cNvCxnSpPr>
          <p:nvPr/>
        </p:nvCxnSpPr>
        <p:spPr>
          <a:xfrm>
            <a:off x="10786080" y="4431513"/>
            <a:ext cx="587111" cy="32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4"/>
            <a:endCxn id="23" idx="0"/>
          </p:cNvCxnSpPr>
          <p:nvPr/>
        </p:nvCxnSpPr>
        <p:spPr>
          <a:xfrm flipH="1">
            <a:off x="10126778" y="4521828"/>
            <a:ext cx="352823" cy="1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48" idx="7"/>
          </p:cNvCxnSpPr>
          <p:nvPr/>
        </p:nvCxnSpPr>
        <p:spPr>
          <a:xfrm flipH="1">
            <a:off x="4488477" y="5338374"/>
            <a:ext cx="2381470" cy="58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458364" y="5815255"/>
            <a:ext cx="120685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sort(0:0)</a:t>
            </a:r>
            <a:endParaRPr lang="ar-EG" sz="1400" dirty="0"/>
          </a:p>
        </p:txBody>
      </p:sp>
      <p:sp>
        <p:nvSpPr>
          <p:cNvPr id="49" name="Oval 48"/>
          <p:cNvSpPr/>
          <p:nvPr/>
        </p:nvSpPr>
        <p:spPr>
          <a:xfrm>
            <a:off x="4742775" y="5815255"/>
            <a:ext cx="120685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sort(1:1)</a:t>
            </a:r>
            <a:endParaRPr lang="ar-EG" sz="1400" dirty="0"/>
          </a:p>
        </p:txBody>
      </p:sp>
      <p:cxnSp>
        <p:nvCxnSpPr>
          <p:cNvPr id="51" name="Straight Arrow Connector 50"/>
          <p:cNvCxnSpPr>
            <a:stCxn id="18" idx="4"/>
            <a:endCxn id="49" idx="0"/>
          </p:cNvCxnSpPr>
          <p:nvPr/>
        </p:nvCxnSpPr>
        <p:spPr>
          <a:xfrm flipH="1">
            <a:off x="5346201" y="5450686"/>
            <a:ext cx="1950433" cy="3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41087" y="5815255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sort(2:2)</a:t>
            </a:r>
            <a:endParaRPr lang="ar-EG" sz="1400" dirty="0"/>
          </a:p>
        </p:txBody>
      </p:sp>
      <p:sp>
        <p:nvSpPr>
          <p:cNvPr id="62" name="Oval 61"/>
          <p:cNvSpPr/>
          <p:nvPr/>
        </p:nvSpPr>
        <p:spPr>
          <a:xfrm>
            <a:off x="7599123" y="5829425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sort(3:3)</a:t>
            </a:r>
            <a:endParaRPr lang="ar-EG" sz="1400" dirty="0"/>
          </a:p>
        </p:txBody>
      </p:sp>
      <p:sp>
        <p:nvSpPr>
          <p:cNvPr id="63" name="Oval 62"/>
          <p:cNvSpPr/>
          <p:nvPr/>
        </p:nvSpPr>
        <p:spPr>
          <a:xfrm>
            <a:off x="8951658" y="5848564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sort(4:4)</a:t>
            </a:r>
            <a:endParaRPr lang="ar-EG" sz="1400" dirty="0"/>
          </a:p>
        </p:txBody>
      </p:sp>
      <p:sp>
        <p:nvSpPr>
          <p:cNvPr id="66" name="Oval 65"/>
          <p:cNvSpPr/>
          <p:nvPr/>
        </p:nvSpPr>
        <p:spPr>
          <a:xfrm>
            <a:off x="10136536" y="5858249"/>
            <a:ext cx="114562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sort(5:5)</a:t>
            </a:r>
            <a:endParaRPr lang="ar-EG" sz="1400" dirty="0"/>
          </a:p>
        </p:txBody>
      </p:sp>
      <p:cxnSp>
        <p:nvCxnSpPr>
          <p:cNvPr id="68" name="Straight Arrow Connector 67"/>
          <p:cNvCxnSpPr>
            <a:stCxn id="22" idx="3"/>
            <a:endCxn id="61" idx="0"/>
          </p:cNvCxnSpPr>
          <p:nvPr/>
        </p:nvCxnSpPr>
        <p:spPr>
          <a:xfrm flipH="1">
            <a:off x="6928647" y="5356377"/>
            <a:ext cx="1448894" cy="4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2" idx="0"/>
          </p:cNvCxnSpPr>
          <p:nvPr/>
        </p:nvCxnSpPr>
        <p:spPr>
          <a:xfrm flipH="1">
            <a:off x="8186683" y="5236603"/>
            <a:ext cx="402981" cy="59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3"/>
            <a:endCxn id="63" idx="0"/>
          </p:cNvCxnSpPr>
          <p:nvPr/>
        </p:nvCxnSpPr>
        <p:spPr>
          <a:xfrm flipH="1">
            <a:off x="9539218" y="5356377"/>
            <a:ext cx="182521" cy="49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5"/>
            <a:endCxn id="66" idx="0"/>
          </p:cNvCxnSpPr>
          <p:nvPr/>
        </p:nvCxnSpPr>
        <p:spPr>
          <a:xfrm>
            <a:off x="10531817" y="5356377"/>
            <a:ext cx="177530" cy="50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</a:t>
            </a: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Merge Sort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006" y="1251123"/>
            <a:ext cx="1065079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solidFill>
                  <a:srgbClr val="C00000"/>
                </a:solidFill>
                <a:latin typeface="Cooper Black" panose="0208090404030B020404" pitchFamily="18" charset="0"/>
              </a:rPr>
              <a:t>Main idea:</a:t>
            </a:r>
          </a:p>
          <a:p>
            <a:pPr algn="l"/>
            <a:r>
              <a:rPr lang="en-US" sz="2600" dirty="0" smtClean="0"/>
              <a:t>The technique of Merge sort still dividing the current array into 2 halves until </a:t>
            </a:r>
            <a:r>
              <a:rPr lang="en-US" sz="2600" dirty="0" smtClean="0">
                <a:solidFill>
                  <a:srgbClr val="C00000"/>
                </a:solidFill>
              </a:rPr>
              <a:t>the current array consists of one element hence there is no more divisions (base case) </a:t>
            </a:r>
            <a:r>
              <a:rPr lang="en-US" sz="2600" dirty="0" smtClean="0"/>
              <a:t>and because it’s one element it represents a sorted array so it backtracks and merge it with other sorted array of other </a:t>
            </a:r>
          </a:p>
          <a:p>
            <a:pPr algn="l"/>
            <a:r>
              <a:rPr lang="en-US" sz="2600" dirty="0" smtClean="0"/>
              <a:t>Side</a:t>
            </a:r>
          </a:p>
          <a:p>
            <a:pPr algn="l"/>
            <a:r>
              <a:rPr lang="en-US" sz="2600" dirty="0" smtClean="0"/>
              <a:t>Else if array consists of more than 1 element it can</a:t>
            </a:r>
          </a:p>
          <a:p>
            <a:pPr algn="l"/>
            <a:r>
              <a:rPr lang="en-US" sz="2600" dirty="0"/>
              <a:t>b</a:t>
            </a:r>
            <a:r>
              <a:rPr lang="en-US" sz="2600" dirty="0" smtClean="0"/>
              <a:t>e divided into 2 halves (2 sub-problems)</a:t>
            </a:r>
          </a:p>
          <a:p>
            <a:pPr algn="l"/>
            <a:r>
              <a:rPr lang="en-US" sz="2600" dirty="0" err="1" smtClean="0"/>
              <a:t>MergeSort</a:t>
            </a:r>
            <a:r>
              <a:rPr lang="en-US" sz="2600" dirty="0" smtClean="0"/>
              <a:t>(</a:t>
            </a:r>
            <a:r>
              <a:rPr lang="en-US" sz="2600" dirty="0" err="1" smtClean="0"/>
              <a:t>start,mid</a:t>
            </a:r>
            <a:r>
              <a:rPr lang="en-US" sz="2600" dirty="0" smtClean="0"/>
              <a:t>)</a:t>
            </a:r>
          </a:p>
          <a:p>
            <a:pPr algn="l"/>
            <a:r>
              <a:rPr lang="en-US" sz="2600" dirty="0" err="1" smtClean="0"/>
              <a:t>MergeSort</a:t>
            </a:r>
            <a:r>
              <a:rPr lang="en-US" sz="2600" dirty="0" smtClean="0"/>
              <a:t>(mid+1,end)</a:t>
            </a:r>
            <a:endParaRPr lang="en-US" sz="2600" dirty="0"/>
          </a:p>
          <a:p>
            <a:pPr algn="l"/>
            <a:endParaRPr lang="en-US" sz="2600" dirty="0" smtClean="0"/>
          </a:p>
        </p:txBody>
      </p:sp>
      <p:sp>
        <p:nvSpPr>
          <p:cNvPr id="3" name="Oval 2"/>
          <p:cNvSpPr/>
          <p:nvPr/>
        </p:nvSpPr>
        <p:spPr>
          <a:xfrm>
            <a:off x="8806916" y="2816942"/>
            <a:ext cx="120724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sort(0:6)</a:t>
            </a:r>
            <a:endParaRPr lang="ar-EG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27805" y="3471546"/>
            <a:ext cx="392964" cy="59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17604" y="3776909"/>
            <a:ext cx="1189311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sort(0:3)</a:t>
            </a:r>
            <a:endParaRPr lang="ar-EG" sz="1400" dirty="0"/>
          </a:p>
        </p:txBody>
      </p: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9837360" y="3471546"/>
            <a:ext cx="426288" cy="4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78962" y="3754912"/>
            <a:ext cx="1201278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sort(4:6)</a:t>
            </a:r>
            <a:endParaRPr lang="ar-EG" sz="1400" dirty="0"/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 flipH="1">
            <a:off x="7424733" y="4431513"/>
            <a:ext cx="367042" cy="2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93208" y="4683770"/>
            <a:ext cx="120685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sort(0:1)</a:t>
            </a:r>
            <a:endParaRPr lang="ar-EG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47587" y="4409516"/>
            <a:ext cx="272520" cy="3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205449" y="4701773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sort(2:3)</a:t>
            </a:r>
            <a:endParaRPr lang="ar-EG" sz="1400" dirty="0"/>
          </a:p>
        </p:txBody>
      </p:sp>
      <p:sp>
        <p:nvSpPr>
          <p:cNvPr id="23" name="Oval 22"/>
          <p:cNvSpPr/>
          <p:nvPr/>
        </p:nvSpPr>
        <p:spPr>
          <a:xfrm>
            <a:off x="9553967" y="4701773"/>
            <a:ext cx="114562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sort(4:5)</a:t>
            </a:r>
            <a:endParaRPr lang="ar-EG" sz="1400" dirty="0"/>
          </a:p>
        </p:txBody>
      </p:sp>
      <p:sp>
        <p:nvSpPr>
          <p:cNvPr id="24" name="Oval 23"/>
          <p:cNvSpPr/>
          <p:nvPr/>
        </p:nvSpPr>
        <p:spPr>
          <a:xfrm>
            <a:off x="10792730" y="4761423"/>
            <a:ext cx="116092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sort(6:6)</a:t>
            </a:r>
            <a:endParaRPr lang="ar-EG" sz="1400" dirty="0"/>
          </a:p>
        </p:txBody>
      </p:sp>
      <p:cxnSp>
        <p:nvCxnSpPr>
          <p:cNvPr id="34" name="Straight Arrow Connector 33"/>
          <p:cNvCxnSpPr>
            <a:endCxn id="24" idx="0"/>
          </p:cNvCxnSpPr>
          <p:nvPr/>
        </p:nvCxnSpPr>
        <p:spPr>
          <a:xfrm>
            <a:off x="10786080" y="4431513"/>
            <a:ext cx="587111" cy="32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4"/>
            <a:endCxn id="23" idx="0"/>
          </p:cNvCxnSpPr>
          <p:nvPr/>
        </p:nvCxnSpPr>
        <p:spPr>
          <a:xfrm flipH="1">
            <a:off x="10126778" y="4521828"/>
            <a:ext cx="352823" cy="1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48" idx="7"/>
          </p:cNvCxnSpPr>
          <p:nvPr/>
        </p:nvCxnSpPr>
        <p:spPr>
          <a:xfrm flipH="1">
            <a:off x="4488477" y="5338374"/>
            <a:ext cx="2381470" cy="58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458364" y="5815255"/>
            <a:ext cx="120685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sort(0:0)</a:t>
            </a:r>
            <a:endParaRPr lang="ar-EG" sz="1400" dirty="0"/>
          </a:p>
        </p:txBody>
      </p:sp>
      <p:sp>
        <p:nvSpPr>
          <p:cNvPr id="49" name="Oval 48"/>
          <p:cNvSpPr/>
          <p:nvPr/>
        </p:nvSpPr>
        <p:spPr>
          <a:xfrm>
            <a:off x="4742775" y="5815255"/>
            <a:ext cx="120685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sort(1:1)</a:t>
            </a:r>
            <a:endParaRPr lang="ar-EG" sz="1400" dirty="0"/>
          </a:p>
        </p:txBody>
      </p:sp>
      <p:cxnSp>
        <p:nvCxnSpPr>
          <p:cNvPr id="51" name="Straight Arrow Connector 50"/>
          <p:cNvCxnSpPr>
            <a:stCxn id="18" idx="4"/>
            <a:endCxn id="49" idx="0"/>
          </p:cNvCxnSpPr>
          <p:nvPr/>
        </p:nvCxnSpPr>
        <p:spPr>
          <a:xfrm flipH="1">
            <a:off x="5346201" y="5450686"/>
            <a:ext cx="1950433" cy="3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41087" y="5815255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sort(2:2)</a:t>
            </a:r>
            <a:endParaRPr lang="ar-EG" sz="1400" dirty="0"/>
          </a:p>
        </p:txBody>
      </p:sp>
      <p:sp>
        <p:nvSpPr>
          <p:cNvPr id="62" name="Oval 61"/>
          <p:cNvSpPr/>
          <p:nvPr/>
        </p:nvSpPr>
        <p:spPr>
          <a:xfrm>
            <a:off x="7599123" y="5829425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sort(3:3)</a:t>
            </a:r>
            <a:endParaRPr lang="ar-EG" sz="1400" dirty="0"/>
          </a:p>
        </p:txBody>
      </p:sp>
      <p:sp>
        <p:nvSpPr>
          <p:cNvPr id="63" name="Oval 62"/>
          <p:cNvSpPr/>
          <p:nvPr/>
        </p:nvSpPr>
        <p:spPr>
          <a:xfrm>
            <a:off x="8951658" y="5848564"/>
            <a:ext cx="1175120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sort(4:4)</a:t>
            </a:r>
            <a:endParaRPr lang="ar-EG" sz="1400" dirty="0"/>
          </a:p>
        </p:txBody>
      </p:sp>
      <p:sp>
        <p:nvSpPr>
          <p:cNvPr id="66" name="Oval 65"/>
          <p:cNvSpPr/>
          <p:nvPr/>
        </p:nvSpPr>
        <p:spPr>
          <a:xfrm>
            <a:off x="10136536" y="5858249"/>
            <a:ext cx="1145622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Merge sort(5:5)</a:t>
            </a:r>
            <a:endParaRPr lang="ar-EG" sz="1400" dirty="0"/>
          </a:p>
        </p:txBody>
      </p:sp>
      <p:cxnSp>
        <p:nvCxnSpPr>
          <p:cNvPr id="68" name="Straight Arrow Connector 67"/>
          <p:cNvCxnSpPr>
            <a:stCxn id="22" idx="3"/>
            <a:endCxn id="61" idx="0"/>
          </p:cNvCxnSpPr>
          <p:nvPr/>
        </p:nvCxnSpPr>
        <p:spPr>
          <a:xfrm flipH="1">
            <a:off x="6928647" y="5356377"/>
            <a:ext cx="1448894" cy="4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2" idx="0"/>
          </p:cNvCxnSpPr>
          <p:nvPr/>
        </p:nvCxnSpPr>
        <p:spPr>
          <a:xfrm flipH="1">
            <a:off x="8186683" y="5236603"/>
            <a:ext cx="402981" cy="59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3"/>
            <a:endCxn id="63" idx="0"/>
          </p:cNvCxnSpPr>
          <p:nvPr/>
        </p:nvCxnSpPr>
        <p:spPr>
          <a:xfrm flipH="1">
            <a:off x="9539218" y="5356377"/>
            <a:ext cx="182521" cy="49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5"/>
            <a:endCxn id="66" idx="0"/>
          </p:cNvCxnSpPr>
          <p:nvPr/>
        </p:nvCxnSpPr>
        <p:spPr>
          <a:xfrm>
            <a:off x="10531817" y="5356377"/>
            <a:ext cx="177530" cy="50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</a:t>
            </a: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Merge Sort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006" y="1251123"/>
            <a:ext cx="106507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Code:</a:t>
            </a:r>
            <a:endParaRPr lang="en-US" sz="2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1" y="1366944"/>
            <a:ext cx="964667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</a:t>
            </a: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Merge Sort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006" y="1251123"/>
            <a:ext cx="106507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600" dirty="0" smtClean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algn="l"/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Code :</a:t>
            </a:r>
            <a:endParaRPr lang="en-US" sz="2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97" y="2106674"/>
            <a:ext cx="8995903" cy="34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>Example </a:t>
            </a: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Merge Sort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006" y="1251123"/>
            <a:ext cx="106507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Geeks for geeks example:</a:t>
            </a:r>
            <a:endParaRPr lang="en-US" sz="2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18" y="1743566"/>
            <a:ext cx="8637792" cy="47815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1120285" y="1917290"/>
            <a:ext cx="14747" cy="19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530348" y="2748467"/>
            <a:ext cx="1713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 smtClean="0">
                <a:latin typeface="Cooper Black" panose="0208090404030B020404" pitchFamily="18" charset="0"/>
              </a:rPr>
              <a:t>Divide</a:t>
            </a:r>
            <a:endParaRPr lang="en-US" sz="2600" dirty="0">
              <a:latin typeface="Cooper Black" panose="0208090404030B0204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105536" y="4321277"/>
            <a:ext cx="29496" cy="196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530348" y="4963123"/>
            <a:ext cx="16616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 smtClean="0">
                <a:latin typeface="Cooper Black" panose="0208090404030B020404" pitchFamily="18" charset="0"/>
              </a:rPr>
              <a:t>Conquer</a:t>
            </a:r>
            <a:endParaRPr lang="en-US" sz="2600" dirty="0">
              <a:latin typeface="Cooper Black" panose="0208090404030B020404" pitchFamily="18" charset="0"/>
            </a:endParaRPr>
          </a:p>
        </p:txBody>
      </p:sp>
      <p:cxnSp>
        <p:nvCxnSpPr>
          <p:cNvPr id="14" name="Elbow Connector 13"/>
          <p:cNvCxnSpPr>
            <a:stCxn id="5" idx="3"/>
          </p:cNvCxnSpPr>
          <p:nvPr/>
        </p:nvCxnSpPr>
        <p:spPr>
          <a:xfrm>
            <a:off x="10884310" y="4134341"/>
            <a:ext cx="678425" cy="9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452" y="280219"/>
            <a:ext cx="10515600" cy="63418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  <a:t>Recursion based techniques &amp; Algorithms</a:t>
            </a:r>
          </a:p>
          <a:p>
            <a:pPr marL="0" indent="0" algn="l">
              <a:buNone/>
            </a:pPr>
            <a:r>
              <a:rPr lang="en-US" dirty="0" smtClean="0"/>
              <a:t>Backtracking</a:t>
            </a:r>
          </a:p>
          <a:p>
            <a:pPr marL="0" indent="0" algn="l">
              <a:buNone/>
            </a:pPr>
            <a:r>
              <a:rPr lang="en-US" dirty="0" smtClean="0"/>
              <a:t>DFS</a:t>
            </a:r>
          </a:p>
          <a:p>
            <a:pPr marL="0" indent="0" algn="l">
              <a:buNone/>
            </a:pPr>
            <a:r>
              <a:rPr lang="en-US" dirty="0" smtClean="0"/>
              <a:t>DSU</a:t>
            </a:r>
          </a:p>
          <a:p>
            <a:pPr marL="0" indent="0" algn="l">
              <a:buNone/>
            </a:pPr>
            <a:r>
              <a:rPr lang="en-US" dirty="0" smtClean="0"/>
              <a:t>Recursive DP techniques</a:t>
            </a:r>
          </a:p>
          <a:p>
            <a:pPr marL="0" indent="0" algn="l">
              <a:buNone/>
            </a:pPr>
            <a:endParaRPr lang="en-US" dirty="0" smtClean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Resources for recursion</a:t>
            </a:r>
          </a:p>
          <a:p>
            <a:pPr marL="0" indent="0" algn="l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www.geeksforgeeks.org/recursion/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www.youtube.com/watch?v=hyk46UmJPS4&amp;t=1353s</a:t>
            </a: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Assignment</a:t>
            </a:r>
          </a:p>
          <a:p>
            <a:pPr marL="0" indent="0" algn="l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vjudge.net/contest/299151</a:t>
            </a:r>
            <a:r>
              <a:rPr lang="en-US" dirty="0" smtClean="0"/>
              <a:t> first 7 problems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</a:t>
            </a:r>
            <a:endParaRPr lang="ar-EG" dirty="0" smtClean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endParaRPr lang="en-US" dirty="0" smtClean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65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39" y="2168015"/>
            <a:ext cx="6577780" cy="31414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60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Thank You !!</a:t>
            </a:r>
          </a:p>
          <a:p>
            <a:pPr marL="0" indent="0" algn="l">
              <a:buNone/>
            </a:pPr>
            <a:r>
              <a:rPr lang="en-US" sz="60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#ACM_BFCI</a:t>
            </a:r>
          </a:p>
          <a:p>
            <a:pPr marL="0" indent="0" algn="l">
              <a:buNone/>
            </a:pPr>
            <a:r>
              <a:rPr lang="en-US" sz="6000" dirty="0">
                <a:solidFill>
                  <a:srgbClr val="C00000"/>
                </a:solidFill>
                <a:latin typeface="Cooper Black" panose="0208090404030B020404" pitchFamily="18" charset="0"/>
              </a:rPr>
              <a:t>#</a:t>
            </a:r>
            <a:r>
              <a:rPr lang="en-US" sz="6000" dirty="0" err="1" smtClean="0">
                <a:solidFill>
                  <a:srgbClr val="C00000"/>
                </a:solidFill>
                <a:latin typeface="Cooper Black" panose="0208090404030B020404" pitchFamily="18" charset="0"/>
              </a:rPr>
              <a:t>Keep_coding</a:t>
            </a:r>
            <a:endParaRPr lang="en-US" sz="6000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endParaRPr lang="en-US" dirty="0" smtClean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872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71947" y="279400"/>
            <a:ext cx="11518491" cy="58975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Note </a:t>
            </a: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:</a:t>
            </a:r>
            <a:r>
              <a:rPr lang="en-US" dirty="0"/>
              <a:t>when the function calls it self you must pass </a:t>
            </a:r>
            <a:r>
              <a:rPr lang="en-US" dirty="0" smtClean="0"/>
              <a:t>different arguments </a:t>
            </a:r>
            <a:r>
              <a:rPr lang="en-US" dirty="0"/>
              <a:t>than </a:t>
            </a:r>
            <a:r>
              <a:rPr lang="en-US" dirty="0" smtClean="0"/>
              <a:t>it’s current </a:t>
            </a:r>
            <a:r>
              <a:rPr lang="en-US" dirty="0"/>
              <a:t>parameters to avoid infinite looping</a:t>
            </a:r>
            <a:endParaRPr lang="ar-EG" dirty="0"/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</a:t>
            </a:r>
            <a:r>
              <a:rPr lang="en-US" sz="2200" dirty="0" smtClean="0"/>
              <a:t>for example : factorial(n) can’t call factorial(n) and any rec(</a:t>
            </a:r>
            <a:r>
              <a:rPr lang="en-US" sz="2200" dirty="0" err="1" smtClean="0"/>
              <a:t>n,m,k</a:t>
            </a:r>
            <a:r>
              <a:rPr lang="en-US" sz="2200" dirty="0" smtClean="0"/>
              <a:t>,..) can’t call itself with same  </a:t>
            </a:r>
          </a:p>
          <a:p>
            <a:pPr marL="0" indent="0" algn="l">
              <a:buNone/>
            </a:pPr>
            <a:r>
              <a:rPr lang="en-US" sz="2200" dirty="0"/>
              <a:t> </a:t>
            </a:r>
            <a:r>
              <a:rPr lang="en-US" sz="2200" dirty="0" smtClean="0"/>
              <a:t>arguments </a:t>
            </a:r>
            <a:r>
              <a:rPr lang="en-US" sz="2200" dirty="0" err="1" smtClean="0"/>
              <a:t>n,m,k</a:t>
            </a:r>
            <a:r>
              <a:rPr lang="en-US" sz="2200" dirty="0" smtClean="0"/>
              <a:t>,..</a:t>
            </a:r>
            <a:endParaRPr lang="ar-EG" sz="2200" dirty="0" smtClean="0"/>
          </a:p>
          <a:p>
            <a:pPr marL="0" indent="0" algn="l">
              <a:buNone/>
            </a:pPr>
            <a:r>
              <a:rPr lang="ar-EG" sz="2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factorial(5) =5*4*3*2*1                 So             </a:t>
            </a:r>
            <a:r>
              <a:rPr lang="en-US" sz="2200" dirty="0" err="1" smtClean="0">
                <a:solidFill>
                  <a:srgbClr val="C00000"/>
                </a:solidFill>
                <a:latin typeface="Cooper Black" panose="0208090404030B020404" pitchFamily="18" charset="0"/>
              </a:rPr>
              <a:t>factoial</a:t>
            </a:r>
            <a:r>
              <a:rPr lang="en-US" sz="2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(n)=n*(n-1)*(n-2)*…*2*1</a:t>
            </a:r>
          </a:p>
          <a:p>
            <a:pPr marL="0" indent="0" algn="l">
              <a:buNone/>
            </a:pPr>
            <a:endParaRPr lang="en-US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l">
              <a:buNone/>
            </a:pPr>
            <a:r>
              <a:rPr lang="en-US" sz="2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                             </a:t>
            </a:r>
            <a:r>
              <a:rPr lang="en-US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Iterative</a:t>
            </a:r>
            <a:r>
              <a:rPr lang="en-US" sz="2000" dirty="0">
                <a:solidFill>
                  <a:srgbClr val="C00000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                                                        </a:t>
            </a:r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Recursive</a:t>
            </a:r>
            <a:endParaRPr lang="ar-EG" sz="2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3379533"/>
            <a:ext cx="5383162" cy="3360479"/>
          </a:xfrm>
          <a:prstGeom prst="rect">
            <a:avLst/>
          </a:prstGeom>
        </p:spPr>
      </p:pic>
      <p:pic>
        <p:nvPicPr>
          <p:cNvPr id="4" name="Content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91" y="3379533"/>
            <a:ext cx="5626511" cy="33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Tracing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</a:b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825910"/>
            <a:ext cx="11783961" cy="586985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Runtime Stack: </a:t>
            </a:r>
            <a:r>
              <a:rPr lang="en-US" dirty="0"/>
              <a:t>It is a system </a:t>
            </a:r>
            <a:r>
              <a:rPr lang="en-US" dirty="0" smtClean="0"/>
              <a:t>stack allow </a:t>
            </a:r>
            <a:r>
              <a:rPr lang="en-US" dirty="0"/>
              <a:t>us to save the frame </a:t>
            </a:r>
            <a:r>
              <a:rPr lang="en-US" dirty="0" smtClean="0"/>
              <a:t>stack </a:t>
            </a:r>
            <a:r>
              <a:rPr lang="en-US" dirty="0"/>
              <a:t>of a function every recursion or every call.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frame </a:t>
            </a:r>
            <a:r>
              <a:rPr lang="en-US" dirty="0"/>
              <a:t>stack consists of the return </a:t>
            </a:r>
            <a:r>
              <a:rPr lang="en-US" dirty="0" smtClean="0"/>
              <a:t>address, local</a:t>
            </a:r>
            <a:r>
              <a:rPr lang="en-US" dirty="0"/>
              <a:t> </a:t>
            </a:r>
            <a:r>
              <a:rPr lang="en-US" dirty="0" smtClean="0"/>
              <a:t>variables </a:t>
            </a:r>
            <a:r>
              <a:rPr lang="en-US" dirty="0"/>
              <a:t>and return value if </a:t>
            </a:r>
            <a:r>
              <a:rPr lang="en-US" dirty="0" smtClean="0"/>
              <a:t>any</a:t>
            </a:r>
            <a:r>
              <a:rPr lang="ar-EG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 smtClean="0">
                <a:latin typeface="Cooper Black" panose="0208090404030B020404" pitchFamily="18" charset="0"/>
              </a:rPr>
              <a:t>Briefly </a:t>
            </a:r>
            <a:r>
              <a:rPr lang="en-US" dirty="0" smtClean="0"/>
              <a:t>runtime stack will take last function call and execute it as shown:</a:t>
            </a:r>
          </a:p>
          <a:p>
            <a:pPr marL="0" indent="0" algn="l">
              <a:buNone/>
            </a:pPr>
            <a:endParaRPr lang="en-US" dirty="0" smtClean="0">
              <a:latin typeface="Cooper Black" panose="0208090404030B020404" pitchFamily="18" charset="0"/>
            </a:endParaRPr>
          </a:p>
          <a:p>
            <a:pPr marL="0" indent="0" algn="ctr">
              <a:buNone/>
            </a:pPr>
            <a:r>
              <a:rPr lang="en-US" sz="2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suppose that we called fact(4)</a:t>
            </a:r>
            <a:endParaRPr lang="ar-EG" sz="2600" dirty="0">
              <a:latin typeface="Cooper Black" panose="0208090404030B020404" pitchFamily="18" charset="0"/>
            </a:endParaRPr>
          </a:p>
        </p:txBody>
      </p:sp>
      <p:pic>
        <p:nvPicPr>
          <p:cNvPr id="6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3" y="3615508"/>
            <a:ext cx="5626511" cy="30802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32735" y="5117690"/>
            <a:ext cx="412955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877234" y="3615508"/>
            <a:ext cx="4407310" cy="41654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First .. Execution starts from the main</a:t>
            </a:r>
            <a:endParaRPr lang="ar-EG" sz="2400" dirty="0"/>
          </a:p>
        </p:txBody>
      </p:sp>
      <p:sp>
        <p:nvSpPr>
          <p:cNvPr id="14" name="Rectangle 13"/>
          <p:cNvSpPr/>
          <p:nvPr/>
        </p:nvSpPr>
        <p:spPr>
          <a:xfrm>
            <a:off x="7517377" y="4161914"/>
            <a:ext cx="1962763" cy="2403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Rectangle 14"/>
          <p:cNvSpPr/>
          <p:nvPr/>
        </p:nvSpPr>
        <p:spPr>
          <a:xfrm>
            <a:off x="7624916" y="5825613"/>
            <a:ext cx="1740310" cy="61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818799" y="5894288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main()</a:t>
            </a:r>
            <a:endParaRPr lang="ar-EG" sz="2400" dirty="0"/>
          </a:p>
        </p:txBody>
      </p:sp>
      <p:sp>
        <p:nvSpPr>
          <p:cNvPr id="17" name="Oval 16"/>
          <p:cNvSpPr/>
          <p:nvPr/>
        </p:nvSpPr>
        <p:spPr>
          <a:xfrm>
            <a:off x="4940710" y="6105832"/>
            <a:ext cx="619432" cy="58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ar-EG" dirty="0"/>
          </a:p>
        </p:txBody>
      </p:sp>
      <p:sp>
        <p:nvSpPr>
          <p:cNvPr id="18" name="Rectangle 17"/>
          <p:cNvSpPr/>
          <p:nvPr/>
        </p:nvSpPr>
        <p:spPr>
          <a:xfrm>
            <a:off x="3126658" y="6105832"/>
            <a:ext cx="1342103" cy="339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N=4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Tracing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</a:b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835179"/>
            <a:ext cx="5626511" cy="29066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0219" y="3243352"/>
            <a:ext cx="412955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391809" y="2075831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n=4</a:t>
            </a:r>
          </a:p>
          <a:p>
            <a:pPr algn="l"/>
            <a:r>
              <a:rPr lang="en-US" sz="2400" dirty="0" smtClean="0"/>
              <a:t>If(n&lt;=1)</a:t>
            </a:r>
          </a:p>
          <a:p>
            <a:pPr algn="l"/>
            <a:r>
              <a:rPr lang="en-US" sz="2400" dirty="0" smtClean="0"/>
              <a:t>//</a:t>
            </a:r>
            <a:r>
              <a:rPr lang="en-US" sz="2400" dirty="0" err="1" smtClean="0"/>
              <a:t>discarced</a:t>
            </a:r>
            <a:endParaRPr lang="ar-EG" sz="2400" dirty="0"/>
          </a:p>
        </p:txBody>
      </p:sp>
      <p:sp>
        <p:nvSpPr>
          <p:cNvPr id="14" name="Rectangle 13"/>
          <p:cNvSpPr/>
          <p:nvPr/>
        </p:nvSpPr>
        <p:spPr>
          <a:xfrm>
            <a:off x="8028952" y="784992"/>
            <a:ext cx="1962763" cy="2912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Rectangle 14"/>
          <p:cNvSpPr/>
          <p:nvPr/>
        </p:nvSpPr>
        <p:spPr>
          <a:xfrm>
            <a:off x="8137547" y="3010770"/>
            <a:ext cx="1740310" cy="61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431569" y="3117991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10" name="Rectangle 9"/>
          <p:cNvSpPr/>
          <p:nvPr/>
        </p:nvSpPr>
        <p:spPr>
          <a:xfrm>
            <a:off x="8137547" y="2288483"/>
            <a:ext cx="1740310" cy="61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31569" y="2404422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</a:t>
            </a:r>
            <a:endParaRPr lang="ar-EG" sz="2400" dirty="0"/>
          </a:p>
        </p:txBody>
      </p:sp>
      <p:cxnSp>
        <p:nvCxnSpPr>
          <p:cNvPr id="5" name="Straight Arrow Connector 4"/>
          <p:cNvCxnSpPr>
            <a:stCxn id="10" idx="3"/>
          </p:cNvCxnSpPr>
          <p:nvPr/>
        </p:nvCxnSpPr>
        <p:spPr>
          <a:xfrm flipV="1">
            <a:off x="9877857" y="2581424"/>
            <a:ext cx="400094" cy="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6" y="3827642"/>
            <a:ext cx="5626511" cy="29066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0219" y="5014452"/>
            <a:ext cx="557981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8" name="Rectangle 17"/>
          <p:cNvSpPr/>
          <p:nvPr/>
        </p:nvSpPr>
        <p:spPr>
          <a:xfrm>
            <a:off x="8028952" y="3820213"/>
            <a:ext cx="1962763" cy="2912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Rectangle 18"/>
          <p:cNvSpPr/>
          <p:nvPr/>
        </p:nvSpPr>
        <p:spPr>
          <a:xfrm>
            <a:off x="8133807" y="5994860"/>
            <a:ext cx="1740310" cy="61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Rectangle 19"/>
          <p:cNvSpPr/>
          <p:nvPr/>
        </p:nvSpPr>
        <p:spPr>
          <a:xfrm>
            <a:off x="8140178" y="5313914"/>
            <a:ext cx="1740310" cy="61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Rectangle 20"/>
          <p:cNvSpPr/>
          <p:nvPr/>
        </p:nvSpPr>
        <p:spPr>
          <a:xfrm>
            <a:off x="8140178" y="4643328"/>
            <a:ext cx="1740310" cy="61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431569" y="6149903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431569" y="5385789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</a:t>
            </a:r>
            <a:endParaRPr lang="ar-EG" sz="24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431569" y="4805886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Fact(3)</a:t>
            </a:r>
            <a:endParaRPr lang="ar-EG" sz="2400" dirty="0"/>
          </a:p>
        </p:txBody>
      </p:sp>
      <p:sp>
        <p:nvSpPr>
          <p:cNvPr id="9" name="Oval 8"/>
          <p:cNvSpPr/>
          <p:nvPr/>
        </p:nvSpPr>
        <p:spPr>
          <a:xfrm>
            <a:off x="4616245" y="3243352"/>
            <a:ext cx="604684" cy="45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616245" y="6186586"/>
            <a:ext cx="604684" cy="42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0391809" y="4559097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n=3</a:t>
            </a:r>
          </a:p>
          <a:p>
            <a:pPr algn="l"/>
            <a:r>
              <a:rPr lang="en-US" sz="2400" dirty="0" smtClean="0"/>
              <a:t>If(n&lt;=1)</a:t>
            </a:r>
          </a:p>
          <a:p>
            <a:pPr algn="l"/>
            <a:r>
              <a:rPr lang="en-US" sz="2400" dirty="0" smtClean="0"/>
              <a:t>//</a:t>
            </a:r>
            <a:r>
              <a:rPr lang="en-US" sz="2400" dirty="0" err="1" smtClean="0"/>
              <a:t>discarced</a:t>
            </a:r>
            <a:endParaRPr lang="ar-EG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880488" y="4953043"/>
            <a:ext cx="39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5717" y="1325563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N=4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20181" y="4395073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N=4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33020" y="5132438"/>
            <a:ext cx="747251" cy="181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N-1=3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44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Tracing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</a:b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835179"/>
            <a:ext cx="5626511" cy="2906607"/>
          </a:xfrm>
          <a:prstGeom prst="rect">
            <a:avLst/>
          </a:prstGeom>
        </p:spPr>
      </p:pic>
      <p:pic>
        <p:nvPicPr>
          <p:cNvPr id="17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3870835"/>
            <a:ext cx="5626511" cy="29066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0219" y="5014452"/>
            <a:ext cx="557981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Oval 8"/>
          <p:cNvSpPr/>
          <p:nvPr/>
        </p:nvSpPr>
        <p:spPr>
          <a:xfrm>
            <a:off x="4616245" y="3243352"/>
            <a:ext cx="604684" cy="45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4616245" y="6186586"/>
            <a:ext cx="604684" cy="42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09716" y="1950775"/>
            <a:ext cx="412955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7" name="Rectangle 26"/>
          <p:cNvSpPr/>
          <p:nvPr/>
        </p:nvSpPr>
        <p:spPr>
          <a:xfrm>
            <a:off x="8017862" y="835179"/>
            <a:ext cx="1962763" cy="290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8" name="Rectangle 27"/>
          <p:cNvSpPr/>
          <p:nvPr/>
        </p:nvSpPr>
        <p:spPr>
          <a:xfrm>
            <a:off x="8140178" y="3254051"/>
            <a:ext cx="1740310" cy="424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8129088" y="2797164"/>
            <a:ext cx="1740310" cy="416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0" name="Rectangle 29"/>
          <p:cNvSpPr/>
          <p:nvPr/>
        </p:nvSpPr>
        <p:spPr>
          <a:xfrm>
            <a:off x="8096042" y="2337446"/>
            <a:ext cx="1740310" cy="38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464616" y="3283219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437738" y="2811755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</a:t>
            </a:r>
            <a:endParaRPr lang="ar-EG" sz="24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448878" y="2337446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Fact(3)</a:t>
            </a:r>
            <a:endParaRPr lang="ar-EG" sz="2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603781" y="1279823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n=2</a:t>
            </a:r>
          </a:p>
          <a:p>
            <a:pPr algn="l"/>
            <a:r>
              <a:rPr lang="en-US" sz="2400" dirty="0" smtClean="0"/>
              <a:t>If(n&lt;=1)</a:t>
            </a:r>
          </a:p>
          <a:p>
            <a:pPr algn="l"/>
            <a:r>
              <a:rPr lang="en-US" sz="2400" dirty="0" smtClean="0"/>
              <a:t>//</a:t>
            </a:r>
            <a:r>
              <a:rPr lang="en-US" sz="2400" dirty="0" err="1" smtClean="0"/>
              <a:t>discarced</a:t>
            </a:r>
            <a:endParaRPr lang="ar-EG" sz="2400" dirty="0"/>
          </a:p>
        </p:txBody>
      </p:sp>
      <p:sp>
        <p:nvSpPr>
          <p:cNvPr id="35" name="Rectangle 34"/>
          <p:cNvSpPr/>
          <p:nvPr/>
        </p:nvSpPr>
        <p:spPr>
          <a:xfrm>
            <a:off x="8113351" y="1887854"/>
            <a:ext cx="1740310" cy="37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431569" y="1869573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Fact(2)</a:t>
            </a:r>
            <a:endParaRPr lang="ar-EG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895345" y="2083425"/>
            <a:ext cx="558700" cy="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52836" y="3887992"/>
            <a:ext cx="1962763" cy="290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8" name="Rectangle 37"/>
          <p:cNvSpPr/>
          <p:nvPr/>
        </p:nvSpPr>
        <p:spPr>
          <a:xfrm>
            <a:off x="8208199" y="6293189"/>
            <a:ext cx="1740310" cy="424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9" name="Rectangle 38"/>
          <p:cNvSpPr/>
          <p:nvPr/>
        </p:nvSpPr>
        <p:spPr>
          <a:xfrm>
            <a:off x="8197109" y="5836302"/>
            <a:ext cx="1740310" cy="416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0" name="Rectangle 39"/>
          <p:cNvSpPr/>
          <p:nvPr/>
        </p:nvSpPr>
        <p:spPr>
          <a:xfrm>
            <a:off x="8164063" y="5376584"/>
            <a:ext cx="1740310" cy="38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8532637" y="6322357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505759" y="5850893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</a:t>
            </a:r>
            <a:endParaRPr lang="ar-EG" sz="2400" dirty="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8516899" y="5376584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Fact(3)</a:t>
            </a:r>
            <a:endParaRPr lang="ar-EG" sz="2400" dirty="0"/>
          </a:p>
        </p:txBody>
      </p:sp>
      <p:sp>
        <p:nvSpPr>
          <p:cNvPr id="44" name="Rectangle 43"/>
          <p:cNvSpPr/>
          <p:nvPr/>
        </p:nvSpPr>
        <p:spPr>
          <a:xfrm>
            <a:off x="8181372" y="4926992"/>
            <a:ext cx="1740310" cy="37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8499590" y="4908711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Fact(2)</a:t>
            </a:r>
            <a:endParaRPr lang="ar-EG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904373" y="4651405"/>
            <a:ext cx="558700" cy="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169487" y="4456320"/>
            <a:ext cx="1740310" cy="37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431569" y="4483280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Fact(1)</a:t>
            </a:r>
            <a:endParaRPr lang="ar-EG" sz="240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0559690" y="4068872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If(n&lt;=1)</a:t>
            </a:r>
          </a:p>
          <a:p>
            <a:pPr algn="l"/>
            <a:r>
              <a:rPr lang="en-US" sz="2400" dirty="0"/>
              <a:t>r</a:t>
            </a:r>
            <a:r>
              <a:rPr lang="en-US" sz="2400" dirty="0" smtClean="0"/>
              <a:t>eturn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44529" y="1380172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N=3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44529" y="2125177"/>
            <a:ext cx="747251" cy="101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N-1=2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46207" y="5197628"/>
            <a:ext cx="747251" cy="178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N-1=1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69225" y="4417502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=2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30548"/>
            <a:ext cx="10515600" cy="168167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Tracing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backtrack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)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835179"/>
            <a:ext cx="5626511" cy="2906607"/>
          </a:xfrm>
          <a:prstGeom prst="rect">
            <a:avLst/>
          </a:prstGeom>
        </p:spPr>
      </p:pic>
      <p:pic>
        <p:nvPicPr>
          <p:cNvPr id="17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3870835"/>
            <a:ext cx="5626511" cy="29066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0219" y="5014452"/>
            <a:ext cx="557981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Oval 8"/>
          <p:cNvSpPr/>
          <p:nvPr/>
        </p:nvSpPr>
        <p:spPr>
          <a:xfrm>
            <a:off x="4616245" y="3243352"/>
            <a:ext cx="604684" cy="45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4616245" y="6186586"/>
            <a:ext cx="604684" cy="42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09716" y="1950775"/>
            <a:ext cx="412955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7" name="Rectangle 26"/>
          <p:cNvSpPr/>
          <p:nvPr/>
        </p:nvSpPr>
        <p:spPr>
          <a:xfrm>
            <a:off x="8017862" y="835179"/>
            <a:ext cx="1962763" cy="290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8" name="Rectangle 27"/>
          <p:cNvSpPr/>
          <p:nvPr/>
        </p:nvSpPr>
        <p:spPr>
          <a:xfrm>
            <a:off x="8140178" y="3254051"/>
            <a:ext cx="1740310" cy="424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8129088" y="2797164"/>
            <a:ext cx="1740310" cy="416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0" name="Rectangle 29"/>
          <p:cNvSpPr/>
          <p:nvPr/>
        </p:nvSpPr>
        <p:spPr>
          <a:xfrm>
            <a:off x="8129088" y="2337305"/>
            <a:ext cx="1740310" cy="38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426810" y="3297819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437738" y="2811755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</a:t>
            </a:r>
            <a:endParaRPr lang="ar-EG" sz="24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448878" y="2337446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Fact(3)</a:t>
            </a:r>
            <a:endParaRPr lang="ar-EG" sz="2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603781" y="1279823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Returns 2*1</a:t>
            </a:r>
            <a:endParaRPr lang="ar-EG" sz="2400" dirty="0"/>
          </a:p>
        </p:txBody>
      </p:sp>
      <p:sp>
        <p:nvSpPr>
          <p:cNvPr id="35" name="Rectangle 34"/>
          <p:cNvSpPr/>
          <p:nvPr/>
        </p:nvSpPr>
        <p:spPr>
          <a:xfrm>
            <a:off x="8113351" y="1887854"/>
            <a:ext cx="1740310" cy="37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431569" y="1869573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Fact(2)*1</a:t>
            </a:r>
            <a:endParaRPr lang="ar-EG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895345" y="2083425"/>
            <a:ext cx="558700" cy="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52836" y="3887992"/>
            <a:ext cx="1962763" cy="290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8" name="Rectangle 37"/>
          <p:cNvSpPr/>
          <p:nvPr/>
        </p:nvSpPr>
        <p:spPr>
          <a:xfrm>
            <a:off x="8197109" y="6311380"/>
            <a:ext cx="1740310" cy="424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9" name="Rectangle 38"/>
          <p:cNvSpPr/>
          <p:nvPr/>
        </p:nvSpPr>
        <p:spPr>
          <a:xfrm>
            <a:off x="8197109" y="5836302"/>
            <a:ext cx="1740310" cy="416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8475705" y="6381485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505759" y="5850893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</a:t>
            </a:r>
            <a:endParaRPr lang="ar-EG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809735" y="5536429"/>
            <a:ext cx="558700" cy="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 txBox="1">
            <a:spLocks/>
          </p:cNvSpPr>
          <p:nvPr/>
        </p:nvSpPr>
        <p:spPr>
          <a:xfrm>
            <a:off x="10479662" y="5073445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Returns 3*2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00797" y="1368302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N=2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78011" y="1977554"/>
            <a:ext cx="1111042" cy="157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89053" y="6317312"/>
            <a:ext cx="747251" cy="101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N-1=1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33532" y="4357122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N=3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27317" y="5007433"/>
            <a:ext cx="1111042" cy="208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197109" y="5381003"/>
            <a:ext cx="1740310" cy="38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8514737" y="5423188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Fact(3)*2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8820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30548"/>
            <a:ext cx="10515600" cy="168167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Tracing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/>
            </a:r>
            <a:b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backtrack</a:t>
            </a:r>
            <a:r>
              <a:rPr lang="ar-EG" sz="24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)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835179"/>
            <a:ext cx="5626511" cy="2906607"/>
          </a:xfrm>
          <a:prstGeom prst="rect">
            <a:avLst/>
          </a:prstGeom>
        </p:spPr>
      </p:pic>
      <p:pic>
        <p:nvPicPr>
          <p:cNvPr id="17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" y="3870835"/>
            <a:ext cx="5626511" cy="290660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9716" y="6308832"/>
            <a:ext cx="557981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Oval 8"/>
          <p:cNvSpPr/>
          <p:nvPr/>
        </p:nvSpPr>
        <p:spPr>
          <a:xfrm>
            <a:off x="4616245" y="3243352"/>
            <a:ext cx="604684" cy="453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616245" y="6186586"/>
            <a:ext cx="604684" cy="427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09716" y="1950775"/>
            <a:ext cx="412955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7" name="Rectangle 26"/>
          <p:cNvSpPr/>
          <p:nvPr/>
        </p:nvSpPr>
        <p:spPr>
          <a:xfrm>
            <a:off x="8017862" y="835179"/>
            <a:ext cx="1962763" cy="290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8" name="Rectangle 27"/>
          <p:cNvSpPr/>
          <p:nvPr/>
        </p:nvSpPr>
        <p:spPr>
          <a:xfrm>
            <a:off x="8140178" y="3254051"/>
            <a:ext cx="1740310" cy="424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8129088" y="2797164"/>
            <a:ext cx="1740310" cy="416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464616" y="3283219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437738" y="2811755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Fact(4)*6</a:t>
            </a:r>
            <a:endParaRPr lang="ar-EG" sz="2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603781" y="2640541"/>
            <a:ext cx="1588219" cy="11466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Returns 4*6</a:t>
            </a:r>
            <a:endParaRPr lang="ar-EG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841801" y="2998603"/>
            <a:ext cx="558700" cy="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52836" y="3887992"/>
            <a:ext cx="1962763" cy="2906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8" name="Rectangle 37"/>
          <p:cNvSpPr/>
          <p:nvPr/>
        </p:nvSpPr>
        <p:spPr>
          <a:xfrm>
            <a:off x="8208199" y="6293189"/>
            <a:ext cx="1740310" cy="424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8532637" y="6322357"/>
            <a:ext cx="1069256" cy="42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main()</a:t>
            </a:r>
            <a:endParaRPr lang="ar-EG" sz="2400" dirty="0"/>
          </a:p>
        </p:txBody>
      </p:sp>
      <p:sp>
        <p:nvSpPr>
          <p:cNvPr id="50" name="Rectangle 49"/>
          <p:cNvSpPr/>
          <p:nvPr/>
        </p:nvSpPr>
        <p:spPr>
          <a:xfrm>
            <a:off x="2700797" y="1368302"/>
            <a:ext cx="648929" cy="1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N=4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78011" y="1977554"/>
            <a:ext cx="1111042" cy="157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3045" y="6293189"/>
            <a:ext cx="878858" cy="14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22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1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  <a:t>Example 2</a:t>
            </a:r>
            <a:br>
              <a:rPr lang="en-US" dirty="0">
                <a:solidFill>
                  <a:srgbClr val="C00000"/>
                </a:solidFill>
                <a:latin typeface="Cooper Black" panose="0208090404030B020404" pitchFamily="18" charset="0"/>
              </a:rPr>
            </a:br>
            <a:r>
              <a:rPr lang="en-US" dirty="0" err="1" smtClean="0">
                <a:solidFill>
                  <a:srgbClr val="C00000"/>
                </a:solidFill>
                <a:latin typeface="Cooper Black" panose="0208090404030B020404" pitchFamily="18" charset="0"/>
              </a:rPr>
              <a:t>fibonacci</a:t>
            </a:r>
            <a:endParaRPr lang="ar-EG" sz="2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05085"/>
            <a:ext cx="93504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fib(n)=fib(n-1)+fib(n-2)</a:t>
            </a:r>
          </a:p>
          <a:p>
            <a:pPr algn="l"/>
            <a:r>
              <a:rPr lang="en-US" sz="3600" dirty="0"/>
              <a:t>fib(0)=0 fib(1)=1</a:t>
            </a:r>
          </a:p>
          <a:p>
            <a:pPr algn="l"/>
            <a:r>
              <a:rPr lang="en-US" sz="3600" dirty="0"/>
              <a:t>Given number n , what’s fib(n)??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Fibonacci series :</a:t>
            </a:r>
          </a:p>
          <a:p>
            <a:pPr algn="l"/>
            <a:r>
              <a:rPr lang="en-US" sz="3600" dirty="0"/>
              <a:t>		           0,1, 1, 2, 3, 5, 8, 13, 21,  34,……….</a:t>
            </a:r>
          </a:p>
        </p:txBody>
      </p:sp>
    </p:spTree>
    <p:extLst>
      <p:ext uri="{BB962C8B-B14F-4D97-AF65-F5344CB8AC3E}">
        <p14:creationId xmlns:p14="http://schemas.microsoft.com/office/powerpoint/2010/main" val="14194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1098</Words>
  <Application>Microsoft Office PowerPoint</Application>
  <PresentationFormat>Widescreen</PresentationFormat>
  <Paragraphs>229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Cooper Black</vt:lpstr>
      <vt:lpstr>Times New Roman</vt:lpstr>
      <vt:lpstr>Office Theme</vt:lpstr>
      <vt:lpstr>Recursion</vt:lpstr>
      <vt:lpstr>PowerPoint Presentation</vt:lpstr>
      <vt:lpstr>PowerPoint Presentation</vt:lpstr>
      <vt:lpstr>Tracing </vt:lpstr>
      <vt:lpstr>Tracing </vt:lpstr>
      <vt:lpstr>Tracing </vt:lpstr>
      <vt:lpstr>Tracing (backtrack)</vt:lpstr>
      <vt:lpstr>Tracing (backtrack)</vt:lpstr>
      <vt:lpstr>Example 2 fibonacci</vt:lpstr>
      <vt:lpstr>Example 2 fibonacci</vt:lpstr>
      <vt:lpstr>Example 3 fast power</vt:lpstr>
      <vt:lpstr>Example 3 fast power code</vt:lpstr>
      <vt:lpstr>Example 4 maximum path sum</vt:lpstr>
      <vt:lpstr>Example 4 maximum path sum</vt:lpstr>
      <vt:lpstr>Example 4 maximum path sum</vt:lpstr>
      <vt:lpstr>Example 5 Is their a path?</vt:lpstr>
      <vt:lpstr>Example 5 Is their a path?</vt:lpstr>
      <vt:lpstr>Example 5 Is their a path?</vt:lpstr>
      <vt:lpstr>Example 5 Is their a path?</vt:lpstr>
      <vt:lpstr>Example 6 Merge Sort</vt:lpstr>
      <vt:lpstr>Example 6 Merge Sort</vt:lpstr>
      <vt:lpstr>Example 6 Merge Sort</vt:lpstr>
      <vt:lpstr>Example 6 Merge Sort</vt:lpstr>
      <vt:lpstr>Example 6 Merge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compulab</dc:creator>
  <cp:lastModifiedBy>compulab</cp:lastModifiedBy>
  <cp:revision>41</cp:revision>
  <dcterms:created xsi:type="dcterms:W3CDTF">2019-06-24T10:16:01Z</dcterms:created>
  <dcterms:modified xsi:type="dcterms:W3CDTF">2019-06-24T20:53:38Z</dcterms:modified>
</cp:coreProperties>
</file>