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56" r:id="rId2"/>
    <p:sldId id="257" r:id="rId3"/>
    <p:sldId id="258" r:id="rId4"/>
    <p:sldId id="259" r:id="rId5"/>
    <p:sldId id="262" r:id="rId6"/>
    <p:sldId id="263" r:id="rId7"/>
    <p:sldId id="264" r:id="rId8"/>
    <p:sldId id="265" r:id="rId9"/>
    <p:sldId id="266" r:id="rId10"/>
    <p:sldId id="267" r:id="rId11"/>
    <p:sldId id="268" r:id="rId12"/>
    <p:sldId id="269" r:id="rId13"/>
    <p:sldId id="270" r:id="rId14"/>
    <p:sldId id="273" r:id="rId15"/>
    <p:sldId id="281" r:id="rId16"/>
    <p:sldId id="275" r:id="rId17"/>
    <p:sldId id="276" r:id="rId18"/>
    <p:sldId id="282" r:id="rId19"/>
    <p:sldId id="284" r:id="rId20"/>
    <p:sldId id="285" r:id="rId21"/>
    <p:sldId id="286" r:id="rId22"/>
    <p:sldId id="287" r:id="rId23"/>
    <p:sldId id="288" r:id="rId24"/>
    <p:sldId id="289" r:id="rId25"/>
    <p:sldId id="290" r:id="rId26"/>
    <p:sldId id="291" r:id="rId27"/>
    <p:sldId id="29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189" autoAdjust="0"/>
  </p:normalViewPr>
  <p:slideViewPr>
    <p:cSldViewPr snapToGrid="0">
      <p:cViewPr varScale="1">
        <p:scale>
          <a:sx n="104" d="100"/>
          <a:sy n="104" d="100"/>
        </p:scale>
        <p:origin x="870" y="10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9219A4-06D6-4898-850E-ECD8F526DC9E}"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C142C64F-3D24-45B0-8B2C-20988ED59809}">
      <dgm:prSet/>
      <dgm:spPr/>
      <dgm:t>
        <a:bodyPr/>
        <a:lstStyle/>
        <a:p>
          <a:r>
            <a:rPr lang="en-US" b="1" dirty="0"/>
            <a:t>Dataset</a:t>
          </a:r>
          <a:endParaRPr lang="en-US" dirty="0"/>
        </a:p>
      </dgm:t>
    </dgm:pt>
    <dgm:pt modelId="{12E4F669-8989-489A-B06F-E195752F3BA2}" type="parTrans" cxnId="{CADC4C11-C7DC-448F-860C-9D3D898E3FA4}">
      <dgm:prSet/>
      <dgm:spPr/>
      <dgm:t>
        <a:bodyPr/>
        <a:lstStyle/>
        <a:p>
          <a:endParaRPr lang="en-US"/>
        </a:p>
      </dgm:t>
    </dgm:pt>
    <dgm:pt modelId="{C02C93C5-DF2D-4094-A932-BD083E6A9835}" type="sibTrans" cxnId="{CADC4C11-C7DC-448F-860C-9D3D898E3FA4}">
      <dgm:prSet/>
      <dgm:spPr/>
      <dgm:t>
        <a:bodyPr/>
        <a:lstStyle/>
        <a:p>
          <a:endParaRPr lang="en-US"/>
        </a:p>
      </dgm:t>
    </dgm:pt>
    <dgm:pt modelId="{7B9EED84-FEF6-498E-AD2A-CB2A82CE7995}">
      <dgm:prSet/>
      <dgm:spPr/>
      <dgm:t>
        <a:bodyPr/>
        <a:lstStyle/>
        <a:p>
          <a:r>
            <a:rPr lang="en-US" dirty="0"/>
            <a:t>Null value </a:t>
          </a:r>
        </a:p>
      </dgm:t>
    </dgm:pt>
    <dgm:pt modelId="{3A4BE5E4-11BD-47F0-B62A-5033B8661B7C}" type="parTrans" cxnId="{1C2337E1-82F5-463A-8F78-ECFC3EBBB7E3}">
      <dgm:prSet/>
      <dgm:spPr/>
      <dgm:t>
        <a:bodyPr/>
        <a:lstStyle/>
        <a:p>
          <a:endParaRPr lang="en-US"/>
        </a:p>
      </dgm:t>
    </dgm:pt>
    <dgm:pt modelId="{1E255939-3BBD-49E5-BCA1-D80D96DEDE8F}" type="sibTrans" cxnId="{1C2337E1-82F5-463A-8F78-ECFC3EBBB7E3}">
      <dgm:prSet/>
      <dgm:spPr/>
      <dgm:t>
        <a:bodyPr/>
        <a:lstStyle/>
        <a:p>
          <a:endParaRPr lang="en-US"/>
        </a:p>
      </dgm:t>
    </dgm:pt>
    <dgm:pt modelId="{47E3FD0F-990E-4174-8CD2-EE866B1DB2B7}">
      <dgm:prSet/>
      <dgm:spPr/>
      <dgm:t>
        <a:bodyPr/>
        <a:lstStyle/>
        <a:p>
          <a:r>
            <a:rPr lang="en-US" dirty="0"/>
            <a:t>Remove duplicates video id</a:t>
          </a:r>
        </a:p>
      </dgm:t>
    </dgm:pt>
    <dgm:pt modelId="{88563562-50EE-4A92-B94B-505A4BDCCF6C}" type="parTrans" cxnId="{4D3B5652-B816-45E3-9B08-6AA9C2FA6E56}">
      <dgm:prSet/>
      <dgm:spPr/>
      <dgm:t>
        <a:bodyPr/>
        <a:lstStyle/>
        <a:p>
          <a:endParaRPr lang="en-US"/>
        </a:p>
      </dgm:t>
    </dgm:pt>
    <dgm:pt modelId="{969C769E-55D5-4386-983F-AD5A9B37CD5C}" type="sibTrans" cxnId="{4D3B5652-B816-45E3-9B08-6AA9C2FA6E56}">
      <dgm:prSet/>
      <dgm:spPr/>
      <dgm:t>
        <a:bodyPr/>
        <a:lstStyle/>
        <a:p>
          <a:endParaRPr lang="en-US"/>
        </a:p>
      </dgm:t>
    </dgm:pt>
    <dgm:pt modelId="{44E29ADB-B6CA-4D75-8BCC-2DE6611A1597}" type="pres">
      <dgm:prSet presAssocID="{F49219A4-06D6-4898-850E-ECD8F526DC9E}" presName="Name0" presStyleCnt="0">
        <dgm:presLayoutVars>
          <dgm:dir/>
          <dgm:animLvl val="lvl"/>
          <dgm:resizeHandles val="exact"/>
        </dgm:presLayoutVars>
      </dgm:prSet>
      <dgm:spPr/>
    </dgm:pt>
    <dgm:pt modelId="{C81745D7-F26D-4DA3-B1BC-4769A04C2621}" type="pres">
      <dgm:prSet presAssocID="{C142C64F-3D24-45B0-8B2C-20988ED59809}" presName="linNode" presStyleCnt="0"/>
      <dgm:spPr/>
    </dgm:pt>
    <dgm:pt modelId="{B3E8617F-9FC5-4402-B0B0-999AD5B4278C}" type="pres">
      <dgm:prSet presAssocID="{C142C64F-3D24-45B0-8B2C-20988ED59809}" presName="parentText" presStyleLbl="node1" presStyleIdx="0" presStyleCnt="3">
        <dgm:presLayoutVars>
          <dgm:chMax val="1"/>
          <dgm:bulletEnabled val="1"/>
        </dgm:presLayoutVars>
      </dgm:prSet>
      <dgm:spPr/>
    </dgm:pt>
    <dgm:pt modelId="{8A2A2016-EF91-4156-B4E3-C37E7A7D1D6D}" type="pres">
      <dgm:prSet presAssocID="{C02C93C5-DF2D-4094-A932-BD083E6A9835}" presName="sp" presStyleCnt="0"/>
      <dgm:spPr/>
    </dgm:pt>
    <dgm:pt modelId="{8E32B1AB-0C96-42A8-AA05-781A46BCB149}" type="pres">
      <dgm:prSet presAssocID="{7B9EED84-FEF6-498E-AD2A-CB2A82CE7995}" presName="linNode" presStyleCnt="0"/>
      <dgm:spPr/>
    </dgm:pt>
    <dgm:pt modelId="{F8F353B0-F777-49E2-9DAC-8E2570C92EC5}" type="pres">
      <dgm:prSet presAssocID="{7B9EED84-FEF6-498E-AD2A-CB2A82CE7995}" presName="parentText" presStyleLbl="node1" presStyleIdx="1" presStyleCnt="3">
        <dgm:presLayoutVars>
          <dgm:chMax val="1"/>
          <dgm:bulletEnabled val="1"/>
        </dgm:presLayoutVars>
      </dgm:prSet>
      <dgm:spPr/>
    </dgm:pt>
    <dgm:pt modelId="{D64A6677-B4D9-4582-BE13-C6F0B500F986}" type="pres">
      <dgm:prSet presAssocID="{1E255939-3BBD-49E5-BCA1-D80D96DEDE8F}" presName="sp" presStyleCnt="0"/>
      <dgm:spPr/>
    </dgm:pt>
    <dgm:pt modelId="{46B34286-FD33-477D-B12B-352256C186AE}" type="pres">
      <dgm:prSet presAssocID="{47E3FD0F-990E-4174-8CD2-EE866B1DB2B7}" presName="linNode" presStyleCnt="0"/>
      <dgm:spPr/>
    </dgm:pt>
    <dgm:pt modelId="{AF637725-EA4C-4637-85BE-2FA70FCA32C1}" type="pres">
      <dgm:prSet presAssocID="{47E3FD0F-990E-4174-8CD2-EE866B1DB2B7}" presName="parentText" presStyleLbl="node1" presStyleIdx="2" presStyleCnt="3">
        <dgm:presLayoutVars>
          <dgm:chMax val="1"/>
          <dgm:bulletEnabled val="1"/>
        </dgm:presLayoutVars>
      </dgm:prSet>
      <dgm:spPr/>
    </dgm:pt>
  </dgm:ptLst>
  <dgm:cxnLst>
    <dgm:cxn modelId="{CADC4C11-C7DC-448F-860C-9D3D898E3FA4}" srcId="{F49219A4-06D6-4898-850E-ECD8F526DC9E}" destId="{C142C64F-3D24-45B0-8B2C-20988ED59809}" srcOrd="0" destOrd="0" parTransId="{12E4F669-8989-489A-B06F-E195752F3BA2}" sibTransId="{C02C93C5-DF2D-4094-A932-BD083E6A9835}"/>
    <dgm:cxn modelId="{46028366-1DD8-4419-9D72-0DCAC961DAB1}" type="presOf" srcId="{47E3FD0F-990E-4174-8CD2-EE866B1DB2B7}" destId="{AF637725-EA4C-4637-85BE-2FA70FCA32C1}" srcOrd="0" destOrd="0" presId="urn:microsoft.com/office/officeart/2005/8/layout/vList5"/>
    <dgm:cxn modelId="{63656071-AB27-4E87-8C47-45A49F69548A}" type="presOf" srcId="{C142C64F-3D24-45B0-8B2C-20988ED59809}" destId="{B3E8617F-9FC5-4402-B0B0-999AD5B4278C}" srcOrd="0" destOrd="0" presId="urn:microsoft.com/office/officeart/2005/8/layout/vList5"/>
    <dgm:cxn modelId="{4D3B5652-B816-45E3-9B08-6AA9C2FA6E56}" srcId="{F49219A4-06D6-4898-850E-ECD8F526DC9E}" destId="{47E3FD0F-990E-4174-8CD2-EE866B1DB2B7}" srcOrd="2" destOrd="0" parTransId="{88563562-50EE-4A92-B94B-505A4BDCCF6C}" sibTransId="{969C769E-55D5-4386-983F-AD5A9B37CD5C}"/>
    <dgm:cxn modelId="{82F77474-4C04-433F-9AC0-E64EE250287C}" type="presOf" srcId="{7B9EED84-FEF6-498E-AD2A-CB2A82CE7995}" destId="{F8F353B0-F777-49E2-9DAC-8E2570C92EC5}" srcOrd="0" destOrd="0" presId="urn:microsoft.com/office/officeart/2005/8/layout/vList5"/>
    <dgm:cxn modelId="{B6EA4183-A34E-44D2-A80D-66F8DA568B30}" type="presOf" srcId="{F49219A4-06D6-4898-850E-ECD8F526DC9E}" destId="{44E29ADB-B6CA-4D75-8BCC-2DE6611A1597}" srcOrd="0" destOrd="0" presId="urn:microsoft.com/office/officeart/2005/8/layout/vList5"/>
    <dgm:cxn modelId="{1C2337E1-82F5-463A-8F78-ECFC3EBBB7E3}" srcId="{F49219A4-06D6-4898-850E-ECD8F526DC9E}" destId="{7B9EED84-FEF6-498E-AD2A-CB2A82CE7995}" srcOrd="1" destOrd="0" parTransId="{3A4BE5E4-11BD-47F0-B62A-5033B8661B7C}" sibTransId="{1E255939-3BBD-49E5-BCA1-D80D96DEDE8F}"/>
    <dgm:cxn modelId="{16ADDFED-54BB-494D-9606-D86EEBAC7FDA}" type="presParOf" srcId="{44E29ADB-B6CA-4D75-8BCC-2DE6611A1597}" destId="{C81745D7-F26D-4DA3-B1BC-4769A04C2621}" srcOrd="0" destOrd="0" presId="urn:microsoft.com/office/officeart/2005/8/layout/vList5"/>
    <dgm:cxn modelId="{992D3821-AD42-451F-90AE-0E26070B27F2}" type="presParOf" srcId="{C81745D7-F26D-4DA3-B1BC-4769A04C2621}" destId="{B3E8617F-9FC5-4402-B0B0-999AD5B4278C}" srcOrd="0" destOrd="0" presId="urn:microsoft.com/office/officeart/2005/8/layout/vList5"/>
    <dgm:cxn modelId="{59CDE67A-3E38-4B08-B2FD-263C042E2EA9}" type="presParOf" srcId="{44E29ADB-B6CA-4D75-8BCC-2DE6611A1597}" destId="{8A2A2016-EF91-4156-B4E3-C37E7A7D1D6D}" srcOrd="1" destOrd="0" presId="urn:microsoft.com/office/officeart/2005/8/layout/vList5"/>
    <dgm:cxn modelId="{E129A48A-F170-4A99-9F55-83C1BD765EFF}" type="presParOf" srcId="{44E29ADB-B6CA-4D75-8BCC-2DE6611A1597}" destId="{8E32B1AB-0C96-42A8-AA05-781A46BCB149}" srcOrd="2" destOrd="0" presId="urn:microsoft.com/office/officeart/2005/8/layout/vList5"/>
    <dgm:cxn modelId="{C4F17D46-B265-4400-B1F7-17A59DC6133F}" type="presParOf" srcId="{8E32B1AB-0C96-42A8-AA05-781A46BCB149}" destId="{F8F353B0-F777-49E2-9DAC-8E2570C92EC5}" srcOrd="0" destOrd="0" presId="urn:microsoft.com/office/officeart/2005/8/layout/vList5"/>
    <dgm:cxn modelId="{DAABB110-CD35-4294-B2C1-F7CDA5B781F0}" type="presParOf" srcId="{44E29ADB-B6CA-4D75-8BCC-2DE6611A1597}" destId="{D64A6677-B4D9-4582-BE13-C6F0B500F986}" srcOrd="3" destOrd="0" presId="urn:microsoft.com/office/officeart/2005/8/layout/vList5"/>
    <dgm:cxn modelId="{55BD6A20-FFB1-49C9-A05C-A2B0CC6CC5E1}" type="presParOf" srcId="{44E29ADB-B6CA-4D75-8BCC-2DE6611A1597}" destId="{46B34286-FD33-477D-B12B-352256C186AE}" srcOrd="4" destOrd="0" presId="urn:microsoft.com/office/officeart/2005/8/layout/vList5"/>
    <dgm:cxn modelId="{921781DB-3358-402C-B0BC-B6AEC1CA39BF}" type="presParOf" srcId="{46B34286-FD33-477D-B12B-352256C186AE}" destId="{AF637725-EA4C-4637-85BE-2FA70FCA32C1}"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E8617F-9FC5-4402-B0B0-999AD5B4278C}">
      <dsp:nvSpPr>
        <dsp:cNvPr id="0" name=""/>
        <dsp:cNvSpPr/>
      </dsp:nvSpPr>
      <dsp:spPr>
        <a:xfrm>
          <a:off x="1561084" y="1729"/>
          <a:ext cx="1756220" cy="114137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b="1" kern="1200" dirty="0"/>
            <a:t>Dataset</a:t>
          </a:r>
          <a:endParaRPr lang="en-US" sz="2500" kern="1200" dirty="0"/>
        </a:p>
      </dsp:txBody>
      <dsp:txXfrm>
        <a:off x="1616801" y="57446"/>
        <a:ext cx="1644786" cy="1029938"/>
      </dsp:txXfrm>
    </dsp:sp>
    <dsp:sp modelId="{F8F353B0-F777-49E2-9DAC-8E2570C92EC5}">
      <dsp:nvSpPr>
        <dsp:cNvPr id="0" name=""/>
        <dsp:cNvSpPr/>
      </dsp:nvSpPr>
      <dsp:spPr>
        <a:xfrm>
          <a:off x="1561084" y="1200170"/>
          <a:ext cx="1756220" cy="114137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dirty="0"/>
            <a:t>Null value </a:t>
          </a:r>
        </a:p>
      </dsp:txBody>
      <dsp:txXfrm>
        <a:off x="1616801" y="1255887"/>
        <a:ext cx="1644786" cy="1029938"/>
      </dsp:txXfrm>
    </dsp:sp>
    <dsp:sp modelId="{AF637725-EA4C-4637-85BE-2FA70FCA32C1}">
      <dsp:nvSpPr>
        <dsp:cNvPr id="0" name=""/>
        <dsp:cNvSpPr/>
      </dsp:nvSpPr>
      <dsp:spPr>
        <a:xfrm>
          <a:off x="1561084" y="2398611"/>
          <a:ext cx="1756220" cy="114137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dirty="0"/>
            <a:t>Remove duplicates video id</a:t>
          </a:r>
        </a:p>
      </dsp:txBody>
      <dsp:txXfrm>
        <a:off x="1616801" y="2454328"/>
        <a:ext cx="1644786" cy="102993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A8632F-78A5-4A95-9CD0-73D15311DED6}" type="datetimeFigureOut">
              <a:rPr lang="en-SG" smtClean="0"/>
              <a:t>9/4/2022</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584E40-4806-48CF-9338-BF7EE094BBC9}" type="slidenum">
              <a:rPr lang="en-SG" smtClean="0"/>
              <a:t>‹#›</a:t>
            </a:fld>
            <a:endParaRPr lang="en-SG"/>
          </a:p>
        </p:txBody>
      </p:sp>
    </p:spTree>
    <p:extLst>
      <p:ext uri="{BB962C8B-B14F-4D97-AF65-F5344CB8AC3E}">
        <p14:creationId xmlns:p14="http://schemas.microsoft.com/office/powerpoint/2010/main" val="2368653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3C584E40-4806-48CF-9338-BF7EE094BBC9}" type="slidenum">
              <a:rPr lang="en-SG" smtClean="0"/>
              <a:t>1</a:t>
            </a:fld>
            <a:endParaRPr lang="en-SG"/>
          </a:p>
        </p:txBody>
      </p:sp>
    </p:spTree>
    <p:extLst>
      <p:ext uri="{BB962C8B-B14F-4D97-AF65-F5344CB8AC3E}">
        <p14:creationId xmlns:p14="http://schemas.microsoft.com/office/powerpoint/2010/main" val="2978106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3C584E40-4806-48CF-9338-BF7EE094BBC9}" type="slidenum">
              <a:rPr lang="en-SG" smtClean="0"/>
              <a:t>4</a:t>
            </a:fld>
            <a:endParaRPr lang="en-SG"/>
          </a:p>
        </p:txBody>
      </p:sp>
    </p:spTree>
    <p:extLst>
      <p:ext uri="{BB962C8B-B14F-4D97-AF65-F5344CB8AC3E}">
        <p14:creationId xmlns:p14="http://schemas.microsoft.com/office/powerpoint/2010/main" val="2540107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4146"/>
                </a:solidFill>
                <a:effectLst/>
                <a:latin typeface="-apple-system"/>
              </a:rPr>
              <a:t>As we can see, we have the ID of the video which is a unique value for the video across YouTube (No two videos have the same ID). We also have the title of the video, its publishing date and time, the channel that published it, its category, and its description and tags. We also have the number of the views, likes, dislikes, and comments of the video. There are also a few more data shown in the table.</a:t>
            </a:r>
            <a:endParaRPr lang="en-SG" dirty="0"/>
          </a:p>
          <a:p>
            <a:endParaRPr lang="en-SG" dirty="0"/>
          </a:p>
          <a:p>
            <a:r>
              <a:rPr lang="en-US" b="0" i="0" dirty="0">
                <a:solidFill>
                  <a:srgbClr val="3C4146"/>
                </a:solidFill>
                <a:effectLst/>
                <a:latin typeface="-apple-system"/>
              </a:rPr>
              <a:t>The Trending Video with the Highest Number of Views is video called “The Invisible Glass Cube” under Entertainment category. The video was published on 2021-07-02, it appeared on the trending list with 102,169,989 views.</a:t>
            </a:r>
            <a:endParaRPr lang="en-SG" dirty="0"/>
          </a:p>
        </p:txBody>
      </p:sp>
      <p:sp>
        <p:nvSpPr>
          <p:cNvPr id="4" name="Slide Number Placeholder 3"/>
          <p:cNvSpPr>
            <a:spLocks noGrp="1"/>
          </p:cNvSpPr>
          <p:nvPr>
            <p:ph type="sldNum" sz="quarter" idx="5"/>
          </p:nvPr>
        </p:nvSpPr>
        <p:spPr/>
        <p:txBody>
          <a:bodyPr/>
          <a:lstStyle/>
          <a:p>
            <a:fld id="{3C584E40-4806-48CF-9338-BF7EE094BBC9}" type="slidenum">
              <a:rPr lang="en-SG" smtClean="0"/>
              <a:t>5</a:t>
            </a:fld>
            <a:endParaRPr lang="en-SG"/>
          </a:p>
        </p:txBody>
      </p:sp>
    </p:spTree>
    <p:extLst>
      <p:ext uri="{BB962C8B-B14F-4D97-AF65-F5344CB8AC3E}">
        <p14:creationId xmlns:p14="http://schemas.microsoft.com/office/powerpoint/2010/main" val="3245285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C4146"/>
                </a:solidFill>
                <a:effectLst/>
                <a:latin typeface="-apple-system"/>
              </a:rPr>
              <a:t>We can see that the vast majority of trending videos had less than 20 million views when they became trending. In fact, when they became trending, around 94% of trending videos had less than 10 million views and around 99.9% had less than 100 million views.</a:t>
            </a:r>
            <a:endParaRPr lang="en-SG" dirty="0"/>
          </a:p>
        </p:txBody>
      </p:sp>
      <p:sp>
        <p:nvSpPr>
          <p:cNvPr id="4" name="Slide Number Placeholder 3"/>
          <p:cNvSpPr>
            <a:spLocks noGrp="1"/>
          </p:cNvSpPr>
          <p:nvPr>
            <p:ph type="sldNum" sz="quarter" idx="5"/>
          </p:nvPr>
        </p:nvSpPr>
        <p:spPr/>
        <p:txBody>
          <a:bodyPr/>
          <a:lstStyle/>
          <a:p>
            <a:fld id="{3C584E40-4806-48CF-9338-BF7EE094BBC9}" type="slidenum">
              <a:rPr lang="en-SG" smtClean="0"/>
              <a:t>6</a:t>
            </a:fld>
            <a:endParaRPr lang="en-SG"/>
          </a:p>
        </p:txBody>
      </p:sp>
    </p:spTree>
    <p:extLst>
      <p:ext uri="{BB962C8B-B14F-4D97-AF65-F5344CB8AC3E}">
        <p14:creationId xmlns:p14="http://schemas.microsoft.com/office/powerpoint/2010/main" val="20079533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11AB18E-22C6-4ED2-AD80-ACE47F9BC94F}" type="datetime1">
              <a:rPr lang="en-US" smtClean="0"/>
              <a:t>4/9/2022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CDF177-355A-4003-9299-5F6CF003DFD8}" type="datetime1">
              <a:rPr lang="en-US" smtClean="0"/>
              <a:t>4/9/2022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C7A1F6-AB39-4871-8065-534AA19862CE}" type="datetime1">
              <a:rPr lang="en-US" smtClean="0"/>
              <a:t>4/9/2022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9E5D5D-1737-41C5-B902-C222D871420E}" type="datetime1">
              <a:rPr lang="en-US" smtClean="0"/>
              <a:t>4/9/2022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3261D1-F824-4924-BCE2-917A5969CC97}" type="datetime1">
              <a:rPr lang="en-US" smtClean="0"/>
              <a:t>4/9/2022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2AEEA84-34F2-4786-93B1-649A6BDDF84C}" type="datetime1">
              <a:rPr lang="en-US" smtClean="0"/>
              <a:t>4/9/2022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AA25D7E-7E8B-4E28-B8E6-A34AF0D99396}" type="datetime1">
              <a:rPr lang="en-US" smtClean="0"/>
              <a:t>4/9/2022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2FE220-1D6D-486D-B1C1-3E7FC30A6802}" type="datetime1">
              <a:rPr lang="en-US" smtClean="0"/>
              <a:t>4/9/2022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E4A008-AD8D-48B0-8263-A6C0252B8014}" type="datetime1">
              <a:rPr lang="en-US" smtClean="0"/>
              <a:t>4/9/2022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FC1590-4F9D-45EB-A213-107386A378FF}" type="datetime1">
              <a:rPr lang="en-US" smtClean="0"/>
              <a:t>4/9/2022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D8E5BB-9E43-4734-A9F9-B65DB49C297A}" type="datetime1">
              <a:rPr lang="en-US" smtClean="0"/>
              <a:t>4/9/2022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D9561B-636C-4927-8A7F-30D710175684}" type="datetime1">
              <a:rPr lang="en-US" smtClean="0"/>
              <a:t>4/9/2022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AF5E4F-1751-48EC-95F9-F7AB89A9D001}" type="datetime1">
              <a:rPr lang="en-US" smtClean="0"/>
              <a:t>4/9/2022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F5EC5B-9A45-4415-8B97-329BE5A0F3DA}" type="datetime1">
              <a:rPr lang="en-US" smtClean="0"/>
              <a:t>4/9/2022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5A3484-C5A9-4633-BEEB-224D5BF68325}" type="datetime1">
              <a:rPr lang="en-US" smtClean="0"/>
              <a:t>4/9/2022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A0B658-8766-4BE3-B1D6-E4295CFC75A2}" type="datetime1">
              <a:rPr lang="en-US" smtClean="0"/>
              <a:t>4/9/2022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D46E93-2A48-4CC9-8726-386161DB192B}" type="datetime1">
              <a:rPr lang="en-US" smtClean="0"/>
              <a:t>4/9/2022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F3E848B-8F00-427E-BFB8-6CA01CE95D6D}" type="datetime1">
              <a:rPr lang="en-US" smtClean="0"/>
              <a:t>4/9/2022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6" name="Rectangle 6">
            <a:extLst>
              <a:ext uri="{FF2B5EF4-FFF2-40B4-BE49-F238E27FC236}">
                <a16:creationId xmlns:a16="http://schemas.microsoft.com/office/drawing/2014/main" id="{4D6A640B-6684-4338-9199-6EE758735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7" name="Group 8">
            <a:extLst>
              <a:ext uri="{FF2B5EF4-FFF2-40B4-BE49-F238E27FC236}">
                <a16:creationId xmlns:a16="http://schemas.microsoft.com/office/drawing/2014/main" id="{5BAB052D-92E4-4715-895B-E423230754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2305051" cy="6858001"/>
            <a:chOff x="0" y="0"/>
            <a:chExt cx="2305051" cy="6858001"/>
          </a:xfrm>
          <a:solidFill>
            <a:schemeClr val="bg2">
              <a:lumMod val="60000"/>
              <a:lumOff val="40000"/>
              <a:alpha val="60000"/>
            </a:schemeClr>
          </a:solidFill>
          <a:effectLst/>
        </p:grpSpPr>
        <p:sp>
          <p:nvSpPr>
            <p:cNvPr id="10" name="Rectangle 5">
              <a:extLst>
                <a:ext uri="{FF2B5EF4-FFF2-40B4-BE49-F238E27FC236}">
                  <a16:creationId xmlns:a16="http://schemas.microsoft.com/office/drawing/2014/main" id="{F9792D54-14D4-44D6-A491-DEA72C26C37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1" name="Freeform 6">
              <a:extLst>
                <a:ext uri="{FF2B5EF4-FFF2-40B4-BE49-F238E27FC236}">
                  <a16:creationId xmlns:a16="http://schemas.microsoft.com/office/drawing/2014/main" id="{D3CB19E7-637B-4FA1-B5E7-E35CF50AD39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 name="Freeform 7">
              <a:extLst>
                <a:ext uri="{FF2B5EF4-FFF2-40B4-BE49-F238E27FC236}">
                  <a16:creationId xmlns:a16="http://schemas.microsoft.com/office/drawing/2014/main" id="{B8CED72B-CBE7-450E-BE7C-247E884393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Rectangle 8">
              <a:extLst>
                <a:ext uri="{FF2B5EF4-FFF2-40B4-BE49-F238E27FC236}">
                  <a16:creationId xmlns:a16="http://schemas.microsoft.com/office/drawing/2014/main" id="{3BBD7465-3665-40AE-98E8-F8503EE209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9">
              <a:extLst>
                <a:ext uri="{FF2B5EF4-FFF2-40B4-BE49-F238E27FC236}">
                  <a16:creationId xmlns:a16="http://schemas.microsoft.com/office/drawing/2014/main" id="{86CB6F49-3080-4A29-860D-F8F1AC4AC3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10">
              <a:extLst>
                <a:ext uri="{FF2B5EF4-FFF2-40B4-BE49-F238E27FC236}">
                  <a16:creationId xmlns:a16="http://schemas.microsoft.com/office/drawing/2014/main" id="{EA3A8EBB-EC1C-42C6-B409-E065ACD0EF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1">
              <a:extLst>
                <a:ext uri="{FF2B5EF4-FFF2-40B4-BE49-F238E27FC236}">
                  <a16:creationId xmlns:a16="http://schemas.microsoft.com/office/drawing/2014/main" id="{0F0AAA08-BD9A-4F88-A60C-F2ECB84CE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2">
              <a:extLst>
                <a:ext uri="{FF2B5EF4-FFF2-40B4-BE49-F238E27FC236}">
                  <a16:creationId xmlns:a16="http://schemas.microsoft.com/office/drawing/2014/main" id="{44ACFC6E-01EE-4A01-8C39-0C4BC6B4EF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3">
              <a:extLst>
                <a:ext uri="{FF2B5EF4-FFF2-40B4-BE49-F238E27FC236}">
                  <a16:creationId xmlns:a16="http://schemas.microsoft.com/office/drawing/2014/main" id="{DDE8B861-702A-45C6-A7C5-D20764B55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4">
              <a:extLst>
                <a:ext uri="{FF2B5EF4-FFF2-40B4-BE49-F238E27FC236}">
                  <a16:creationId xmlns:a16="http://schemas.microsoft.com/office/drawing/2014/main" id="{28DFAFFC-4BAC-4606-8F45-47284ED21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5">
              <a:extLst>
                <a:ext uri="{FF2B5EF4-FFF2-40B4-BE49-F238E27FC236}">
                  <a16:creationId xmlns:a16="http://schemas.microsoft.com/office/drawing/2014/main" id="{B141C913-8CB4-4E5B-B684-BD40367775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6">
              <a:extLst>
                <a:ext uri="{FF2B5EF4-FFF2-40B4-BE49-F238E27FC236}">
                  <a16:creationId xmlns:a16="http://schemas.microsoft.com/office/drawing/2014/main" id="{81E80ADE-DC6D-491B-BAC4-A90D44FD45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7">
              <a:extLst>
                <a:ext uri="{FF2B5EF4-FFF2-40B4-BE49-F238E27FC236}">
                  <a16:creationId xmlns:a16="http://schemas.microsoft.com/office/drawing/2014/main" id="{4A425A61-47B5-41CA-A1D6-21C358B89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8">
              <a:extLst>
                <a:ext uri="{FF2B5EF4-FFF2-40B4-BE49-F238E27FC236}">
                  <a16:creationId xmlns:a16="http://schemas.microsoft.com/office/drawing/2014/main" id="{B44D4532-40A1-4CEB-8A1C-711180D586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9">
              <a:extLst>
                <a:ext uri="{FF2B5EF4-FFF2-40B4-BE49-F238E27FC236}">
                  <a16:creationId xmlns:a16="http://schemas.microsoft.com/office/drawing/2014/main" id="{31056221-3B7D-4E0B-A366-3E03523EF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20">
              <a:extLst>
                <a:ext uri="{FF2B5EF4-FFF2-40B4-BE49-F238E27FC236}">
                  <a16:creationId xmlns:a16="http://schemas.microsoft.com/office/drawing/2014/main" id="{0F4CE988-2CA1-4875-8419-BC9914E7A90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1">
              <a:extLst>
                <a:ext uri="{FF2B5EF4-FFF2-40B4-BE49-F238E27FC236}">
                  <a16:creationId xmlns:a16="http://schemas.microsoft.com/office/drawing/2014/main" id="{D5E11DED-8522-4839-A2C5-9D64FBB031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22">
              <a:extLst>
                <a:ext uri="{FF2B5EF4-FFF2-40B4-BE49-F238E27FC236}">
                  <a16:creationId xmlns:a16="http://schemas.microsoft.com/office/drawing/2014/main" id="{3A1EE55C-F160-4A56-ABFE-5EE18FE21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3">
              <a:extLst>
                <a:ext uri="{FF2B5EF4-FFF2-40B4-BE49-F238E27FC236}">
                  <a16:creationId xmlns:a16="http://schemas.microsoft.com/office/drawing/2014/main" id="{519A9CFB-FBD5-4742-9228-976E852BCC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4">
              <a:extLst>
                <a:ext uri="{FF2B5EF4-FFF2-40B4-BE49-F238E27FC236}">
                  <a16:creationId xmlns:a16="http://schemas.microsoft.com/office/drawing/2014/main" id="{E808A3F5-6663-49E0-B6BB-AFBBCD5087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5">
              <a:extLst>
                <a:ext uri="{FF2B5EF4-FFF2-40B4-BE49-F238E27FC236}">
                  <a16:creationId xmlns:a16="http://schemas.microsoft.com/office/drawing/2014/main" id="{33A492F1-3A43-47FE-8E3E-4BF2B78649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6">
              <a:extLst>
                <a:ext uri="{FF2B5EF4-FFF2-40B4-BE49-F238E27FC236}">
                  <a16:creationId xmlns:a16="http://schemas.microsoft.com/office/drawing/2014/main" id="{2ED7DF23-0B1F-4E17-8EC2-1B74D318FB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7">
              <a:extLst>
                <a:ext uri="{FF2B5EF4-FFF2-40B4-BE49-F238E27FC236}">
                  <a16:creationId xmlns:a16="http://schemas.microsoft.com/office/drawing/2014/main" id="{FE1204BD-7481-4989-957D-B61AEA964A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8">
              <a:extLst>
                <a:ext uri="{FF2B5EF4-FFF2-40B4-BE49-F238E27FC236}">
                  <a16:creationId xmlns:a16="http://schemas.microsoft.com/office/drawing/2014/main" id="{DD3C5673-1874-477D-AE35-B37A919741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9">
              <a:extLst>
                <a:ext uri="{FF2B5EF4-FFF2-40B4-BE49-F238E27FC236}">
                  <a16:creationId xmlns:a16="http://schemas.microsoft.com/office/drawing/2014/main" id="{DA963A0C-386F-4A9E-89E8-67081094B9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30">
              <a:extLst>
                <a:ext uri="{FF2B5EF4-FFF2-40B4-BE49-F238E27FC236}">
                  <a16:creationId xmlns:a16="http://schemas.microsoft.com/office/drawing/2014/main" id="{D527BB52-D4EE-4CAA-A8A0-53A27DC7FF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1">
              <a:extLst>
                <a:ext uri="{FF2B5EF4-FFF2-40B4-BE49-F238E27FC236}">
                  <a16:creationId xmlns:a16="http://schemas.microsoft.com/office/drawing/2014/main" id="{2A037511-5E0A-4293-81AB-28C5DC96B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2">
              <a:extLst>
                <a:ext uri="{FF2B5EF4-FFF2-40B4-BE49-F238E27FC236}">
                  <a16:creationId xmlns:a16="http://schemas.microsoft.com/office/drawing/2014/main" id="{42A7FE1C-EF14-483B-B5FC-FDC150282A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Rectangle 33">
              <a:extLst>
                <a:ext uri="{FF2B5EF4-FFF2-40B4-BE49-F238E27FC236}">
                  <a16:creationId xmlns:a16="http://schemas.microsoft.com/office/drawing/2014/main" id="{45A82D49-825B-47BC-8622-A1D54C5C212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9" name="Freeform 34">
              <a:extLst>
                <a:ext uri="{FF2B5EF4-FFF2-40B4-BE49-F238E27FC236}">
                  <a16:creationId xmlns:a16="http://schemas.microsoft.com/office/drawing/2014/main" id="{039D74A5-B4AF-4800-B941-E5F8CD44E7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35">
              <a:extLst>
                <a:ext uri="{FF2B5EF4-FFF2-40B4-BE49-F238E27FC236}">
                  <a16:creationId xmlns:a16="http://schemas.microsoft.com/office/drawing/2014/main" id="{70B5D059-1472-474F-BDE6-881B5D1CD7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36">
              <a:extLst>
                <a:ext uri="{FF2B5EF4-FFF2-40B4-BE49-F238E27FC236}">
                  <a16:creationId xmlns:a16="http://schemas.microsoft.com/office/drawing/2014/main" id="{736D79CC-81E0-4C87-ABAC-58197ADBDA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7">
              <a:extLst>
                <a:ext uri="{FF2B5EF4-FFF2-40B4-BE49-F238E27FC236}">
                  <a16:creationId xmlns:a16="http://schemas.microsoft.com/office/drawing/2014/main" id="{7E72BA97-1228-4006-B095-8D9FB45FB1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8">
              <a:extLst>
                <a:ext uri="{FF2B5EF4-FFF2-40B4-BE49-F238E27FC236}">
                  <a16:creationId xmlns:a16="http://schemas.microsoft.com/office/drawing/2014/main" id="{36FA3A99-37FB-4B03-A810-425BC9B37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9">
              <a:extLst>
                <a:ext uri="{FF2B5EF4-FFF2-40B4-BE49-F238E27FC236}">
                  <a16:creationId xmlns:a16="http://schemas.microsoft.com/office/drawing/2014/main" id="{2E45B959-2AD5-4FE4-BF6A-4F011011CF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40">
              <a:extLst>
                <a:ext uri="{FF2B5EF4-FFF2-40B4-BE49-F238E27FC236}">
                  <a16:creationId xmlns:a16="http://schemas.microsoft.com/office/drawing/2014/main" id="{CEE29A17-924F-4EED-A18C-E6A0137E52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41">
              <a:extLst>
                <a:ext uri="{FF2B5EF4-FFF2-40B4-BE49-F238E27FC236}">
                  <a16:creationId xmlns:a16="http://schemas.microsoft.com/office/drawing/2014/main" id="{EFB8BDF1-3A59-4EE5-BFAB-4F4B301E3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42">
              <a:extLst>
                <a:ext uri="{FF2B5EF4-FFF2-40B4-BE49-F238E27FC236}">
                  <a16:creationId xmlns:a16="http://schemas.microsoft.com/office/drawing/2014/main" id="{8F94E417-93B4-4071-A6D1-AE66CA6822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43">
              <a:extLst>
                <a:ext uri="{FF2B5EF4-FFF2-40B4-BE49-F238E27FC236}">
                  <a16:creationId xmlns:a16="http://schemas.microsoft.com/office/drawing/2014/main" id="{A18F44A8-385D-4EB4-A013-7EB252A27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44">
              <a:extLst>
                <a:ext uri="{FF2B5EF4-FFF2-40B4-BE49-F238E27FC236}">
                  <a16:creationId xmlns:a16="http://schemas.microsoft.com/office/drawing/2014/main" id="{B25FB320-9784-4EA9-B1AE-3BF9106E6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Rectangle 45">
              <a:extLst>
                <a:ext uri="{FF2B5EF4-FFF2-40B4-BE49-F238E27FC236}">
                  <a16:creationId xmlns:a16="http://schemas.microsoft.com/office/drawing/2014/main" id="{C9EB05E6-5BE4-4EE1-9F0C-E8B57B362EA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1" name="Freeform 46">
              <a:extLst>
                <a:ext uri="{FF2B5EF4-FFF2-40B4-BE49-F238E27FC236}">
                  <a16:creationId xmlns:a16="http://schemas.microsoft.com/office/drawing/2014/main" id="{C66CAA98-15DB-4EF7-B2CA-54F523A3C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47">
              <a:extLst>
                <a:ext uri="{FF2B5EF4-FFF2-40B4-BE49-F238E27FC236}">
                  <a16:creationId xmlns:a16="http://schemas.microsoft.com/office/drawing/2014/main" id="{7A30C330-EB27-4D08-82D2-7311A8505E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48">
              <a:extLst>
                <a:ext uri="{FF2B5EF4-FFF2-40B4-BE49-F238E27FC236}">
                  <a16:creationId xmlns:a16="http://schemas.microsoft.com/office/drawing/2014/main" id="{285C54D0-DCD8-43CD-AE6D-00487565C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49">
              <a:extLst>
                <a:ext uri="{FF2B5EF4-FFF2-40B4-BE49-F238E27FC236}">
                  <a16:creationId xmlns:a16="http://schemas.microsoft.com/office/drawing/2014/main" id="{BC525C34-0A4A-4042-8FA3-F64A115AEA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50">
              <a:extLst>
                <a:ext uri="{FF2B5EF4-FFF2-40B4-BE49-F238E27FC236}">
                  <a16:creationId xmlns:a16="http://schemas.microsoft.com/office/drawing/2014/main" id="{870751A2-DBE9-4631-86D3-800E7749160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51">
              <a:extLst>
                <a:ext uri="{FF2B5EF4-FFF2-40B4-BE49-F238E27FC236}">
                  <a16:creationId xmlns:a16="http://schemas.microsoft.com/office/drawing/2014/main" id="{ED6D7806-3E23-488D-80ED-281D3DA72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52">
              <a:extLst>
                <a:ext uri="{FF2B5EF4-FFF2-40B4-BE49-F238E27FC236}">
                  <a16:creationId xmlns:a16="http://schemas.microsoft.com/office/drawing/2014/main" id="{170E0895-F9C9-44BA-AF81-F7938C7E4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53">
              <a:extLst>
                <a:ext uri="{FF2B5EF4-FFF2-40B4-BE49-F238E27FC236}">
                  <a16:creationId xmlns:a16="http://schemas.microsoft.com/office/drawing/2014/main" id="{75AD3DD3-BD4A-4DD9-9AC1-C60E341744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54">
              <a:extLst>
                <a:ext uri="{FF2B5EF4-FFF2-40B4-BE49-F238E27FC236}">
                  <a16:creationId xmlns:a16="http://schemas.microsoft.com/office/drawing/2014/main" id="{D047B55E-0847-4696-8101-A643C3C7E9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55">
              <a:extLst>
                <a:ext uri="{FF2B5EF4-FFF2-40B4-BE49-F238E27FC236}">
                  <a16:creationId xmlns:a16="http://schemas.microsoft.com/office/drawing/2014/main" id="{CB3EF1DB-37BD-463B-A542-7AA57DC9FE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56">
              <a:extLst>
                <a:ext uri="{FF2B5EF4-FFF2-40B4-BE49-F238E27FC236}">
                  <a16:creationId xmlns:a16="http://schemas.microsoft.com/office/drawing/2014/main" id="{95D0E013-2F18-4248-9D83-3BFF25A05C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57">
              <a:extLst>
                <a:ext uri="{FF2B5EF4-FFF2-40B4-BE49-F238E27FC236}">
                  <a16:creationId xmlns:a16="http://schemas.microsoft.com/office/drawing/2014/main" id="{E7D95722-3A1F-4917-8C16-D4D409941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58">
              <a:extLst>
                <a:ext uri="{FF2B5EF4-FFF2-40B4-BE49-F238E27FC236}">
                  <a16:creationId xmlns:a16="http://schemas.microsoft.com/office/drawing/2014/main" id="{A54912BE-A961-4720-992C-09A2D13DE2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useBgFill="1">
        <p:nvSpPr>
          <p:cNvPr id="65" name="Round Diagonal Corner Rectangle 7">
            <a:extLst>
              <a:ext uri="{FF2B5EF4-FFF2-40B4-BE49-F238E27FC236}">
                <a16:creationId xmlns:a16="http://schemas.microsoft.com/office/drawing/2014/main" id="{FF5E4228-419E-44B9-B090-94A9540E5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079" y="0"/>
            <a:ext cx="8132922"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6C3DACA-5350-4821-9D5B-3A2A529465C3}"/>
              </a:ext>
            </a:extLst>
          </p:cNvPr>
          <p:cNvSpPr>
            <a:spLocks noGrp="1"/>
          </p:cNvSpPr>
          <p:nvPr>
            <p:ph type="ctrTitle"/>
          </p:nvPr>
        </p:nvSpPr>
        <p:spPr>
          <a:xfrm>
            <a:off x="4654296" y="963613"/>
            <a:ext cx="6013703" cy="4149724"/>
          </a:xfrm>
        </p:spPr>
        <p:txBody>
          <a:bodyPr anchor="ctr">
            <a:normAutofit/>
          </a:bodyPr>
          <a:lstStyle/>
          <a:p>
            <a:r>
              <a:rPr lang="en-US" sz="5100" dirty="0"/>
              <a:t>Predictive analysis of YouTube trending videos using Machine Learning </a:t>
            </a:r>
            <a:endParaRPr lang="en-SG" sz="5100" dirty="0"/>
          </a:p>
        </p:txBody>
      </p:sp>
      <p:sp>
        <p:nvSpPr>
          <p:cNvPr id="3" name="Slide Number Placeholder 2">
            <a:extLst>
              <a:ext uri="{FF2B5EF4-FFF2-40B4-BE49-F238E27FC236}">
                <a16:creationId xmlns:a16="http://schemas.microsoft.com/office/drawing/2014/main" id="{4C63661A-45F5-4839-AE30-7040B978646D}"/>
              </a:ext>
            </a:extLst>
          </p:cNvPr>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3707203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5" name="Group 14">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6" name="Group 15">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8"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9"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0"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5"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7" name="Group 16">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8"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p:nvSpPr>
          <p:cNvPr id="56" name="Rectangle 55">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grpSp>
        <p:nvGrpSpPr>
          <p:cNvPr id="58" name="Group 57">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59" name="Group 58">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71"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2"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83"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8"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60" name="Group 59">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61"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99"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867D689D-4DAE-4DF5-9FB1-B63DEE22F611}"/>
              </a:ext>
            </a:extLst>
          </p:cNvPr>
          <p:cNvSpPr>
            <a:spLocks noGrp="1"/>
          </p:cNvSpPr>
          <p:nvPr>
            <p:ph type="title"/>
          </p:nvPr>
        </p:nvSpPr>
        <p:spPr>
          <a:xfrm>
            <a:off x="8036041" y="618518"/>
            <a:ext cx="3281003" cy="1478570"/>
          </a:xfrm>
        </p:spPr>
        <p:txBody>
          <a:bodyPr vert="horz" lIns="91440" tIns="45720" rIns="91440" bIns="45720" rtlCol="0" anchor="b">
            <a:normAutofit/>
          </a:bodyPr>
          <a:lstStyle/>
          <a:p>
            <a:r>
              <a:rPr lang="en-US" sz="2800" dirty="0">
                <a:solidFill>
                  <a:srgbClr val="FFFFFF"/>
                </a:solidFill>
              </a:rPr>
              <a:t>Exploratory data analysis</a:t>
            </a:r>
          </a:p>
        </p:txBody>
      </p:sp>
      <p:sp useBgFill="1">
        <p:nvSpPr>
          <p:cNvPr id="101"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FE38CEEB-29C1-434F-8124-A68F2937043A}"/>
              </a:ext>
            </a:extLst>
          </p:cNvPr>
          <p:cNvPicPr>
            <a:picLocks noChangeAspect="1"/>
          </p:cNvPicPr>
          <p:nvPr/>
        </p:nvPicPr>
        <p:blipFill>
          <a:blip r:embed="rId3"/>
          <a:stretch>
            <a:fillRect/>
          </a:stretch>
        </p:blipFill>
        <p:spPr>
          <a:xfrm>
            <a:off x="1118988" y="2761548"/>
            <a:ext cx="6112382" cy="1329443"/>
          </a:xfrm>
          <a:prstGeom prst="rect">
            <a:avLst/>
          </a:prstGeom>
        </p:spPr>
      </p:pic>
      <p:sp>
        <p:nvSpPr>
          <p:cNvPr id="4" name="Text Placeholder 3">
            <a:extLst>
              <a:ext uri="{FF2B5EF4-FFF2-40B4-BE49-F238E27FC236}">
                <a16:creationId xmlns:a16="http://schemas.microsoft.com/office/drawing/2014/main" id="{1BFE8057-698D-403D-ACBC-F6DEF83C8922}"/>
              </a:ext>
            </a:extLst>
          </p:cNvPr>
          <p:cNvSpPr>
            <a:spLocks noGrp="1"/>
          </p:cNvSpPr>
          <p:nvPr>
            <p:ph type="body" sz="half" idx="2"/>
          </p:nvPr>
        </p:nvSpPr>
        <p:spPr>
          <a:xfrm>
            <a:off x="8036041" y="2249487"/>
            <a:ext cx="3281004" cy="3541714"/>
          </a:xfrm>
        </p:spPr>
        <p:txBody>
          <a:bodyPr vert="horz" lIns="91440" tIns="45720" rIns="91440" bIns="45720" rtlCol="0">
            <a:normAutofit/>
          </a:bodyPr>
          <a:lstStyle/>
          <a:p>
            <a:pPr indent="-228600">
              <a:buFont typeface="Arial" panose="020B0604020202020204" pitchFamily="34" charset="0"/>
              <a:buChar char="•"/>
            </a:pPr>
            <a:r>
              <a:rPr lang="en-US" sz="1800" b="1" i="0" dirty="0">
                <a:solidFill>
                  <a:srgbClr val="FFFFFF"/>
                </a:solidFill>
                <a:effectLst/>
              </a:rPr>
              <a:t>Trending for 30 Days</a:t>
            </a:r>
          </a:p>
          <a:p>
            <a:pPr indent="-228600">
              <a:buFont typeface="Arial" panose="020B0604020202020204" pitchFamily="34" charset="0"/>
              <a:buChar char="•"/>
            </a:pPr>
            <a:endParaRPr lang="en-US" sz="1800" dirty="0">
              <a:solidFill>
                <a:srgbClr val="FFFFFF"/>
              </a:solidFill>
            </a:endParaRPr>
          </a:p>
        </p:txBody>
      </p:sp>
      <p:sp>
        <p:nvSpPr>
          <p:cNvPr id="3" name="Slide Number Placeholder 2">
            <a:extLst>
              <a:ext uri="{FF2B5EF4-FFF2-40B4-BE49-F238E27FC236}">
                <a16:creationId xmlns:a16="http://schemas.microsoft.com/office/drawing/2014/main" id="{B0877087-68C7-4D89-86DD-20E6BF45E685}"/>
              </a:ext>
            </a:extLst>
          </p:cNvPr>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1501607518"/>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4"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76" name="Group 175">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77" name="Group 176">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89"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0"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1"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2"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3"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4"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5"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6"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7"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8"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9"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0"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01"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2"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3"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4"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5"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06"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7"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8"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9"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0"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1"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2"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3"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4"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5"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78" name="Group 177">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79"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0"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1"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2"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3"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4"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5"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6"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7"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8"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p:nvSpPr>
          <p:cNvPr id="217" name="Rectangle 216">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grpSp>
        <p:nvGrpSpPr>
          <p:cNvPr id="219" name="Group 218">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220" name="Group 219">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32"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33"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4"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5"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6"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7"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8"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9"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0"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1"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2"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3"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44"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5"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6"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7"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8"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49"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0"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1"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2"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3"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4"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5"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6"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7"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8"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221" name="Group 220">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222"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3"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4"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5"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6"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7"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8"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9"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0"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1"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260"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BD1DCDFB-89DA-4EA1-A072-1BB71E4CE81B}"/>
              </a:ext>
            </a:extLst>
          </p:cNvPr>
          <p:cNvSpPr>
            <a:spLocks noGrp="1"/>
          </p:cNvSpPr>
          <p:nvPr>
            <p:ph type="title"/>
          </p:nvPr>
        </p:nvSpPr>
        <p:spPr>
          <a:xfrm>
            <a:off x="8036041" y="618518"/>
            <a:ext cx="3281003" cy="1478570"/>
          </a:xfrm>
        </p:spPr>
        <p:txBody>
          <a:bodyPr vert="horz" lIns="91440" tIns="45720" rIns="91440" bIns="45720" rtlCol="0" anchor="b">
            <a:normAutofit/>
          </a:bodyPr>
          <a:lstStyle/>
          <a:p>
            <a:r>
              <a:rPr lang="en-US" sz="2800" dirty="0">
                <a:solidFill>
                  <a:srgbClr val="FFFFFF"/>
                </a:solidFill>
              </a:rPr>
              <a:t>Exploratory data analysis</a:t>
            </a:r>
          </a:p>
        </p:txBody>
      </p:sp>
      <p:sp useBgFill="1">
        <p:nvSpPr>
          <p:cNvPr id="262"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98" name="Picture 2">
            <a:extLst>
              <a:ext uri="{FF2B5EF4-FFF2-40B4-BE49-F238E27FC236}">
                <a16:creationId xmlns:a16="http://schemas.microsoft.com/office/drawing/2014/main" id="{109AAAFB-FD8C-4D25-8F51-34CE3F94C73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18988" y="2157951"/>
            <a:ext cx="6112382" cy="2536637"/>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BDAB6670-C4DE-4B5D-B4F5-99A7E51FE951}"/>
              </a:ext>
            </a:extLst>
          </p:cNvPr>
          <p:cNvSpPr>
            <a:spLocks noGrp="1"/>
          </p:cNvSpPr>
          <p:nvPr>
            <p:ph type="body" sz="half" idx="2"/>
          </p:nvPr>
        </p:nvSpPr>
        <p:spPr>
          <a:xfrm>
            <a:off x="8036041" y="2249487"/>
            <a:ext cx="3281004" cy="3541714"/>
          </a:xfrm>
        </p:spPr>
        <p:txBody>
          <a:bodyPr vert="horz" lIns="91440" tIns="45720" rIns="91440" bIns="45720" rtlCol="0">
            <a:normAutofit/>
          </a:bodyPr>
          <a:lstStyle/>
          <a:p>
            <a:pPr indent="-228600">
              <a:buFont typeface="Arial" panose="020B0604020202020204" pitchFamily="34" charset="0"/>
              <a:buChar char="•"/>
            </a:pPr>
            <a:r>
              <a:rPr lang="en-US" sz="1800" b="1" i="0" dirty="0">
                <a:solidFill>
                  <a:srgbClr val="FFFFFF"/>
                </a:solidFill>
                <a:effectLst/>
              </a:rPr>
              <a:t>Trending Videos Titles</a:t>
            </a:r>
          </a:p>
          <a:p>
            <a:pPr indent="-228600">
              <a:buFont typeface="Arial" panose="020B0604020202020204" pitchFamily="34" charset="0"/>
              <a:buChar char="•"/>
            </a:pPr>
            <a:endParaRPr lang="en-US" sz="1800" dirty="0">
              <a:solidFill>
                <a:srgbClr val="FFFFFF"/>
              </a:solidFill>
            </a:endParaRPr>
          </a:p>
        </p:txBody>
      </p:sp>
      <p:sp>
        <p:nvSpPr>
          <p:cNvPr id="3" name="Slide Number Placeholder 2">
            <a:extLst>
              <a:ext uri="{FF2B5EF4-FFF2-40B4-BE49-F238E27FC236}">
                <a16:creationId xmlns:a16="http://schemas.microsoft.com/office/drawing/2014/main" id="{20CFB6AA-4358-470C-A27F-25C32B9F0F31}"/>
              </a:ext>
            </a:extLst>
          </p:cNvPr>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427131355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9"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201" name="Group 200">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202" name="Group 201">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4"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15"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6"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7"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8"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9"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0"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1"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2"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3"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4"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5"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26"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7"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8"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9"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0"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31"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2"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3"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4"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5"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6"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7"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8"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9"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0"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203" name="Group 202">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04"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5"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6"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7"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8"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9"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0"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1"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2"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3"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p:nvSpPr>
          <p:cNvPr id="242" name="Rectangle 241">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grpSp>
        <p:nvGrpSpPr>
          <p:cNvPr id="5145" name="Group 243">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245" name="Group 244">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57"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58"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9"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0"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1"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2"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3"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4"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5"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6"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7"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8"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9"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0"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1"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2"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3"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74"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5"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6"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7"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8"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9"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0"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1"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2"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3"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246" name="Group 245">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247"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8"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9"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0"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1"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2"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3"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4"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5"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6"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5146"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D1C1DCE7-BDE4-40F2-9CDE-A26B63540A80}"/>
              </a:ext>
            </a:extLst>
          </p:cNvPr>
          <p:cNvSpPr>
            <a:spLocks noGrp="1"/>
          </p:cNvSpPr>
          <p:nvPr>
            <p:ph type="title"/>
          </p:nvPr>
        </p:nvSpPr>
        <p:spPr>
          <a:xfrm>
            <a:off x="8036041" y="618518"/>
            <a:ext cx="3281003" cy="1478570"/>
          </a:xfrm>
        </p:spPr>
        <p:txBody>
          <a:bodyPr vert="horz" lIns="91440" tIns="45720" rIns="91440" bIns="45720" rtlCol="0" anchor="b">
            <a:normAutofit/>
          </a:bodyPr>
          <a:lstStyle/>
          <a:p>
            <a:r>
              <a:rPr lang="en-US" sz="2800" dirty="0">
                <a:solidFill>
                  <a:srgbClr val="FFFFFF"/>
                </a:solidFill>
              </a:rPr>
              <a:t>Exploratory data analysis</a:t>
            </a:r>
          </a:p>
        </p:txBody>
      </p:sp>
      <p:sp useBgFill="1">
        <p:nvSpPr>
          <p:cNvPr id="5147"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22" name="Picture 2">
            <a:extLst>
              <a:ext uri="{FF2B5EF4-FFF2-40B4-BE49-F238E27FC236}">
                <a16:creationId xmlns:a16="http://schemas.microsoft.com/office/drawing/2014/main" id="{761D8617-FE73-4262-A41F-B058AD60FE3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18988" y="1684241"/>
            <a:ext cx="6112382" cy="3484056"/>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3A3E35A9-689F-4771-8B01-C6FA6ADB99AD}"/>
              </a:ext>
            </a:extLst>
          </p:cNvPr>
          <p:cNvSpPr>
            <a:spLocks noGrp="1"/>
          </p:cNvSpPr>
          <p:nvPr>
            <p:ph type="body" sz="half" idx="2"/>
          </p:nvPr>
        </p:nvSpPr>
        <p:spPr>
          <a:xfrm>
            <a:off x="8036041" y="2249487"/>
            <a:ext cx="3281004" cy="3541714"/>
          </a:xfrm>
        </p:spPr>
        <p:txBody>
          <a:bodyPr vert="horz" lIns="91440" tIns="45720" rIns="91440" bIns="45720" rtlCol="0">
            <a:normAutofit/>
          </a:bodyPr>
          <a:lstStyle/>
          <a:p>
            <a:pPr indent="-228600">
              <a:buFont typeface="Arial" panose="020B0604020202020204" pitchFamily="34" charset="0"/>
              <a:buChar char="•"/>
            </a:pPr>
            <a:r>
              <a:rPr lang="en-US" sz="1800" b="1" i="0" dirty="0">
                <a:solidFill>
                  <a:srgbClr val="FFFFFF"/>
                </a:solidFill>
                <a:effectLst/>
              </a:rPr>
              <a:t>Most common words in video titles</a:t>
            </a:r>
          </a:p>
          <a:p>
            <a:pPr indent="-228600">
              <a:buFont typeface="Arial" panose="020B0604020202020204" pitchFamily="34" charset="0"/>
              <a:buChar char="•"/>
            </a:pPr>
            <a:endParaRPr lang="en-US" sz="1800" dirty="0">
              <a:solidFill>
                <a:srgbClr val="FFFFFF"/>
              </a:solidFill>
            </a:endParaRPr>
          </a:p>
        </p:txBody>
      </p:sp>
      <p:sp>
        <p:nvSpPr>
          <p:cNvPr id="3" name="Slide Number Placeholder 2">
            <a:extLst>
              <a:ext uri="{FF2B5EF4-FFF2-40B4-BE49-F238E27FC236}">
                <a16:creationId xmlns:a16="http://schemas.microsoft.com/office/drawing/2014/main" id="{3D4FFEDE-FE7B-497D-B8CE-20C351D255C9}"/>
              </a:ext>
            </a:extLst>
          </p:cNvPr>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3836451081"/>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263" name="Picture 2">
            <a:extLst>
              <a:ext uri="{FF2B5EF4-FFF2-40B4-BE49-F238E27FC236}">
                <a16:creationId xmlns:a16="http://schemas.microsoft.com/office/drawing/2014/main" id="{BD682E6D-6B2A-4E23-9DB2-A87CFD5EF6A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265" name="Group 264">
            <a:extLst>
              <a:ext uri="{FF2B5EF4-FFF2-40B4-BE49-F238E27FC236}">
                <a16:creationId xmlns:a16="http://schemas.microsoft.com/office/drawing/2014/main" id="{82818B62-F7FE-4423-B47F-BEADB95859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266" name="Group 265">
              <a:extLst>
                <a:ext uri="{FF2B5EF4-FFF2-40B4-BE49-F238E27FC236}">
                  <a16:creationId xmlns:a16="http://schemas.microsoft.com/office/drawing/2014/main" id="{08D8F34A-2048-4710-885B-6020E3A52AA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78" name="Rectangle 5">
                <a:extLst>
                  <a:ext uri="{FF2B5EF4-FFF2-40B4-BE49-F238E27FC236}">
                    <a16:creationId xmlns:a16="http://schemas.microsoft.com/office/drawing/2014/main" id="{2BD59528-B946-437E-964B-E07B68C3956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79" name="Freeform 6">
                <a:extLst>
                  <a:ext uri="{FF2B5EF4-FFF2-40B4-BE49-F238E27FC236}">
                    <a16:creationId xmlns:a16="http://schemas.microsoft.com/office/drawing/2014/main" id="{E501D201-A6EF-40DD-A904-37280298A2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0" name="Freeform 7">
                <a:extLst>
                  <a:ext uri="{FF2B5EF4-FFF2-40B4-BE49-F238E27FC236}">
                    <a16:creationId xmlns:a16="http://schemas.microsoft.com/office/drawing/2014/main" id="{700C9926-C507-4642-A28B-4381982F27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1" name="Freeform 8">
                <a:extLst>
                  <a:ext uri="{FF2B5EF4-FFF2-40B4-BE49-F238E27FC236}">
                    <a16:creationId xmlns:a16="http://schemas.microsoft.com/office/drawing/2014/main" id="{F9C0AC4B-084B-44C7-9BB3-84B1AA7A6E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2" name="Freeform 9">
                <a:extLst>
                  <a:ext uri="{FF2B5EF4-FFF2-40B4-BE49-F238E27FC236}">
                    <a16:creationId xmlns:a16="http://schemas.microsoft.com/office/drawing/2014/main" id="{765B71B8-526D-4CE9-9B29-380B4A63D6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3" name="Freeform 10">
                <a:extLst>
                  <a:ext uri="{FF2B5EF4-FFF2-40B4-BE49-F238E27FC236}">
                    <a16:creationId xmlns:a16="http://schemas.microsoft.com/office/drawing/2014/main" id="{A5E131F6-E6F7-4C93-B2AC-6BEE7210A3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4" name="Freeform 11">
                <a:extLst>
                  <a:ext uri="{FF2B5EF4-FFF2-40B4-BE49-F238E27FC236}">
                    <a16:creationId xmlns:a16="http://schemas.microsoft.com/office/drawing/2014/main" id="{36F8025F-A8BE-4215-AD98-F0E163D56E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5" name="Freeform 12">
                <a:extLst>
                  <a:ext uri="{FF2B5EF4-FFF2-40B4-BE49-F238E27FC236}">
                    <a16:creationId xmlns:a16="http://schemas.microsoft.com/office/drawing/2014/main" id="{3FEE64BF-FE95-4329-8B60-ADB566F8C4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6" name="Freeform 13">
                <a:extLst>
                  <a:ext uri="{FF2B5EF4-FFF2-40B4-BE49-F238E27FC236}">
                    <a16:creationId xmlns:a16="http://schemas.microsoft.com/office/drawing/2014/main" id="{742D24D5-73EA-4F42-A61D-FE001B1A9B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7" name="Freeform 14">
                <a:extLst>
                  <a:ext uri="{FF2B5EF4-FFF2-40B4-BE49-F238E27FC236}">
                    <a16:creationId xmlns:a16="http://schemas.microsoft.com/office/drawing/2014/main" id="{DC35DA0C-8EC9-48BE-A38B-B626CD2DB2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8" name="Freeform 15">
                <a:extLst>
                  <a:ext uri="{FF2B5EF4-FFF2-40B4-BE49-F238E27FC236}">
                    <a16:creationId xmlns:a16="http://schemas.microsoft.com/office/drawing/2014/main" id="{FFD82B19-6C16-4221-83B3-40342C74D9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9" name="Line 16">
                <a:extLst>
                  <a:ext uri="{FF2B5EF4-FFF2-40B4-BE49-F238E27FC236}">
                    <a16:creationId xmlns:a16="http://schemas.microsoft.com/office/drawing/2014/main" id="{91BC2DD8-6333-4604-A9AD-AF058EBC634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90" name="Freeform 17">
                <a:extLst>
                  <a:ext uri="{FF2B5EF4-FFF2-40B4-BE49-F238E27FC236}">
                    <a16:creationId xmlns:a16="http://schemas.microsoft.com/office/drawing/2014/main" id="{867B3042-26EF-40D4-BB69-1CE99C569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1" name="Freeform 18">
                <a:extLst>
                  <a:ext uri="{FF2B5EF4-FFF2-40B4-BE49-F238E27FC236}">
                    <a16:creationId xmlns:a16="http://schemas.microsoft.com/office/drawing/2014/main" id="{C54FD8EB-2552-4089-A064-A979E29F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2" name="Freeform 19">
                <a:extLst>
                  <a:ext uri="{FF2B5EF4-FFF2-40B4-BE49-F238E27FC236}">
                    <a16:creationId xmlns:a16="http://schemas.microsoft.com/office/drawing/2014/main" id="{B906D2FC-267D-4E9E-AB79-A3F9F71D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3" name="Freeform 20">
                <a:extLst>
                  <a:ext uri="{FF2B5EF4-FFF2-40B4-BE49-F238E27FC236}">
                    <a16:creationId xmlns:a16="http://schemas.microsoft.com/office/drawing/2014/main" id="{0414425E-C29B-4586-B8DF-6868ECC2E1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4" name="Rectangle 21">
                <a:extLst>
                  <a:ext uri="{FF2B5EF4-FFF2-40B4-BE49-F238E27FC236}">
                    <a16:creationId xmlns:a16="http://schemas.microsoft.com/office/drawing/2014/main" id="{CDBE75E0-D1A8-46A2-BEAA-A0291988ADC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95" name="Freeform 22">
                <a:extLst>
                  <a:ext uri="{FF2B5EF4-FFF2-40B4-BE49-F238E27FC236}">
                    <a16:creationId xmlns:a16="http://schemas.microsoft.com/office/drawing/2014/main" id="{43D2C92D-C4E9-4828-9F80-084603E71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6" name="Freeform 23">
                <a:extLst>
                  <a:ext uri="{FF2B5EF4-FFF2-40B4-BE49-F238E27FC236}">
                    <a16:creationId xmlns:a16="http://schemas.microsoft.com/office/drawing/2014/main" id="{746EAB08-DCFC-4A40-99E8-E8E3ED92DC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7" name="Freeform 24">
                <a:extLst>
                  <a:ext uri="{FF2B5EF4-FFF2-40B4-BE49-F238E27FC236}">
                    <a16:creationId xmlns:a16="http://schemas.microsoft.com/office/drawing/2014/main" id="{C11CD8F1-C1C6-4E75-AC97-3EDEF9F33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8" name="Freeform 25">
                <a:extLst>
                  <a:ext uri="{FF2B5EF4-FFF2-40B4-BE49-F238E27FC236}">
                    <a16:creationId xmlns:a16="http://schemas.microsoft.com/office/drawing/2014/main" id="{2C0D5227-1C13-4FC8-B5E4-8F31CE08F1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9" name="Freeform 26">
                <a:extLst>
                  <a:ext uri="{FF2B5EF4-FFF2-40B4-BE49-F238E27FC236}">
                    <a16:creationId xmlns:a16="http://schemas.microsoft.com/office/drawing/2014/main" id="{FCE27CDF-D928-46AC-AA53-9B9D3A2D5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0" name="Freeform 27">
                <a:extLst>
                  <a:ext uri="{FF2B5EF4-FFF2-40B4-BE49-F238E27FC236}">
                    <a16:creationId xmlns:a16="http://schemas.microsoft.com/office/drawing/2014/main" id="{CA2F8135-1DDF-47CC-9187-B929982C5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1" name="Freeform 28">
                <a:extLst>
                  <a:ext uri="{FF2B5EF4-FFF2-40B4-BE49-F238E27FC236}">
                    <a16:creationId xmlns:a16="http://schemas.microsoft.com/office/drawing/2014/main" id="{9F3AE01D-F193-4221-9EFA-B468752652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2" name="Freeform 29">
                <a:extLst>
                  <a:ext uri="{FF2B5EF4-FFF2-40B4-BE49-F238E27FC236}">
                    <a16:creationId xmlns:a16="http://schemas.microsoft.com/office/drawing/2014/main" id="{7808422C-2145-4A5B-BD80-D18FF720C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3" name="Freeform 30">
                <a:extLst>
                  <a:ext uri="{FF2B5EF4-FFF2-40B4-BE49-F238E27FC236}">
                    <a16:creationId xmlns:a16="http://schemas.microsoft.com/office/drawing/2014/main" id="{987F6D2E-7C49-41A2-9B29-C6E1A365F1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4" name="Freeform 31">
                <a:extLst>
                  <a:ext uri="{FF2B5EF4-FFF2-40B4-BE49-F238E27FC236}">
                    <a16:creationId xmlns:a16="http://schemas.microsoft.com/office/drawing/2014/main" id="{26F1D2B4-D9F2-4D30-AF5B-E0F0F8B4FE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267" name="Group 266">
              <a:extLst>
                <a:ext uri="{FF2B5EF4-FFF2-40B4-BE49-F238E27FC236}">
                  <a16:creationId xmlns:a16="http://schemas.microsoft.com/office/drawing/2014/main" id="{E8E1273E-EDE2-4A3A-B711-7C633D6F04D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68" name="Freeform 32">
                <a:extLst>
                  <a:ext uri="{FF2B5EF4-FFF2-40B4-BE49-F238E27FC236}">
                    <a16:creationId xmlns:a16="http://schemas.microsoft.com/office/drawing/2014/main" id="{B63B0065-EB02-4B15-A2D1-8BF654B8A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9" name="Freeform 33">
                <a:extLst>
                  <a:ext uri="{FF2B5EF4-FFF2-40B4-BE49-F238E27FC236}">
                    <a16:creationId xmlns:a16="http://schemas.microsoft.com/office/drawing/2014/main" id="{E57426CB-66F7-4E49-A669-66628242C9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0" name="Freeform 34">
                <a:extLst>
                  <a:ext uri="{FF2B5EF4-FFF2-40B4-BE49-F238E27FC236}">
                    <a16:creationId xmlns:a16="http://schemas.microsoft.com/office/drawing/2014/main" id="{13E7D034-6F93-4C3D-B0D4-5C7112065EF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1" name="Freeform 35">
                <a:extLst>
                  <a:ext uri="{FF2B5EF4-FFF2-40B4-BE49-F238E27FC236}">
                    <a16:creationId xmlns:a16="http://schemas.microsoft.com/office/drawing/2014/main" id="{544587B9-2C96-4F49-9D32-4B9561513F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2" name="Freeform 36">
                <a:extLst>
                  <a:ext uri="{FF2B5EF4-FFF2-40B4-BE49-F238E27FC236}">
                    <a16:creationId xmlns:a16="http://schemas.microsoft.com/office/drawing/2014/main" id="{89C0C949-76C7-4C92-9296-CD1C2EF760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3" name="Freeform 37">
                <a:extLst>
                  <a:ext uri="{FF2B5EF4-FFF2-40B4-BE49-F238E27FC236}">
                    <a16:creationId xmlns:a16="http://schemas.microsoft.com/office/drawing/2014/main" id="{88A24927-AAB9-451E-B0A0-A405AA62A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4" name="Freeform 38">
                <a:extLst>
                  <a:ext uri="{FF2B5EF4-FFF2-40B4-BE49-F238E27FC236}">
                    <a16:creationId xmlns:a16="http://schemas.microsoft.com/office/drawing/2014/main" id="{EB081E7B-E0CD-441B-B79D-E93D2AEBD6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5" name="Freeform 39">
                <a:extLst>
                  <a:ext uri="{FF2B5EF4-FFF2-40B4-BE49-F238E27FC236}">
                    <a16:creationId xmlns:a16="http://schemas.microsoft.com/office/drawing/2014/main" id="{7D5730F8-66D4-4B1F-B8ED-FF90B6DF2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6" name="Freeform 40">
                <a:extLst>
                  <a:ext uri="{FF2B5EF4-FFF2-40B4-BE49-F238E27FC236}">
                    <a16:creationId xmlns:a16="http://schemas.microsoft.com/office/drawing/2014/main" id="{889A6C05-5677-4961-9C01-68C74E42B7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7" name="Rectangle 41">
                <a:extLst>
                  <a:ext uri="{FF2B5EF4-FFF2-40B4-BE49-F238E27FC236}">
                    <a16:creationId xmlns:a16="http://schemas.microsoft.com/office/drawing/2014/main" id="{8C7CB0DC-7079-4F28-81F7-057DE28ED8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p:nvSpPr>
          <p:cNvPr id="2" name="Title 1">
            <a:extLst>
              <a:ext uri="{FF2B5EF4-FFF2-40B4-BE49-F238E27FC236}">
                <a16:creationId xmlns:a16="http://schemas.microsoft.com/office/drawing/2014/main" id="{910FC07A-B61B-4D52-8C3A-AB0A50B8B81A}"/>
              </a:ext>
            </a:extLst>
          </p:cNvPr>
          <p:cNvSpPr>
            <a:spLocks noGrp="1"/>
          </p:cNvSpPr>
          <p:nvPr>
            <p:ph type="title"/>
          </p:nvPr>
        </p:nvSpPr>
        <p:spPr>
          <a:xfrm>
            <a:off x="8036041" y="618518"/>
            <a:ext cx="3281003" cy="1478570"/>
          </a:xfrm>
        </p:spPr>
        <p:txBody>
          <a:bodyPr vert="horz" lIns="91440" tIns="45720" rIns="91440" bIns="45720" rtlCol="0" anchor="b">
            <a:normAutofit/>
          </a:bodyPr>
          <a:lstStyle/>
          <a:p>
            <a:r>
              <a:rPr lang="en-US" sz="2800" dirty="0"/>
              <a:t>Exploratory data analysis</a:t>
            </a:r>
          </a:p>
        </p:txBody>
      </p:sp>
      <p:sp>
        <p:nvSpPr>
          <p:cNvPr id="306" name="Round Diagonal Corner Rectangle 11">
            <a:extLst>
              <a:ext uri="{FF2B5EF4-FFF2-40B4-BE49-F238E27FC236}">
                <a16:creationId xmlns:a16="http://schemas.microsoft.com/office/drawing/2014/main" id="{3980D26E-23EC-408B-A278-581293030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3" name="Picture 2">
            <a:extLst>
              <a:ext uri="{FF2B5EF4-FFF2-40B4-BE49-F238E27FC236}">
                <a16:creationId xmlns:a16="http://schemas.microsoft.com/office/drawing/2014/main" id="{0AA17774-EDE5-4473-8686-CCE137D7431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118988" y="1419563"/>
            <a:ext cx="2974328" cy="1643315"/>
          </a:xfrm>
          <a:prstGeom prst="rect">
            <a:avLst/>
          </a:prstGeom>
          <a:noFill/>
          <a:extLst>
            <a:ext uri="{909E8E84-426E-40DD-AFC4-6F175D3DCCD1}">
              <a14:hiddenFill xmlns:a14="http://schemas.microsoft.com/office/drawing/2010/main">
                <a:solidFill>
                  <a:srgbClr val="FFFFFF"/>
                </a:solidFill>
              </a14:hiddenFill>
            </a:ext>
          </a:extLst>
        </p:spPr>
      </p:pic>
      <p:pic>
        <p:nvPicPr>
          <p:cNvPr id="156" name="Picture 2">
            <a:extLst>
              <a:ext uri="{FF2B5EF4-FFF2-40B4-BE49-F238E27FC236}">
                <a16:creationId xmlns:a16="http://schemas.microsoft.com/office/drawing/2014/main" id="{35072AF6-BB74-485B-8045-D3385A9E2E56}"/>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118988" y="3835961"/>
            <a:ext cx="2974328" cy="154665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a:extLst>
              <a:ext uri="{FF2B5EF4-FFF2-40B4-BE49-F238E27FC236}">
                <a16:creationId xmlns:a16="http://schemas.microsoft.com/office/drawing/2014/main" id="{6B3E7D65-E54F-458C-B380-3978C389375C}"/>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4257042" y="2533971"/>
            <a:ext cx="2974328" cy="1784596"/>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A08866F9-E35B-4CCB-A0E4-688A5E96F5F3}"/>
              </a:ext>
            </a:extLst>
          </p:cNvPr>
          <p:cNvSpPr>
            <a:spLocks noGrp="1"/>
          </p:cNvSpPr>
          <p:nvPr>
            <p:ph type="body" sz="half" idx="2"/>
          </p:nvPr>
        </p:nvSpPr>
        <p:spPr>
          <a:xfrm>
            <a:off x="8036041" y="2249487"/>
            <a:ext cx="3281004" cy="3541714"/>
          </a:xfrm>
        </p:spPr>
        <p:txBody>
          <a:bodyPr vert="horz" lIns="91440" tIns="45720" rIns="91440" bIns="45720" rtlCol="0">
            <a:normAutofit/>
          </a:bodyPr>
          <a:lstStyle/>
          <a:p>
            <a:pPr indent="-228600">
              <a:buFont typeface="Arial" panose="020B0604020202020204" pitchFamily="34" charset="0"/>
              <a:buChar char="•"/>
            </a:pPr>
            <a:r>
              <a:rPr lang="en-US" sz="1800" b="1" i="0" dirty="0">
                <a:effectLst/>
              </a:rPr>
              <a:t>Most common word in video titles – Unigram/Bigram/Trigram</a:t>
            </a:r>
          </a:p>
          <a:p>
            <a:pPr indent="-228600">
              <a:buFont typeface="Arial" panose="020B0604020202020204" pitchFamily="34" charset="0"/>
              <a:buChar char="•"/>
            </a:pPr>
            <a:endParaRPr lang="en-US" sz="1800" dirty="0"/>
          </a:p>
        </p:txBody>
      </p:sp>
      <p:sp>
        <p:nvSpPr>
          <p:cNvPr id="3" name="Slide Number Placeholder 2">
            <a:extLst>
              <a:ext uri="{FF2B5EF4-FFF2-40B4-BE49-F238E27FC236}">
                <a16:creationId xmlns:a16="http://schemas.microsoft.com/office/drawing/2014/main" id="{CC46F11A-B971-45AD-90C2-ED669132D223}"/>
              </a:ext>
            </a:extLst>
          </p:cNvPr>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87201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9"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201" name="Group 200">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202" name="Group 201">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4"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15"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6"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7"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8"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9"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0"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1"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2"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3"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4"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5"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26"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7"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8"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9"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0"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31"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2"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3"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4"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5"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6"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7"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8"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9"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0"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203" name="Group 202">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04"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5"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6"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7"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8"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9"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0"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1"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2"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3"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p:nvSpPr>
          <p:cNvPr id="242" name="Rectangle 241">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grpSp>
        <p:nvGrpSpPr>
          <p:cNvPr id="244" name="Group 243">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245" name="Group 244">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57"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58"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9"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0"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1"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2"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3"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4"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5"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6"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7"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8"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9"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0"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1"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2"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3"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74"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5"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6"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7"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8"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9"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0"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1"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2"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3"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246" name="Group 245">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247"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8"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9"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0"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1"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2"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3"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4"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5"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6"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285"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5FB86DBE-889F-4499-B4F4-5312B7276EDF}"/>
              </a:ext>
            </a:extLst>
          </p:cNvPr>
          <p:cNvSpPr>
            <a:spLocks noGrp="1"/>
          </p:cNvSpPr>
          <p:nvPr>
            <p:ph type="title"/>
          </p:nvPr>
        </p:nvSpPr>
        <p:spPr>
          <a:xfrm>
            <a:off x="8036041" y="618518"/>
            <a:ext cx="3281003" cy="1478570"/>
          </a:xfrm>
        </p:spPr>
        <p:txBody>
          <a:bodyPr vert="horz" lIns="91440" tIns="45720" rIns="91440" bIns="45720" rtlCol="0" anchor="b">
            <a:normAutofit/>
          </a:bodyPr>
          <a:lstStyle/>
          <a:p>
            <a:r>
              <a:rPr lang="en-US" sz="2800" dirty="0">
                <a:solidFill>
                  <a:srgbClr val="FFFFFF"/>
                </a:solidFill>
              </a:rPr>
              <a:t>Exploratory data analysis</a:t>
            </a:r>
          </a:p>
        </p:txBody>
      </p:sp>
      <p:sp useBgFill="1">
        <p:nvSpPr>
          <p:cNvPr id="287"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218" name="Picture 2">
            <a:extLst>
              <a:ext uri="{FF2B5EF4-FFF2-40B4-BE49-F238E27FC236}">
                <a16:creationId xmlns:a16="http://schemas.microsoft.com/office/drawing/2014/main" id="{585B8D93-8BC8-4630-893C-C373B29D630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18988" y="1691882"/>
            <a:ext cx="6112382" cy="3468775"/>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549ABF64-3DCC-4875-AD1F-6598F2B85105}"/>
              </a:ext>
            </a:extLst>
          </p:cNvPr>
          <p:cNvSpPr>
            <a:spLocks noGrp="1"/>
          </p:cNvSpPr>
          <p:nvPr>
            <p:ph type="body" sz="half" idx="2"/>
          </p:nvPr>
        </p:nvSpPr>
        <p:spPr>
          <a:xfrm>
            <a:off x="8036041" y="2249487"/>
            <a:ext cx="3281004" cy="3541714"/>
          </a:xfrm>
        </p:spPr>
        <p:txBody>
          <a:bodyPr vert="horz" lIns="91440" tIns="45720" rIns="91440" bIns="45720" rtlCol="0">
            <a:normAutofit/>
          </a:bodyPr>
          <a:lstStyle/>
          <a:p>
            <a:pPr indent="-228600">
              <a:buFont typeface="Arial" panose="020B0604020202020204" pitchFamily="34" charset="0"/>
              <a:buChar char="•"/>
            </a:pPr>
            <a:r>
              <a:rPr lang="en-US" sz="1800" b="1" i="0" dirty="0">
                <a:solidFill>
                  <a:srgbClr val="FFFFFF"/>
                </a:solidFill>
                <a:effectLst/>
              </a:rPr>
              <a:t>Distribution of title lengths</a:t>
            </a:r>
          </a:p>
          <a:p>
            <a:pPr indent="-228600">
              <a:buFont typeface="Arial" panose="020B0604020202020204" pitchFamily="34" charset="0"/>
              <a:buChar char="•"/>
            </a:pPr>
            <a:endParaRPr lang="en-US" sz="1800" dirty="0">
              <a:solidFill>
                <a:srgbClr val="FFFFFF"/>
              </a:solidFill>
            </a:endParaRPr>
          </a:p>
        </p:txBody>
      </p:sp>
      <p:sp>
        <p:nvSpPr>
          <p:cNvPr id="3" name="Slide Number Placeholder 2">
            <a:extLst>
              <a:ext uri="{FF2B5EF4-FFF2-40B4-BE49-F238E27FC236}">
                <a16:creationId xmlns:a16="http://schemas.microsoft.com/office/drawing/2014/main" id="{E1CA385E-A211-4BFD-9CE0-A17B2E36D8A8}"/>
              </a:ext>
            </a:extLst>
          </p:cNvPr>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2626507115"/>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82"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383" name="Group 293">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295" name="Group 294">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307"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8"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9"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0"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1"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2"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3"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4"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5"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6"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7"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8"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19"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0"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1"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2"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3"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24"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5"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6"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7"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8"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9"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0"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1"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2"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3"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296" name="Group 295">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97"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8"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9"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0"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1"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2"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3"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4"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5"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6"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p:nvSpPr>
          <p:cNvPr id="384" name="Rectangle 334">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grpSp>
        <p:nvGrpSpPr>
          <p:cNvPr id="385" name="Group 336">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338" name="Group 337">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350"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51"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2"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3"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4"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5"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6"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7"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8"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9"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0"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1"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62"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3"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4"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5"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6"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67"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8"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9"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0"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1"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2"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3"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4"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5"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6"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339" name="Group 338">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340"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1"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2"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3"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4"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5"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6"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7"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8"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9"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386"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5FB86DBE-889F-4499-B4F4-5312B7276EDF}"/>
              </a:ext>
            </a:extLst>
          </p:cNvPr>
          <p:cNvSpPr>
            <a:spLocks noGrp="1"/>
          </p:cNvSpPr>
          <p:nvPr>
            <p:ph type="title"/>
          </p:nvPr>
        </p:nvSpPr>
        <p:spPr>
          <a:xfrm>
            <a:off x="8036041" y="618518"/>
            <a:ext cx="3281003" cy="1478570"/>
          </a:xfrm>
        </p:spPr>
        <p:txBody>
          <a:bodyPr vert="horz" lIns="91440" tIns="45720" rIns="91440" bIns="45720" rtlCol="0" anchor="b">
            <a:normAutofit/>
          </a:bodyPr>
          <a:lstStyle/>
          <a:p>
            <a:r>
              <a:rPr lang="en-US" sz="2800" dirty="0">
                <a:solidFill>
                  <a:srgbClr val="FFFFFF"/>
                </a:solidFill>
              </a:rPr>
              <a:t>Exploratory data analysis</a:t>
            </a:r>
          </a:p>
        </p:txBody>
      </p:sp>
      <p:sp useBgFill="1">
        <p:nvSpPr>
          <p:cNvPr id="387"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9" name="Picture 88">
            <a:extLst>
              <a:ext uri="{FF2B5EF4-FFF2-40B4-BE49-F238E27FC236}">
                <a16:creationId xmlns:a16="http://schemas.microsoft.com/office/drawing/2014/main" id="{B1EE119D-B72D-49DB-A338-6A82DF79CBAC}"/>
              </a:ext>
            </a:extLst>
          </p:cNvPr>
          <p:cNvPicPr>
            <a:picLocks noChangeAspect="1"/>
          </p:cNvPicPr>
          <p:nvPr/>
        </p:nvPicPr>
        <p:blipFill>
          <a:blip r:embed="rId3"/>
          <a:stretch>
            <a:fillRect/>
          </a:stretch>
        </p:blipFill>
        <p:spPr>
          <a:xfrm>
            <a:off x="1118988" y="2433007"/>
            <a:ext cx="6112382" cy="1986524"/>
          </a:xfrm>
          <a:prstGeom prst="rect">
            <a:avLst/>
          </a:prstGeom>
        </p:spPr>
      </p:pic>
      <p:sp>
        <p:nvSpPr>
          <p:cNvPr id="4" name="Text Placeholder 3">
            <a:extLst>
              <a:ext uri="{FF2B5EF4-FFF2-40B4-BE49-F238E27FC236}">
                <a16:creationId xmlns:a16="http://schemas.microsoft.com/office/drawing/2014/main" id="{549ABF64-3DCC-4875-AD1F-6598F2B85105}"/>
              </a:ext>
            </a:extLst>
          </p:cNvPr>
          <p:cNvSpPr>
            <a:spLocks noGrp="1"/>
          </p:cNvSpPr>
          <p:nvPr>
            <p:ph type="body" sz="half" idx="2"/>
          </p:nvPr>
        </p:nvSpPr>
        <p:spPr>
          <a:xfrm>
            <a:off x="8036041" y="2249487"/>
            <a:ext cx="3281004" cy="3541714"/>
          </a:xfrm>
        </p:spPr>
        <p:txBody>
          <a:bodyPr vert="horz" lIns="91440" tIns="45720" rIns="91440" bIns="45720" rtlCol="0">
            <a:normAutofit/>
          </a:bodyPr>
          <a:lstStyle/>
          <a:p>
            <a:pPr indent="-228600">
              <a:buFont typeface="Arial" panose="020B0604020202020204" pitchFamily="34" charset="0"/>
              <a:buChar char="•"/>
            </a:pPr>
            <a:r>
              <a:rPr lang="en-US" sz="1800" b="1" i="0" dirty="0">
                <a:solidFill>
                  <a:srgbClr val="FFFFFF"/>
                </a:solidFill>
                <a:effectLst/>
              </a:rPr>
              <a:t>Most Correlated Unigrams/Bigram/Trigram/</a:t>
            </a:r>
            <a:endParaRPr lang="en-US" sz="1800" dirty="0">
              <a:solidFill>
                <a:srgbClr val="FFFFFF"/>
              </a:solidFill>
            </a:endParaRPr>
          </a:p>
        </p:txBody>
      </p:sp>
      <p:sp>
        <p:nvSpPr>
          <p:cNvPr id="3" name="Rectangle 1">
            <a:extLst>
              <a:ext uri="{FF2B5EF4-FFF2-40B4-BE49-F238E27FC236}">
                <a16:creationId xmlns:a16="http://schemas.microsoft.com/office/drawing/2014/main" id="{01611CE7-2856-45A9-9633-A4EBA351F0E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ea typeface="var(--jp-code-font-family)"/>
              </a:rPr>
              <a:t>Most Correlated</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Slide Number Placeholder 4">
            <a:extLst>
              <a:ext uri="{FF2B5EF4-FFF2-40B4-BE49-F238E27FC236}">
                <a16:creationId xmlns:a16="http://schemas.microsoft.com/office/drawing/2014/main" id="{28E26DD4-F9D5-4F04-BEEC-17657CF2D4F2}"/>
              </a:ext>
            </a:extLst>
          </p:cNvPr>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2608525902"/>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268"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1269" name="Group 7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74" name="Group 7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8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9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0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75" name="Group 7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7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p:nvSpPr>
          <p:cNvPr id="11270" name="Rectangle 113">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grpSp>
        <p:nvGrpSpPr>
          <p:cNvPr id="11271" name="Group 115">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17" name="Group 116">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29"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30"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1"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2"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3"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4"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5"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6"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7"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8"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9"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0"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41"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2"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3"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4"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5"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6"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7"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8"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9"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0"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1"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2"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3"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4"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5"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18" name="Group 117">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19"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0"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1"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2"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3"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4"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5"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6"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7"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8"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11272"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D97D5E12-F4DF-4864-994F-872F302CA844}"/>
              </a:ext>
            </a:extLst>
          </p:cNvPr>
          <p:cNvSpPr>
            <a:spLocks noGrp="1"/>
          </p:cNvSpPr>
          <p:nvPr>
            <p:ph type="title"/>
          </p:nvPr>
        </p:nvSpPr>
        <p:spPr>
          <a:xfrm>
            <a:off x="8036041" y="618518"/>
            <a:ext cx="3281003" cy="1478570"/>
          </a:xfrm>
        </p:spPr>
        <p:txBody>
          <a:bodyPr vert="horz" lIns="91440" tIns="45720" rIns="91440" bIns="45720" rtlCol="0" anchor="b">
            <a:normAutofit/>
          </a:bodyPr>
          <a:lstStyle/>
          <a:p>
            <a:r>
              <a:rPr lang="en-US" sz="2800" dirty="0">
                <a:solidFill>
                  <a:srgbClr val="FFFFFF"/>
                </a:solidFill>
              </a:rPr>
              <a:t>Exploratory data analysis</a:t>
            </a:r>
          </a:p>
        </p:txBody>
      </p:sp>
      <p:sp useBgFill="1">
        <p:nvSpPr>
          <p:cNvPr id="11273"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266" name="Picture 2">
            <a:extLst>
              <a:ext uri="{FF2B5EF4-FFF2-40B4-BE49-F238E27FC236}">
                <a16:creationId xmlns:a16="http://schemas.microsoft.com/office/drawing/2014/main" id="{672AA78D-E6A5-4A59-9CDA-F32D2BD7538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18988" y="1691882"/>
            <a:ext cx="6112382" cy="3468775"/>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3F25F666-F682-4730-BB60-46E8C907DDF5}"/>
              </a:ext>
            </a:extLst>
          </p:cNvPr>
          <p:cNvSpPr>
            <a:spLocks noGrp="1"/>
          </p:cNvSpPr>
          <p:nvPr>
            <p:ph type="body" sz="half" idx="2"/>
          </p:nvPr>
        </p:nvSpPr>
        <p:spPr>
          <a:xfrm>
            <a:off x="8036041" y="2249487"/>
            <a:ext cx="3281004" cy="3541714"/>
          </a:xfrm>
        </p:spPr>
        <p:txBody>
          <a:bodyPr vert="horz" lIns="91440" tIns="45720" rIns="91440" bIns="45720" rtlCol="0">
            <a:normAutofit/>
          </a:bodyPr>
          <a:lstStyle/>
          <a:p>
            <a:pPr indent="-228600">
              <a:buFont typeface="Arial" panose="020B0604020202020204" pitchFamily="34" charset="0"/>
              <a:buChar char="•"/>
            </a:pPr>
            <a:r>
              <a:rPr lang="en-US" sz="1800" b="1" i="0" dirty="0">
                <a:solidFill>
                  <a:srgbClr val="FFFFFF"/>
                </a:solidFill>
                <a:effectLst/>
              </a:rPr>
              <a:t>Top Categories of Trending Videos</a:t>
            </a:r>
          </a:p>
          <a:p>
            <a:pPr indent="-228600">
              <a:buFont typeface="Arial" panose="020B0604020202020204" pitchFamily="34" charset="0"/>
              <a:buChar char="•"/>
            </a:pPr>
            <a:endParaRPr lang="en-US" sz="1800" dirty="0">
              <a:solidFill>
                <a:srgbClr val="FFFFFF"/>
              </a:solidFill>
            </a:endParaRPr>
          </a:p>
        </p:txBody>
      </p:sp>
      <p:sp>
        <p:nvSpPr>
          <p:cNvPr id="3" name="Slide Number Placeholder 2">
            <a:extLst>
              <a:ext uri="{FF2B5EF4-FFF2-40B4-BE49-F238E27FC236}">
                <a16:creationId xmlns:a16="http://schemas.microsoft.com/office/drawing/2014/main" id="{D38237DD-B80F-4C24-8E59-EEB70C91F971}"/>
              </a:ext>
            </a:extLst>
          </p:cNvPr>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3943307429"/>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13"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5" name="Group 14">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6" name="Group 15">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8"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29"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9"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0"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5"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1"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3"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17" name="Group 16">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8"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grpSp>
      </p:grpSp>
      <p:sp useBgFill="1">
        <p:nvSpPr>
          <p:cNvPr id="56" name="Rectangle 55">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8" name="Group 57">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59"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0"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1"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6"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CD403AC7-815D-47E9-B574-FAE2479C9B9A}"/>
              </a:ext>
            </a:extLst>
          </p:cNvPr>
          <p:cNvSpPr>
            <a:spLocks noGrp="1"/>
          </p:cNvSpPr>
          <p:nvPr>
            <p:ph type="title"/>
          </p:nvPr>
        </p:nvSpPr>
        <p:spPr>
          <a:xfrm>
            <a:off x="1141413" y="1082673"/>
            <a:ext cx="2869416" cy="4708528"/>
          </a:xfrm>
        </p:spPr>
        <p:txBody>
          <a:bodyPr vert="horz" lIns="91440" tIns="45720" rIns="91440" bIns="45720" rtlCol="0" anchor="ctr">
            <a:normAutofit/>
          </a:bodyPr>
          <a:lstStyle/>
          <a:p>
            <a:pPr algn="r"/>
            <a:r>
              <a:rPr lang="en-US" sz="4000" dirty="0"/>
              <a:t>Modelling</a:t>
            </a:r>
          </a:p>
        </p:txBody>
      </p:sp>
      <p:cxnSp>
        <p:nvCxnSpPr>
          <p:cNvPr id="87" name="Straight Connector 86">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0717EEC9-16DB-4F1E-9A97-B4288CAB9D2D}"/>
              </a:ext>
            </a:extLst>
          </p:cNvPr>
          <p:cNvSpPr>
            <a:spLocks noGrp="1"/>
          </p:cNvSpPr>
          <p:nvPr>
            <p:ph type="body" sz="half" idx="2"/>
          </p:nvPr>
        </p:nvSpPr>
        <p:spPr>
          <a:xfrm>
            <a:off x="5297763" y="1082673"/>
            <a:ext cx="5751237" cy="4708528"/>
          </a:xfrm>
        </p:spPr>
        <p:txBody>
          <a:bodyPr vert="horz" lIns="91440" tIns="45720" rIns="91440" bIns="45720" rtlCol="0" anchor="t">
            <a:normAutofit lnSpcReduction="10000"/>
          </a:bodyPr>
          <a:lstStyle/>
          <a:p>
            <a:pPr marL="114300"/>
            <a:r>
              <a:rPr lang="en-SG" sz="2000" b="1" dirty="0"/>
              <a:t>Predict y </a:t>
            </a:r>
            <a:endParaRPr lang="en-US" sz="1800" b="1" dirty="0"/>
          </a:p>
          <a:p>
            <a:pPr marL="114300"/>
            <a:r>
              <a:rPr lang="en-US" sz="1800" dirty="0"/>
              <a:t>Multiclass categories: Entertainment, Sport, Gaming, Music</a:t>
            </a:r>
          </a:p>
          <a:p>
            <a:pPr marL="114300"/>
            <a:r>
              <a:rPr lang="en-SG" sz="2000" b="1" dirty="0"/>
              <a:t>Feature X</a:t>
            </a:r>
            <a:endParaRPr lang="en-US" sz="1800" b="1" dirty="0"/>
          </a:p>
          <a:p>
            <a:pPr marL="114300"/>
            <a:r>
              <a:rPr lang="en-SG" sz="2000" dirty="0"/>
              <a:t>Title of video</a:t>
            </a:r>
            <a:endParaRPr lang="en-US" sz="1800" dirty="0"/>
          </a:p>
          <a:p>
            <a:pPr marL="114300"/>
            <a:r>
              <a:rPr lang="en-SG" sz="2000" b="1" dirty="0"/>
              <a:t>Vectorizer selection</a:t>
            </a:r>
          </a:p>
          <a:p>
            <a:pPr marL="114300"/>
            <a:r>
              <a:rPr lang="en-US" sz="1800" dirty="0"/>
              <a:t>TfidfVectorizer (sublinear_tf=True, min_df=100,</a:t>
            </a:r>
          </a:p>
          <a:p>
            <a:pPr marL="114300"/>
            <a:r>
              <a:rPr lang="en-US" sz="1800" dirty="0"/>
              <a:t>                        ngram_range=(1, 2), </a:t>
            </a:r>
          </a:p>
          <a:p>
            <a:pPr marL="114300"/>
            <a:r>
              <a:rPr lang="en-US" sz="1800" dirty="0"/>
              <a:t>                        stop_words='english’)</a:t>
            </a:r>
          </a:p>
          <a:p>
            <a:pPr marL="114300"/>
            <a:r>
              <a:rPr lang="en-SG" sz="2000" dirty="0"/>
              <a:t>- 187 features</a:t>
            </a:r>
          </a:p>
          <a:p>
            <a:pPr marL="114300"/>
            <a:r>
              <a:rPr lang="en-SG" sz="2000" b="1" dirty="0"/>
              <a:t>Train test split </a:t>
            </a:r>
            <a:endParaRPr lang="en-US" sz="1800" b="1" dirty="0"/>
          </a:p>
        </p:txBody>
      </p:sp>
      <p:grpSp>
        <p:nvGrpSpPr>
          <p:cNvPr id="89" name="Group 88">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90"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
        <p:nvSpPr>
          <p:cNvPr id="3" name="Slide Number Placeholder 2">
            <a:extLst>
              <a:ext uri="{FF2B5EF4-FFF2-40B4-BE49-F238E27FC236}">
                <a16:creationId xmlns:a16="http://schemas.microsoft.com/office/drawing/2014/main" id="{8AE3F27D-DF93-4A45-ACA5-2D72B84F8D7F}"/>
              </a:ext>
            </a:extLst>
          </p:cNvPr>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1373283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13"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6" name="Group 15">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8"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29"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0"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5"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3"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17" name="Group 16">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8"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grpSp>
      </p:grpSp>
      <p:sp useBgFill="1">
        <p:nvSpPr>
          <p:cNvPr id="56" name="Rectangle 55">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8" name="Group 57">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59"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0"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1"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6"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CD403AC7-815D-47E9-B574-FAE2479C9B9A}"/>
              </a:ext>
            </a:extLst>
          </p:cNvPr>
          <p:cNvSpPr>
            <a:spLocks noGrp="1"/>
          </p:cNvSpPr>
          <p:nvPr>
            <p:ph type="title"/>
          </p:nvPr>
        </p:nvSpPr>
        <p:spPr>
          <a:xfrm>
            <a:off x="1141413" y="1082673"/>
            <a:ext cx="2869416" cy="4708528"/>
          </a:xfrm>
        </p:spPr>
        <p:txBody>
          <a:bodyPr vert="horz" lIns="91440" tIns="45720" rIns="91440" bIns="45720" rtlCol="0" anchor="ctr">
            <a:normAutofit/>
          </a:bodyPr>
          <a:lstStyle/>
          <a:p>
            <a:pPr algn="r"/>
            <a:r>
              <a:rPr lang="en-US" sz="4000" dirty="0"/>
              <a:t>Modelling</a:t>
            </a:r>
          </a:p>
        </p:txBody>
      </p:sp>
      <p:cxnSp>
        <p:nvCxnSpPr>
          <p:cNvPr id="87" name="Straight Connector 86">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0717EEC9-16DB-4F1E-9A97-B4288CAB9D2D}"/>
              </a:ext>
            </a:extLst>
          </p:cNvPr>
          <p:cNvSpPr>
            <a:spLocks noGrp="1"/>
          </p:cNvSpPr>
          <p:nvPr>
            <p:ph type="body" sz="half" idx="2"/>
          </p:nvPr>
        </p:nvSpPr>
        <p:spPr>
          <a:xfrm>
            <a:off x="5297763" y="1082673"/>
            <a:ext cx="5751237" cy="4708528"/>
          </a:xfrm>
        </p:spPr>
        <p:txBody>
          <a:bodyPr vert="horz" lIns="91440" tIns="45720" rIns="91440" bIns="45720" rtlCol="0" anchor="t">
            <a:normAutofit fontScale="92500" lnSpcReduction="10000"/>
          </a:bodyPr>
          <a:lstStyle/>
          <a:p>
            <a:pPr marL="114300"/>
            <a:r>
              <a:rPr lang="en-SG" sz="2000" b="1" dirty="0"/>
              <a:t>models = [</a:t>
            </a:r>
          </a:p>
          <a:p>
            <a:pPr marL="114300"/>
            <a:r>
              <a:rPr lang="en-SG" sz="2000" b="1" dirty="0"/>
              <a:t>    RandomForestClassifier(n_estimators=100, 	max_depth=5, random_state=0),</a:t>
            </a:r>
          </a:p>
          <a:p>
            <a:pPr marL="114300"/>
            <a:r>
              <a:rPr lang="en-SG" sz="2000" b="1" dirty="0"/>
              <a:t>    MultinomialNB(),</a:t>
            </a:r>
          </a:p>
          <a:p>
            <a:pPr marL="114300"/>
            <a:r>
              <a:rPr lang="en-SG" sz="2000" b="1" dirty="0"/>
              <a:t>    BernoulliNB(),</a:t>
            </a:r>
          </a:p>
          <a:p>
            <a:pPr marL="114300"/>
            <a:r>
              <a:rPr lang="en-SG" sz="2000" b="1" dirty="0"/>
              <a:t>    DecisionTreeClassifier(random_state=0),</a:t>
            </a:r>
          </a:p>
          <a:p>
            <a:pPr marL="114300"/>
            <a:r>
              <a:rPr lang="en-SG" sz="2000" b="1" dirty="0"/>
              <a:t>    LogisticRegression(random_state=0),</a:t>
            </a:r>
          </a:p>
          <a:p>
            <a:pPr marL="114300"/>
            <a:r>
              <a:rPr lang="en-SG" sz="2000" b="1" dirty="0"/>
              <a:t>    GaussianNB(),</a:t>
            </a:r>
          </a:p>
          <a:p>
            <a:pPr marL="114300"/>
            <a:r>
              <a:rPr lang="en-SG" sz="2000" b="1" dirty="0"/>
              <a:t>    KNeighborsClassifier(n_neighbors=3)</a:t>
            </a:r>
          </a:p>
          <a:p>
            <a:pPr marL="114300"/>
            <a:r>
              <a:rPr lang="en-SG" sz="2000" b="1" dirty="0"/>
              <a:t>                         ]</a:t>
            </a:r>
          </a:p>
          <a:p>
            <a:pPr marL="114300"/>
            <a:r>
              <a:rPr lang="en-US" sz="1800" dirty="0"/>
              <a:t>CV = 5</a:t>
            </a:r>
          </a:p>
        </p:txBody>
      </p:sp>
      <p:grpSp>
        <p:nvGrpSpPr>
          <p:cNvPr id="89" name="Group 88">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90"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
        <p:nvSpPr>
          <p:cNvPr id="3" name="Slide Number Placeholder 2">
            <a:extLst>
              <a:ext uri="{FF2B5EF4-FFF2-40B4-BE49-F238E27FC236}">
                <a16:creationId xmlns:a16="http://schemas.microsoft.com/office/drawing/2014/main" id="{950BFCD9-2A89-41AD-A9DF-EA5B6F76B1AD}"/>
              </a:ext>
            </a:extLst>
          </p:cNvPr>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1934943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8D27FD4-B5ED-42B0-ADCB-3CB02134669B}"/>
              </a:ext>
            </a:extLst>
          </p:cNvPr>
          <p:cNvSpPr/>
          <p:nvPr/>
        </p:nvSpPr>
        <p:spPr>
          <a:xfrm>
            <a:off x="5689600" y="3223491"/>
            <a:ext cx="4100945" cy="32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13"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6" name="Group 15">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8"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29"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0"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5"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3"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17" name="Group 16">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8"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grpSp>
      </p:grpSp>
      <p:sp useBgFill="1">
        <p:nvSpPr>
          <p:cNvPr id="56" name="Rectangle 55">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8" name="Group 57">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59"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0"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1"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6"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CD403AC7-815D-47E9-B574-FAE2479C9B9A}"/>
              </a:ext>
            </a:extLst>
          </p:cNvPr>
          <p:cNvSpPr>
            <a:spLocks noGrp="1"/>
          </p:cNvSpPr>
          <p:nvPr>
            <p:ph type="title"/>
          </p:nvPr>
        </p:nvSpPr>
        <p:spPr>
          <a:xfrm>
            <a:off x="1141413" y="1082673"/>
            <a:ext cx="2869416" cy="4708528"/>
          </a:xfrm>
        </p:spPr>
        <p:txBody>
          <a:bodyPr vert="horz" lIns="91440" tIns="45720" rIns="91440" bIns="45720" rtlCol="0" anchor="ctr">
            <a:normAutofit/>
          </a:bodyPr>
          <a:lstStyle/>
          <a:p>
            <a:pPr algn="r"/>
            <a:r>
              <a:rPr lang="en-US" sz="4000" dirty="0"/>
              <a:t>Modelling</a:t>
            </a:r>
          </a:p>
        </p:txBody>
      </p:sp>
      <p:cxnSp>
        <p:nvCxnSpPr>
          <p:cNvPr id="87" name="Straight Connector 86">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0717EEC9-16DB-4F1E-9A97-B4288CAB9D2D}"/>
              </a:ext>
            </a:extLst>
          </p:cNvPr>
          <p:cNvSpPr>
            <a:spLocks noGrp="1"/>
          </p:cNvSpPr>
          <p:nvPr>
            <p:ph type="body" sz="half" idx="2"/>
          </p:nvPr>
        </p:nvSpPr>
        <p:spPr>
          <a:xfrm>
            <a:off x="4981702" y="1427159"/>
            <a:ext cx="5751237" cy="4708528"/>
          </a:xfrm>
        </p:spPr>
        <p:txBody>
          <a:bodyPr vert="horz" lIns="91440" tIns="45720" rIns="91440" bIns="45720" rtlCol="0" anchor="t">
            <a:normAutofit/>
          </a:bodyPr>
          <a:lstStyle/>
          <a:p>
            <a:pPr marL="114300"/>
            <a:r>
              <a:rPr lang="en-US" sz="1800" dirty="0"/>
              <a:t>Results</a:t>
            </a:r>
          </a:p>
        </p:txBody>
      </p:sp>
      <p:grpSp>
        <p:nvGrpSpPr>
          <p:cNvPr id="89" name="Group 88">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90"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cxnSp>
        <p:nvCxnSpPr>
          <p:cNvPr id="9" name="Straight Connector 8">
            <a:extLst>
              <a:ext uri="{FF2B5EF4-FFF2-40B4-BE49-F238E27FC236}">
                <a16:creationId xmlns:a16="http://schemas.microsoft.com/office/drawing/2014/main" id="{E94BF022-9A90-467E-B785-6C95F42BB809}"/>
              </a:ext>
            </a:extLst>
          </p:cNvPr>
          <p:cNvCxnSpPr/>
          <p:nvPr/>
        </p:nvCxnSpPr>
        <p:spPr>
          <a:xfrm>
            <a:off x="5607170" y="4293166"/>
            <a:ext cx="4278702" cy="0"/>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11" name="Straight Connector 10">
            <a:extLst>
              <a:ext uri="{FF2B5EF4-FFF2-40B4-BE49-F238E27FC236}">
                <a16:creationId xmlns:a16="http://schemas.microsoft.com/office/drawing/2014/main" id="{C5C83F0B-62FE-4489-B18A-242EB9EE9268}"/>
              </a:ext>
            </a:extLst>
          </p:cNvPr>
          <p:cNvCxnSpPr>
            <a:cxnSpLocks/>
          </p:cNvCxnSpPr>
          <p:nvPr/>
        </p:nvCxnSpPr>
        <p:spPr>
          <a:xfrm>
            <a:off x="5607170" y="4602073"/>
            <a:ext cx="4278702" cy="0"/>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55" name="Straight Connector 54">
            <a:extLst>
              <a:ext uri="{FF2B5EF4-FFF2-40B4-BE49-F238E27FC236}">
                <a16:creationId xmlns:a16="http://schemas.microsoft.com/office/drawing/2014/main" id="{3E153B65-24CA-4DD3-9AD6-22B9A4921B1A}"/>
              </a:ext>
            </a:extLst>
          </p:cNvPr>
          <p:cNvCxnSpPr/>
          <p:nvPr/>
        </p:nvCxnSpPr>
        <p:spPr>
          <a:xfrm>
            <a:off x="5607170" y="4293166"/>
            <a:ext cx="0" cy="326159"/>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86" name="Straight Connector 85">
            <a:extLst>
              <a:ext uri="{FF2B5EF4-FFF2-40B4-BE49-F238E27FC236}">
                <a16:creationId xmlns:a16="http://schemas.microsoft.com/office/drawing/2014/main" id="{F9846A9C-978F-4383-82C2-04AEACD64A58}"/>
              </a:ext>
            </a:extLst>
          </p:cNvPr>
          <p:cNvCxnSpPr/>
          <p:nvPr/>
        </p:nvCxnSpPr>
        <p:spPr>
          <a:xfrm>
            <a:off x="9885872" y="4293166"/>
            <a:ext cx="0" cy="326159"/>
          </a:xfrm>
          <a:prstGeom prst="line">
            <a:avLst/>
          </a:prstGeom>
          <a:ln w="12700"/>
        </p:spPr>
        <p:style>
          <a:lnRef idx="1">
            <a:schemeClr val="accent3"/>
          </a:lnRef>
          <a:fillRef idx="0">
            <a:schemeClr val="accent3"/>
          </a:fillRef>
          <a:effectRef idx="0">
            <a:schemeClr val="accent3"/>
          </a:effectRef>
          <a:fontRef idx="minor">
            <a:schemeClr val="tx1"/>
          </a:fontRef>
        </p:style>
      </p:cxnSp>
      <p:pic>
        <p:nvPicPr>
          <p:cNvPr id="7" name="Picture 6">
            <a:extLst>
              <a:ext uri="{FF2B5EF4-FFF2-40B4-BE49-F238E27FC236}">
                <a16:creationId xmlns:a16="http://schemas.microsoft.com/office/drawing/2014/main" id="{D5A6EBB2-EF11-44FF-9148-8DCF6D7EFBA9}"/>
              </a:ext>
            </a:extLst>
          </p:cNvPr>
          <p:cNvPicPr>
            <a:picLocks noChangeAspect="1"/>
          </p:cNvPicPr>
          <p:nvPr/>
        </p:nvPicPr>
        <p:blipFill>
          <a:blip r:embed="rId3"/>
          <a:stretch>
            <a:fillRect/>
          </a:stretch>
        </p:blipFill>
        <p:spPr>
          <a:xfrm>
            <a:off x="5210537" y="1816714"/>
            <a:ext cx="4706007" cy="3162741"/>
          </a:xfrm>
          <a:prstGeom prst="rect">
            <a:avLst/>
          </a:prstGeom>
        </p:spPr>
      </p:pic>
      <p:cxnSp>
        <p:nvCxnSpPr>
          <p:cNvPr id="57" name="Straight Connector 56">
            <a:extLst>
              <a:ext uri="{FF2B5EF4-FFF2-40B4-BE49-F238E27FC236}">
                <a16:creationId xmlns:a16="http://schemas.microsoft.com/office/drawing/2014/main" id="{1B5897A5-4A72-4D37-82AC-CA91239D30EE}"/>
              </a:ext>
            </a:extLst>
          </p:cNvPr>
          <p:cNvCxnSpPr/>
          <p:nvPr/>
        </p:nvCxnSpPr>
        <p:spPr>
          <a:xfrm>
            <a:off x="5495026" y="3925019"/>
            <a:ext cx="0" cy="285032"/>
          </a:xfrm>
          <a:prstGeom prst="line">
            <a:avLst/>
          </a:prstGeom>
          <a:ln w="19050">
            <a:solidFill>
              <a:srgbClr val="FF0000"/>
            </a:solidFill>
          </a:ln>
        </p:spPr>
        <p:style>
          <a:lnRef idx="1">
            <a:schemeClr val="accent3"/>
          </a:lnRef>
          <a:fillRef idx="0">
            <a:schemeClr val="accent3"/>
          </a:fillRef>
          <a:effectRef idx="0">
            <a:schemeClr val="accent3"/>
          </a:effectRef>
          <a:fontRef idx="minor">
            <a:schemeClr val="tx1"/>
          </a:fontRef>
        </p:style>
      </p:cxnSp>
      <p:cxnSp>
        <p:nvCxnSpPr>
          <p:cNvPr id="100" name="Straight Connector 99">
            <a:extLst>
              <a:ext uri="{FF2B5EF4-FFF2-40B4-BE49-F238E27FC236}">
                <a16:creationId xmlns:a16="http://schemas.microsoft.com/office/drawing/2014/main" id="{4714BF46-FE04-4574-8CAA-E955714E8C09}"/>
              </a:ext>
            </a:extLst>
          </p:cNvPr>
          <p:cNvCxnSpPr/>
          <p:nvPr/>
        </p:nvCxnSpPr>
        <p:spPr>
          <a:xfrm>
            <a:off x="5495026" y="3925019"/>
            <a:ext cx="4037163" cy="0"/>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102" name="Straight Connector 101">
            <a:extLst>
              <a:ext uri="{FF2B5EF4-FFF2-40B4-BE49-F238E27FC236}">
                <a16:creationId xmlns:a16="http://schemas.microsoft.com/office/drawing/2014/main" id="{157E4A1C-89B3-4CAB-AECD-5E0A7CB3AF48}"/>
              </a:ext>
            </a:extLst>
          </p:cNvPr>
          <p:cNvCxnSpPr>
            <a:cxnSpLocks/>
          </p:cNvCxnSpPr>
          <p:nvPr/>
        </p:nvCxnSpPr>
        <p:spPr>
          <a:xfrm>
            <a:off x="9532189" y="3925019"/>
            <a:ext cx="0" cy="285032"/>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105" name="Straight Connector 104">
            <a:extLst>
              <a:ext uri="{FF2B5EF4-FFF2-40B4-BE49-F238E27FC236}">
                <a16:creationId xmlns:a16="http://schemas.microsoft.com/office/drawing/2014/main" id="{97C276BB-6AE4-41B4-9E3D-645820740EC5}"/>
              </a:ext>
            </a:extLst>
          </p:cNvPr>
          <p:cNvCxnSpPr/>
          <p:nvPr/>
        </p:nvCxnSpPr>
        <p:spPr>
          <a:xfrm>
            <a:off x="5495026" y="4210051"/>
            <a:ext cx="4037163" cy="0"/>
          </a:xfrm>
          <a:prstGeom prst="line">
            <a:avLst/>
          </a:prstGeom>
          <a:ln w="19050"/>
        </p:spPr>
        <p:style>
          <a:lnRef idx="1">
            <a:schemeClr val="accent3"/>
          </a:lnRef>
          <a:fillRef idx="0">
            <a:schemeClr val="accent3"/>
          </a:fillRef>
          <a:effectRef idx="0">
            <a:schemeClr val="accent3"/>
          </a:effectRef>
          <a:fontRef idx="minor">
            <a:schemeClr val="tx1"/>
          </a:fontRef>
        </p:style>
      </p:cxnSp>
      <p:sp>
        <p:nvSpPr>
          <p:cNvPr id="5" name="Slide Number Placeholder 4">
            <a:extLst>
              <a:ext uri="{FF2B5EF4-FFF2-40B4-BE49-F238E27FC236}">
                <a16:creationId xmlns:a16="http://schemas.microsoft.com/office/drawing/2014/main" id="{F04333FC-6286-4A0D-840A-8FB95350F867}"/>
              </a:ext>
            </a:extLst>
          </p:cNvPr>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917216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818677E0-FD9A-4AEC-9F01-0123E035C727}"/>
              </a:ext>
            </a:extLst>
          </p:cNvPr>
          <p:cNvSpPr>
            <a:spLocks noGrp="1"/>
          </p:cNvSpPr>
          <p:nvPr>
            <p:ph type="title"/>
          </p:nvPr>
        </p:nvSpPr>
        <p:spPr>
          <a:xfrm>
            <a:off x="1141413" y="1082673"/>
            <a:ext cx="2869416" cy="4708528"/>
          </a:xfrm>
        </p:spPr>
        <p:txBody>
          <a:bodyPr>
            <a:normAutofit/>
          </a:bodyPr>
          <a:lstStyle/>
          <a:p>
            <a:pPr algn="r"/>
            <a:r>
              <a:rPr lang="en-US" sz="3100" dirty="0"/>
              <a:t>Introduction</a:t>
            </a:r>
            <a:endParaRPr lang="en-SG" sz="3100" dirty="0"/>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8" name="Content Placeholder 2">
            <a:extLst>
              <a:ext uri="{FF2B5EF4-FFF2-40B4-BE49-F238E27FC236}">
                <a16:creationId xmlns:a16="http://schemas.microsoft.com/office/drawing/2014/main" id="{36C87185-EA91-4487-A9DD-B894F0B59AF4}"/>
              </a:ext>
            </a:extLst>
          </p:cNvPr>
          <p:cNvSpPr>
            <a:spLocks noGrp="1"/>
          </p:cNvSpPr>
          <p:nvPr>
            <p:ph idx="1"/>
          </p:nvPr>
        </p:nvSpPr>
        <p:spPr>
          <a:xfrm>
            <a:off x="5297763" y="1082673"/>
            <a:ext cx="5751237" cy="4708528"/>
          </a:xfrm>
        </p:spPr>
        <p:txBody>
          <a:bodyPr anchor="ctr">
            <a:normAutofit/>
          </a:bodyPr>
          <a:lstStyle/>
          <a:p>
            <a:pPr marL="0" indent="0">
              <a:lnSpc>
                <a:spcPct val="110000"/>
              </a:lnSpc>
              <a:buNone/>
            </a:pPr>
            <a:r>
              <a:rPr lang="en-US" sz="1700" b="0" i="0" dirty="0">
                <a:effectLst/>
                <a:latin typeface="var(--jp-content-font-family)"/>
              </a:rPr>
              <a:t>This purpose of the project is to assist if you are:</a:t>
            </a:r>
          </a:p>
          <a:p>
            <a:pPr marL="0" indent="0">
              <a:lnSpc>
                <a:spcPct val="110000"/>
              </a:lnSpc>
              <a:buNone/>
            </a:pPr>
            <a:r>
              <a:rPr lang="en-US" sz="1700" b="0" i="0" dirty="0">
                <a:effectLst/>
                <a:latin typeface="var(--jp-content-font-family)"/>
              </a:rPr>
              <a:t>a) A youtuber who wants to make trending videos</a:t>
            </a:r>
          </a:p>
          <a:p>
            <a:pPr marL="0" indent="0">
              <a:lnSpc>
                <a:spcPct val="110000"/>
              </a:lnSpc>
              <a:buNone/>
            </a:pPr>
            <a:r>
              <a:rPr lang="en-US" sz="1700" b="0" i="0" dirty="0">
                <a:effectLst/>
                <a:latin typeface="var(--jp-content-font-family)"/>
              </a:rPr>
              <a:t>b) An advertiser who wants to know the best video to put advertisements on before they become trending video</a:t>
            </a:r>
          </a:p>
          <a:p>
            <a:pPr marL="0" indent="0">
              <a:lnSpc>
                <a:spcPct val="110000"/>
              </a:lnSpc>
              <a:buNone/>
            </a:pPr>
            <a:r>
              <a:rPr lang="en-US" sz="1700" b="0" i="0" dirty="0">
                <a:effectLst/>
                <a:latin typeface="var(--jp-content-font-family)"/>
              </a:rPr>
              <a:t>There will be some studies of the followings:</a:t>
            </a:r>
          </a:p>
          <a:p>
            <a:pPr marL="0" indent="0">
              <a:lnSpc>
                <a:spcPct val="110000"/>
              </a:lnSpc>
              <a:buNone/>
            </a:pPr>
            <a:r>
              <a:rPr lang="en-US" sz="1700" b="0" i="0" dirty="0">
                <a:effectLst/>
                <a:latin typeface="var(--jp-content-font-family)"/>
              </a:rPr>
              <a:t>a) To perform analysis on correlation between features to  determine how interactive video features helps a video trend on YouTube? is having a large number of views required for a video to trend? how important is the Correlation between features?</a:t>
            </a:r>
          </a:p>
          <a:p>
            <a:pPr marL="0" indent="0">
              <a:lnSpc>
                <a:spcPct val="110000"/>
              </a:lnSpc>
              <a:buNone/>
            </a:pPr>
            <a:r>
              <a:rPr lang="en-US" sz="1700" b="0" i="0" dirty="0">
                <a:effectLst/>
                <a:latin typeface="var(--jp-content-font-family)"/>
              </a:rPr>
              <a:t>b) To compare analysis of ML classifiers for predicting YouTube trending video to determine which classifier is best suited for forecasting.</a:t>
            </a:r>
          </a:p>
          <a:p>
            <a:pPr>
              <a:lnSpc>
                <a:spcPct val="110000"/>
              </a:lnSpc>
            </a:pPr>
            <a:endParaRPr lang="en-SG" sz="1700" dirty="0"/>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
        <p:nvSpPr>
          <p:cNvPr id="3" name="Slide Number Placeholder 2">
            <a:extLst>
              <a:ext uri="{FF2B5EF4-FFF2-40B4-BE49-F238E27FC236}">
                <a16:creationId xmlns:a16="http://schemas.microsoft.com/office/drawing/2014/main" id="{4603646A-6CDE-47E8-9FEA-2C5C5DBF850F}"/>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974619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8D27FD4-B5ED-42B0-ADCB-3CB02134669B}"/>
              </a:ext>
            </a:extLst>
          </p:cNvPr>
          <p:cNvSpPr/>
          <p:nvPr/>
        </p:nvSpPr>
        <p:spPr>
          <a:xfrm>
            <a:off x="5689600" y="3223491"/>
            <a:ext cx="4100945" cy="32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13"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5" name="Group 14">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6" name="Group 15">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8"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29"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9"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0"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5"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1"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3"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17" name="Group 16">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8"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grpSp>
      </p:grpSp>
      <p:sp useBgFill="1">
        <p:nvSpPr>
          <p:cNvPr id="56" name="Rectangle 55">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8" name="Group 57">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59"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0"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1"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6"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CD403AC7-815D-47E9-B574-FAE2479C9B9A}"/>
              </a:ext>
            </a:extLst>
          </p:cNvPr>
          <p:cNvSpPr>
            <a:spLocks noGrp="1"/>
          </p:cNvSpPr>
          <p:nvPr>
            <p:ph type="title"/>
          </p:nvPr>
        </p:nvSpPr>
        <p:spPr>
          <a:xfrm>
            <a:off x="1141413" y="1082673"/>
            <a:ext cx="2869416" cy="4708528"/>
          </a:xfrm>
        </p:spPr>
        <p:txBody>
          <a:bodyPr vert="horz" lIns="91440" tIns="45720" rIns="91440" bIns="45720" rtlCol="0" anchor="ctr">
            <a:normAutofit/>
          </a:bodyPr>
          <a:lstStyle/>
          <a:p>
            <a:pPr algn="r"/>
            <a:r>
              <a:rPr lang="en-US" sz="4000" dirty="0"/>
              <a:t>Modelling</a:t>
            </a:r>
          </a:p>
        </p:txBody>
      </p:sp>
      <p:cxnSp>
        <p:nvCxnSpPr>
          <p:cNvPr id="87" name="Straight Connector 86">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0717EEC9-16DB-4F1E-9A97-B4288CAB9D2D}"/>
              </a:ext>
            </a:extLst>
          </p:cNvPr>
          <p:cNvSpPr>
            <a:spLocks noGrp="1"/>
          </p:cNvSpPr>
          <p:nvPr>
            <p:ph type="body" sz="half" idx="2"/>
          </p:nvPr>
        </p:nvSpPr>
        <p:spPr>
          <a:xfrm>
            <a:off x="4792391" y="1093788"/>
            <a:ext cx="5778260" cy="4704273"/>
          </a:xfrm>
        </p:spPr>
        <p:txBody>
          <a:bodyPr vert="horz" lIns="91440" tIns="45720" rIns="91440" bIns="45720" rtlCol="0" anchor="t">
            <a:normAutofit/>
          </a:bodyPr>
          <a:lstStyle/>
          <a:p>
            <a:pPr marL="114300"/>
            <a:r>
              <a:rPr lang="en-US" sz="1800" dirty="0"/>
              <a:t>Classification report - LogisticRegression</a:t>
            </a:r>
          </a:p>
        </p:txBody>
      </p:sp>
      <p:grpSp>
        <p:nvGrpSpPr>
          <p:cNvPr id="89" name="Group 88">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90"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pic>
        <p:nvPicPr>
          <p:cNvPr id="6" name="Picture 5">
            <a:extLst>
              <a:ext uri="{FF2B5EF4-FFF2-40B4-BE49-F238E27FC236}">
                <a16:creationId xmlns:a16="http://schemas.microsoft.com/office/drawing/2014/main" id="{DF9C9E04-1472-4EA4-B858-42D6850BDA50}"/>
              </a:ext>
            </a:extLst>
          </p:cNvPr>
          <p:cNvPicPr>
            <a:picLocks noChangeAspect="1"/>
          </p:cNvPicPr>
          <p:nvPr/>
        </p:nvPicPr>
        <p:blipFill>
          <a:blip r:embed="rId3"/>
          <a:stretch>
            <a:fillRect/>
          </a:stretch>
        </p:blipFill>
        <p:spPr>
          <a:xfrm>
            <a:off x="4959495" y="2004641"/>
            <a:ext cx="4896533" cy="2667372"/>
          </a:xfrm>
          <a:prstGeom prst="rect">
            <a:avLst/>
          </a:prstGeom>
        </p:spPr>
      </p:pic>
      <p:sp>
        <p:nvSpPr>
          <p:cNvPr id="5" name="Slide Number Placeholder 4">
            <a:extLst>
              <a:ext uri="{FF2B5EF4-FFF2-40B4-BE49-F238E27FC236}">
                <a16:creationId xmlns:a16="http://schemas.microsoft.com/office/drawing/2014/main" id="{C29027F6-8753-472E-9745-725F6402819F}"/>
              </a:ext>
            </a:extLst>
          </p:cNvPr>
          <p:cNvSpPr>
            <a:spLocks noGrp="1"/>
          </p:cNvSpPr>
          <p:nvPr>
            <p:ph type="sldNum" sz="quarter" idx="12"/>
          </p:nvPr>
        </p:nvSpPr>
        <p:spPr/>
        <p:txBody>
          <a:bodyPr/>
          <a:lstStyle/>
          <a:p>
            <a:fld id="{6D22F896-40B5-4ADD-8801-0D06FADFA095}" type="slidenum">
              <a:rPr lang="en-US" smtClean="0"/>
              <a:t>20</a:t>
            </a:fld>
            <a:endParaRPr lang="en-US" dirty="0"/>
          </a:p>
        </p:txBody>
      </p:sp>
    </p:spTree>
    <p:extLst>
      <p:ext uri="{BB962C8B-B14F-4D97-AF65-F5344CB8AC3E}">
        <p14:creationId xmlns:p14="http://schemas.microsoft.com/office/powerpoint/2010/main" val="769145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8D27FD4-B5ED-42B0-ADCB-3CB02134669B}"/>
              </a:ext>
            </a:extLst>
          </p:cNvPr>
          <p:cNvSpPr/>
          <p:nvPr/>
        </p:nvSpPr>
        <p:spPr>
          <a:xfrm>
            <a:off x="5689600" y="3223491"/>
            <a:ext cx="4100945" cy="32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13"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6" name="Group 15">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8"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29"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0"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5"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3"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17" name="Group 16">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8"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grpSp>
      </p:grpSp>
      <p:sp useBgFill="1">
        <p:nvSpPr>
          <p:cNvPr id="56" name="Rectangle 55">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8" name="Group 57">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59"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0"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1"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6"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CD403AC7-815D-47E9-B574-FAE2479C9B9A}"/>
              </a:ext>
            </a:extLst>
          </p:cNvPr>
          <p:cNvSpPr>
            <a:spLocks noGrp="1"/>
          </p:cNvSpPr>
          <p:nvPr>
            <p:ph type="title"/>
          </p:nvPr>
        </p:nvSpPr>
        <p:spPr>
          <a:xfrm>
            <a:off x="1141413" y="1082673"/>
            <a:ext cx="2869416" cy="4708528"/>
          </a:xfrm>
        </p:spPr>
        <p:txBody>
          <a:bodyPr vert="horz" lIns="91440" tIns="45720" rIns="91440" bIns="45720" rtlCol="0" anchor="ctr">
            <a:normAutofit/>
          </a:bodyPr>
          <a:lstStyle/>
          <a:p>
            <a:pPr algn="r"/>
            <a:r>
              <a:rPr lang="en-US" sz="4000" dirty="0"/>
              <a:t>Modelling</a:t>
            </a:r>
          </a:p>
        </p:txBody>
      </p:sp>
      <p:cxnSp>
        <p:nvCxnSpPr>
          <p:cNvPr id="87" name="Straight Connector 86">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0717EEC9-16DB-4F1E-9A97-B4288CAB9D2D}"/>
              </a:ext>
            </a:extLst>
          </p:cNvPr>
          <p:cNvSpPr>
            <a:spLocks noGrp="1"/>
          </p:cNvSpPr>
          <p:nvPr>
            <p:ph type="body" sz="half" idx="2"/>
          </p:nvPr>
        </p:nvSpPr>
        <p:spPr>
          <a:xfrm>
            <a:off x="4792391" y="1093788"/>
            <a:ext cx="5778260" cy="4704273"/>
          </a:xfrm>
        </p:spPr>
        <p:txBody>
          <a:bodyPr vert="horz" lIns="91440" tIns="45720" rIns="91440" bIns="45720" rtlCol="0" anchor="t">
            <a:normAutofit/>
          </a:bodyPr>
          <a:lstStyle/>
          <a:p>
            <a:pPr marL="114300"/>
            <a:r>
              <a:rPr lang="en-US" sz="1800" dirty="0"/>
              <a:t>Classification report – LogisticRegression</a:t>
            </a:r>
          </a:p>
          <a:p>
            <a:pPr marL="114300"/>
            <a:endParaRPr lang="en-US" sz="1800" dirty="0"/>
          </a:p>
          <a:p>
            <a:pPr marL="114300"/>
            <a:endParaRPr lang="en-US" sz="1800" dirty="0"/>
          </a:p>
          <a:p>
            <a:pPr marL="114300"/>
            <a:endParaRPr lang="en-US" sz="1800" dirty="0"/>
          </a:p>
          <a:p>
            <a:pPr marL="114300"/>
            <a:endParaRPr lang="en-US" sz="1800" dirty="0"/>
          </a:p>
          <a:p>
            <a:pPr marL="114300"/>
            <a:endParaRPr lang="en-US" sz="1800" dirty="0"/>
          </a:p>
          <a:p>
            <a:pPr marL="114300"/>
            <a:endParaRPr lang="en-US" sz="1800" dirty="0"/>
          </a:p>
          <a:p>
            <a:pPr marL="114300"/>
            <a:endParaRPr lang="en-US" sz="1800" dirty="0"/>
          </a:p>
          <a:p>
            <a:pPr marL="114300"/>
            <a:r>
              <a:rPr lang="en-US" sz="1800" dirty="0"/>
              <a:t>Accuracy: 0.7219</a:t>
            </a:r>
          </a:p>
        </p:txBody>
      </p:sp>
      <p:grpSp>
        <p:nvGrpSpPr>
          <p:cNvPr id="89" name="Group 88">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90"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pic>
        <p:nvPicPr>
          <p:cNvPr id="6" name="Picture 5">
            <a:extLst>
              <a:ext uri="{FF2B5EF4-FFF2-40B4-BE49-F238E27FC236}">
                <a16:creationId xmlns:a16="http://schemas.microsoft.com/office/drawing/2014/main" id="{DF9C9E04-1472-4EA4-B858-42D6850BDA50}"/>
              </a:ext>
            </a:extLst>
          </p:cNvPr>
          <p:cNvPicPr>
            <a:picLocks noChangeAspect="1"/>
          </p:cNvPicPr>
          <p:nvPr/>
        </p:nvPicPr>
        <p:blipFill>
          <a:blip r:embed="rId3"/>
          <a:stretch>
            <a:fillRect/>
          </a:stretch>
        </p:blipFill>
        <p:spPr>
          <a:xfrm>
            <a:off x="4959495" y="2004641"/>
            <a:ext cx="4896533" cy="2667372"/>
          </a:xfrm>
          <a:prstGeom prst="rect">
            <a:avLst/>
          </a:prstGeom>
        </p:spPr>
      </p:pic>
      <p:sp>
        <p:nvSpPr>
          <p:cNvPr id="5" name="Slide Number Placeholder 4">
            <a:extLst>
              <a:ext uri="{FF2B5EF4-FFF2-40B4-BE49-F238E27FC236}">
                <a16:creationId xmlns:a16="http://schemas.microsoft.com/office/drawing/2014/main" id="{FFB893B2-48E9-46D5-A9A4-2F2EB9F7D15C}"/>
              </a:ext>
            </a:extLst>
          </p:cNvPr>
          <p:cNvSpPr>
            <a:spLocks noGrp="1"/>
          </p:cNvSpPr>
          <p:nvPr>
            <p:ph type="sldNum" sz="quarter" idx="12"/>
          </p:nvPr>
        </p:nvSpPr>
        <p:spPr/>
        <p:txBody>
          <a:bodyPr/>
          <a:lstStyle/>
          <a:p>
            <a:fld id="{6D22F896-40B5-4ADD-8801-0D06FADFA095}" type="slidenum">
              <a:rPr lang="en-US" smtClean="0"/>
              <a:t>21</a:t>
            </a:fld>
            <a:endParaRPr lang="en-US" dirty="0"/>
          </a:p>
        </p:txBody>
      </p:sp>
    </p:spTree>
    <p:extLst>
      <p:ext uri="{BB962C8B-B14F-4D97-AF65-F5344CB8AC3E}">
        <p14:creationId xmlns:p14="http://schemas.microsoft.com/office/powerpoint/2010/main" val="3899610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8D27FD4-B5ED-42B0-ADCB-3CB02134669B}"/>
              </a:ext>
            </a:extLst>
          </p:cNvPr>
          <p:cNvSpPr/>
          <p:nvPr/>
        </p:nvSpPr>
        <p:spPr>
          <a:xfrm>
            <a:off x="5689600" y="3223491"/>
            <a:ext cx="4100945" cy="32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13"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5" name="Group 14">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6" name="Group 15">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8"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29"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9"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0"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5"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1"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3"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17" name="Group 16">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8"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grpSp>
      </p:grpSp>
      <p:sp useBgFill="1">
        <p:nvSpPr>
          <p:cNvPr id="56" name="Rectangle 55">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8" name="Group 57">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59"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0"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1"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6"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CD403AC7-815D-47E9-B574-FAE2479C9B9A}"/>
              </a:ext>
            </a:extLst>
          </p:cNvPr>
          <p:cNvSpPr>
            <a:spLocks noGrp="1"/>
          </p:cNvSpPr>
          <p:nvPr>
            <p:ph type="title"/>
          </p:nvPr>
        </p:nvSpPr>
        <p:spPr>
          <a:xfrm>
            <a:off x="1141413" y="1082673"/>
            <a:ext cx="2869416" cy="4708528"/>
          </a:xfrm>
        </p:spPr>
        <p:txBody>
          <a:bodyPr vert="horz" lIns="91440" tIns="45720" rIns="91440" bIns="45720" rtlCol="0" anchor="ctr">
            <a:normAutofit/>
          </a:bodyPr>
          <a:lstStyle/>
          <a:p>
            <a:pPr algn="r"/>
            <a:r>
              <a:rPr lang="en-US" sz="4000" dirty="0"/>
              <a:t>Modelling</a:t>
            </a:r>
          </a:p>
        </p:txBody>
      </p:sp>
      <p:cxnSp>
        <p:nvCxnSpPr>
          <p:cNvPr id="87" name="Straight Connector 86">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0717EEC9-16DB-4F1E-9A97-B4288CAB9D2D}"/>
              </a:ext>
            </a:extLst>
          </p:cNvPr>
          <p:cNvSpPr>
            <a:spLocks noGrp="1"/>
          </p:cNvSpPr>
          <p:nvPr>
            <p:ph type="body" sz="half" idx="2"/>
          </p:nvPr>
        </p:nvSpPr>
        <p:spPr>
          <a:xfrm>
            <a:off x="4670172" y="550653"/>
            <a:ext cx="7008009" cy="5249385"/>
          </a:xfrm>
        </p:spPr>
        <p:txBody>
          <a:bodyPr vert="horz" lIns="91440" tIns="45720" rIns="91440" bIns="45720" rtlCol="0" anchor="t">
            <a:normAutofit/>
          </a:bodyPr>
          <a:lstStyle/>
          <a:p>
            <a:pPr marL="114300"/>
            <a:endParaRPr lang="en-US" sz="1800" dirty="0"/>
          </a:p>
          <a:p>
            <a:pPr marL="114300"/>
            <a:endParaRPr lang="en-US" sz="1800" dirty="0"/>
          </a:p>
          <a:p>
            <a:pPr marL="114300"/>
            <a:endParaRPr lang="en-US" sz="1800" dirty="0"/>
          </a:p>
          <a:p>
            <a:pPr marL="114300"/>
            <a:endParaRPr lang="en-US" sz="1800" dirty="0"/>
          </a:p>
          <a:p>
            <a:pPr marL="114300"/>
            <a:endParaRPr lang="en-US" sz="1800" dirty="0"/>
          </a:p>
          <a:p>
            <a:pPr marL="114300"/>
            <a:endParaRPr lang="en-US" sz="1800" dirty="0"/>
          </a:p>
        </p:txBody>
      </p:sp>
      <p:grpSp>
        <p:nvGrpSpPr>
          <p:cNvPr id="89" name="Group 88">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90"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pic>
        <p:nvPicPr>
          <p:cNvPr id="1028" name="Picture 4">
            <a:extLst>
              <a:ext uri="{FF2B5EF4-FFF2-40B4-BE49-F238E27FC236}">
                <a16:creationId xmlns:a16="http://schemas.microsoft.com/office/drawing/2014/main" id="{24BB23A9-FF24-4E2D-8574-978EEE104B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2115" y="716249"/>
            <a:ext cx="4758430" cy="509619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3E054332-1F86-4850-91AE-698D6173A051}"/>
              </a:ext>
            </a:extLst>
          </p:cNvPr>
          <p:cNvSpPr>
            <a:spLocks noGrp="1"/>
          </p:cNvSpPr>
          <p:nvPr>
            <p:ph type="sldNum" sz="quarter" idx="12"/>
          </p:nvPr>
        </p:nvSpPr>
        <p:spPr/>
        <p:txBody>
          <a:bodyPr/>
          <a:lstStyle/>
          <a:p>
            <a:fld id="{6D22F896-40B5-4ADD-8801-0D06FADFA095}" type="slidenum">
              <a:rPr lang="en-US" smtClean="0"/>
              <a:t>22</a:t>
            </a:fld>
            <a:endParaRPr lang="en-US" dirty="0"/>
          </a:p>
        </p:txBody>
      </p:sp>
    </p:spTree>
    <p:extLst>
      <p:ext uri="{BB962C8B-B14F-4D97-AF65-F5344CB8AC3E}">
        <p14:creationId xmlns:p14="http://schemas.microsoft.com/office/powerpoint/2010/main" val="16457200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8D27FD4-B5ED-42B0-ADCB-3CB02134669B}"/>
              </a:ext>
            </a:extLst>
          </p:cNvPr>
          <p:cNvSpPr/>
          <p:nvPr/>
        </p:nvSpPr>
        <p:spPr>
          <a:xfrm>
            <a:off x="5689600" y="3223491"/>
            <a:ext cx="4100945" cy="32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13"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6" name="Group 15">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8"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29"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0"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5"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3"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17" name="Group 16">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8"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grpSp>
      </p:grpSp>
      <p:sp useBgFill="1">
        <p:nvSpPr>
          <p:cNvPr id="56" name="Rectangle 55">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8" name="Group 57">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59"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0"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1"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6"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CD403AC7-815D-47E9-B574-FAE2479C9B9A}"/>
              </a:ext>
            </a:extLst>
          </p:cNvPr>
          <p:cNvSpPr>
            <a:spLocks noGrp="1"/>
          </p:cNvSpPr>
          <p:nvPr>
            <p:ph type="title"/>
          </p:nvPr>
        </p:nvSpPr>
        <p:spPr>
          <a:xfrm>
            <a:off x="1141413" y="1082673"/>
            <a:ext cx="2869416" cy="4708528"/>
          </a:xfrm>
        </p:spPr>
        <p:txBody>
          <a:bodyPr vert="horz" lIns="91440" tIns="45720" rIns="91440" bIns="45720" rtlCol="0" anchor="ctr">
            <a:normAutofit/>
          </a:bodyPr>
          <a:lstStyle/>
          <a:p>
            <a:pPr algn="r"/>
            <a:r>
              <a:rPr lang="en-US" sz="4000" dirty="0"/>
              <a:t>Modelling</a:t>
            </a:r>
          </a:p>
        </p:txBody>
      </p:sp>
      <p:cxnSp>
        <p:nvCxnSpPr>
          <p:cNvPr id="87" name="Straight Connector 86">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0717EEC9-16DB-4F1E-9A97-B4288CAB9D2D}"/>
              </a:ext>
            </a:extLst>
          </p:cNvPr>
          <p:cNvSpPr>
            <a:spLocks noGrp="1"/>
          </p:cNvSpPr>
          <p:nvPr>
            <p:ph type="body" sz="half" idx="2"/>
          </p:nvPr>
        </p:nvSpPr>
        <p:spPr>
          <a:xfrm>
            <a:off x="4670172" y="550653"/>
            <a:ext cx="7008009" cy="5249385"/>
          </a:xfrm>
        </p:spPr>
        <p:txBody>
          <a:bodyPr vert="horz" lIns="91440" tIns="45720" rIns="91440" bIns="45720" rtlCol="0" anchor="t">
            <a:normAutofit/>
          </a:bodyPr>
          <a:lstStyle/>
          <a:p>
            <a:pPr marL="114300"/>
            <a:endParaRPr lang="en-US" sz="1800" dirty="0"/>
          </a:p>
          <a:p>
            <a:pPr marL="114300"/>
            <a:endParaRPr lang="en-US" sz="1800" dirty="0"/>
          </a:p>
          <a:p>
            <a:pPr marL="114300"/>
            <a:endParaRPr lang="en-US" sz="1800" dirty="0"/>
          </a:p>
          <a:p>
            <a:pPr marL="114300"/>
            <a:endParaRPr lang="en-US" sz="1800" dirty="0"/>
          </a:p>
          <a:p>
            <a:pPr marL="114300"/>
            <a:endParaRPr lang="en-US" sz="1800" dirty="0"/>
          </a:p>
          <a:p>
            <a:pPr marL="114300"/>
            <a:endParaRPr lang="en-US" sz="1800" dirty="0"/>
          </a:p>
        </p:txBody>
      </p:sp>
      <p:grpSp>
        <p:nvGrpSpPr>
          <p:cNvPr id="89" name="Group 88">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90"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pic>
        <p:nvPicPr>
          <p:cNvPr id="6" name="Picture 5">
            <a:extLst>
              <a:ext uri="{FF2B5EF4-FFF2-40B4-BE49-F238E27FC236}">
                <a16:creationId xmlns:a16="http://schemas.microsoft.com/office/drawing/2014/main" id="{F66642C1-A422-4061-8F5B-0A662F600015}"/>
              </a:ext>
            </a:extLst>
          </p:cNvPr>
          <p:cNvPicPr>
            <a:picLocks noChangeAspect="1"/>
          </p:cNvPicPr>
          <p:nvPr/>
        </p:nvPicPr>
        <p:blipFill>
          <a:blip r:embed="rId3"/>
          <a:stretch>
            <a:fillRect/>
          </a:stretch>
        </p:blipFill>
        <p:spPr>
          <a:xfrm>
            <a:off x="4631335" y="1093788"/>
            <a:ext cx="7116168" cy="4753638"/>
          </a:xfrm>
          <a:prstGeom prst="rect">
            <a:avLst/>
          </a:prstGeom>
        </p:spPr>
      </p:pic>
      <p:sp>
        <p:nvSpPr>
          <p:cNvPr id="5" name="Slide Number Placeholder 4">
            <a:extLst>
              <a:ext uri="{FF2B5EF4-FFF2-40B4-BE49-F238E27FC236}">
                <a16:creationId xmlns:a16="http://schemas.microsoft.com/office/drawing/2014/main" id="{B2D0A1EC-CE31-4B56-A927-2E1B34BD8881}"/>
              </a:ext>
            </a:extLst>
          </p:cNvPr>
          <p:cNvSpPr>
            <a:spLocks noGrp="1"/>
          </p:cNvSpPr>
          <p:nvPr>
            <p:ph type="sldNum" sz="quarter" idx="12"/>
          </p:nvPr>
        </p:nvSpPr>
        <p:spPr/>
        <p:txBody>
          <a:bodyPr/>
          <a:lstStyle/>
          <a:p>
            <a:fld id="{6D22F896-40B5-4ADD-8801-0D06FADFA095}" type="slidenum">
              <a:rPr lang="en-US" smtClean="0"/>
              <a:t>23</a:t>
            </a:fld>
            <a:endParaRPr lang="en-US" dirty="0"/>
          </a:p>
        </p:txBody>
      </p:sp>
    </p:spTree>
    <p:extLst>
      <p:ext uri="{BB962C8B-B14F-4D97-AF65-F5344CB8AC3E}">
        <p14:creationId xmlns:p14="http://schemas.microsoft.com/office/powerpoint/2010/main" val="24879030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8D27FD4-B5ED-42B0-ADCB-3CB02134669B}"/>
              </a:ext>
            </a:extLst>
          </p:cNvPr>
          <p:cNvSpPr/>
          <p:nvPr/>
        </p:nvSpPr>
        <p:spPr>
          <a:xfrm>
            <a:off x="5689600" y="3223491"/>
            <a:ext cx="4100945" cy="32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13"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5" name="Group 14">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6" name="Group 15">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8"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29"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9"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0"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5"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1"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3"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17" name="Group 16">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8"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grpSp>
      </p:grpSp>
      <p:sp useBgFill="1">
        <p:nvSpPr>
          <p:cNvPr id="56" name="Rectangle 55">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8" name="Group 57">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59"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0"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1"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6"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CD403AC7-815D-47E9-B574-FAE2479C9B9A}"/>
              </a:ext>
            </a:extLst>
          </p:cNvPr>
          <p:cNvSpPr>
            <a:spLocks noGrp="1"/>
          </p:cNvSpPr>
          <p:nvPr>
            <p:ph type="title"/>
          </p:nvPr>
        </p:nvSpPr>
        <p:spPr>
          <a:xfrm>
            <a:off x="1141413" y="1082673"/>
            <a:ext cx="2869416" cy="4708528"/>
          </a:xfrm>
        </p:spPr>
        <p:txBody>
          <a:bodyPr vert="horz" lIns="91440" tIns="45720" rIns="91440" bIns="45720" rtlCol="0" anchor="ctr">
            <a:normAutofit/>
          </a:bodyPr>
          <a:lstStyle/>
          <a:p>
            <a:pPr algn="r"/>
            <a:r>
              <a:rPr lang="en-US" sz="4000" dirty="0"/>
              <a:t>Modelling</a:t>
            </a:r>
          </a:p>
        </p:txBody>
      </p:sp>
      <p:cxnSp>
        <p:nvCxnSpPr>
          <p:cNvPr id="87" name="Straight Connector 86">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0717EEC9-16DB-4F1E-9A97-B4288CAB9D2D}"/>
              </a:ext>
            </a:extLst>
          </p:cNvPr>
          <p:cNvSpPr>
            <a:spLocks noGrp="1"/>
          </p:cNvSpPr>
          <p:nvPr>
            <p:ph type="body" sz="half" idx="2"/>
          </p:nvPr>
        </p:nvSpPr>
        <p:spPr>
          <a:xfrm>
            <a:off x="4670172" y="550653"/>
            <a:ext cx="7008009" cy="5249385"/>
          </a:xfrm>
        </p:spPr>
        <p:txBody>
          <a:bodyPr vert="horz" lIns="91440" tIns="45720" rIns="91440" bIns="45720" rtlCol="0" anchor="t">
            <a:normAutofit/>
          </a:bodyPr>
          <a:lstStyle/>
          <a:p>
            <a:pPr marL="114300"/>
            <a:endParaRPr lang="en-US" sz="1800" dirty="0"/>
          </a:p>
          <a:p>
            <a:pPr marL="114300"/>
            <a:endParaRPr lang="en-US" sz="1800" dirty="0"/>
          </a:p>
          <a:p>
            <a:pPr marL="114300"/>
            <a:endParaRPr lang="en-US" sz="1800" dirty="0"/>
          </a:p>
          <a:p>
            <a:pPr marL="114300"/>
            <a:endParaRPr lang="en-US" sz="1800" dirty="0"/>
          </a:p>
          <a:p>
            <a:pPr marL="114300"/>
            <a:endParaRPr lang="en-US" sz="1800" dirty="0"/>
          </a:p>
          <a:p>
            <a:pPr marL="114300"/>
            <a:endParaRPr lang="en-US" sz="1800" dirty="0"/>
          </a:p>
        </p:txBody>
      </p:sp>
      <p:grpSp>
        <p:nvGrpSpPr>
          <p:cNvPr id="89" name="Group 88">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90"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pic>
        <p:nvPicPr>
          <p:cNvPr id="7" name="Picture 6">
            <a:extLst>
              <a:ext uri="{FF2B5EF4-FFF2-40B4-BE49-F238E27FC236}">
                <a16:creationId xmlns:a16="http://schemas.microsoft.com/office/drawing/2014/main" id="{06CD9EAC-98E7-412C-9381-9798522F67DD}"/>
              </a:ext>
            </a:extLst>
          </p:cNvPr>
          <p:cNvPicPr>
            <a:picLocks noChangeAspect="1"/>
          </p:cNvPicPr>
          <p:nvPr/>
        </p:nvPicPr>
        <p:blipFill>
          <a:blip r:embed="rId3"/>
          <a:stretch>
            <a:fillRect/>
          </a:stretch>
        </p:blipFill>
        <p:spPr>
          <a:xfrm>
            <a:off x="4663822" y="947829"/>
            <a:ext cx="6506483" cy="4877481"/>
          </a:xfrm>
          <a:prstGeom prst="rect">
            <a:avLst/>
          </a:prstGeom>
        </p:spPr>
      </p:pic>
      <p:sp>
        <p:nvSpPr>
          <p:cNvPr id="5" name="Slide Number Placeholder 4">
            <a:extLst>
              <a:ext uri="{FF2B5EF4-FFF2-40B4-BE49-F238E27FC236}">
                <a16:creationId xmlns:a16="http://schemas.microsoft.com/office/drawing/2014/main" id="{48F495F5-0EB3-4AED-B6FB-F4D643032DAE}"/>
              </a:ext>
            </a:extLst>
          </p:cNvPr>
          <p:cNvSpPr>
            <a:spLocks noGrp="1"/>
          </p:cNvSpPr>
          <p:nvPr>
            <p:ph type="sldNum" sz="quarter" idx="12"/>
          </p:nvPr>
        </p:nvSpPr>
        <p:spPr/>
        <p:txBody>
          <a:bodyPr/>
          <a:lstStyle/>
          <a:p>
            <a:fld id="{6D22F896-40B5-4ADD-8801-0D06FADFA095}" type="slidenum">
              <a:rPr lang="en-US" smtClean="0"/>
              <a:t>24</a:t>
            </a:fld>
            <a:endParaRPr lang="en-US" dirty="0"/>
          </a:p>
        </p:txBody>
      </p:sp>
    </p:spTree>
    <p:extLst>
      <p:ext uri="{BB962C8B-B14F-4D97-AF65-F5344CB8AC3E}">
        <p14:creationId xmlns:p14="http://schemas.microsoft.com/office/powerpoint/2010/main" val="1658421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8D27FD4-B5ED-42B0-ADCB-3CB02134669B}"/>
              </a:ext>
            </a:extLst>
          </p:cNvPr>
          <p:cNvSpPr/>
          <p:nvPr/>
        </p:nvSpPr>
        <p:spPr>
          <a:xfrm>
            <a:off x="5689600" y="3223491"/>
            <a:ext cx="4100945" cy="32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13"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6" name="Group 15">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8"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29"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0"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5"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3"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17" name="Group 16">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8"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grpSp>
      </p:grpSp>
      <p:sp useBgFill="1">
        <p:nvSpPr>
          <p:cNvPr id="56" name="Rectangle 55">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8" name="Group 57">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59"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0"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1"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6"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CD403AC7-815D-47E9-B574-FAE2479C9B9A}"/>
              </a:ext>
            </a:extLst>
          </p:cNvPr>
          <p:cNvSpPr>
            <a:spLocks noGrp="1"/>
          </p:cNvSpPr>
          <p:nvPr>
            <p:ph type="title"/>
          </p:nvPr>
        </p:nvSpPr>
        <p:spPr>
          <a:xfrm>
            <a:off x="1141413" y="1082673"/>
            <a:ext cx="2869416" cy="4708528"/>
          </a:xfrm>
        </p:spPr>
        <p:txBody>
          <a:bodyPr vert="horz" lIns="91440" tIns="45720" rIns="91440" bIns="45720" rtlCol="0" anchor="ctr">
            <a:normAutofit/>
          </a:bodyPr>
          <a:lstStyle/>
          <a:p>
            <a:pPr algn="r"/>
            <a:r>
              <a:rPr lang="en-US" sz="4000" dirty="0"/>
              <a:t>Modelling</a:t>
            </a:r>
          </a:p>
        </p:txBody>
      </p:sp>
      <p:cxnSp>
        <p:nvCxnSpPr>
          <p:cNvPr id="87" name="Straight Connector 86">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0717EEC9-16DB-4F1E-9A97-B4288CAB9D2D}"/>
              </a:ext>
            </a:extLst>
          </p:cNvPr>
          <p:cNvSpPr>
            <a:spLocks noGrp="1"/>
          </p:cNvSpPr>
          <p:nvPr>
            <p:ph type="body" sz="half" idx="2"/>
          </p:nvPr>
        </p:nvSpPr>
        <p:spPr>
          <a:xfrm>
            <a:off x="4670172" y="550653"/>
            <a:ext cx="7008009" cy="5249385"/>
          </a:xfrm>
        </p:spPr>
        <p:txBody>
          <a:bodyPr vert="horz" lIns="91440" tIns="45720" rIns="91440" bIns="45720" rtlCol="0" anchor="t">
            <a:normAutofit/>
          </a:bodyPr>
          <a:lstStyle/>
          <a:p>
            <a:pPr marL="114300"/>
            <a:endParaRPr lang="en-US" sz="1800" dirty="0"/>
          </a:p>
          <a:p>
            <a:pPr marL="114300"/>
            <a:endParaRPr lang="en-US" sz="1800" dirty="0"/>
          </a:p>
          <a:p>
            <a:pPr marL="114300"/>
            <a:endParaRPr lang="en-US" sz="1800" dirty="0"/>
          </a:p>
          <a:p>
            <a:pPr marL="114300"/>
            <a:endParaRPr lang="en-US" sz="1800" dirty="0"/>
          </a:p>
          <a:p>
            <a:pPr marL="114300"/>
            <a:endParaRPr lang="en-US" sz="1800" dirty="0"/>
          </a:p>
          <a:p>
            <a:pPr marL="114300"/>
            <a:endParaRPr lang="en-US" sz="1800" dirty="0"/>
          </a:p>
        </p:txBody>
      </p:sp>
      <p:grpSp>
        <p:nvGrpSpPr>
          <p:cNvPr id="89" name="Group 88">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90"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pic>
        <p:nvPicPr>
          <p:cNvPr id="6" name="Picture 5">
            <a:extLst>
              <a:ext uri="{FF2B5EF4-FFF2-40B4-BE49-F238E27FC236}">
                <a16:creationId xmlns:a16="http://schemas.microsoft.com/office/drawing/2014/main" id="{85ECC383-2AA4-424E-8059-86BBC6B00901}"/>
              </a:ext>
            </a:extLst>
          </p:cNvPr>
          <p:cNvPicPr>
            <a:picLocks noChangeAspect="1"/>
          </p:cNvPicPr>
          <p:nvPr/>
        </p:nvPicPr>
        <p:blipFill>
          <a:blip r:embed="rId3"/>
          <a:stretch>
            <a:fillRect/>
          </a:stretch>
        </p:blipFill>
        <p:spPr>
          <a:xfrm>
            <a:off x="4662624" y="932777"/>
            <a:ext cx="6325483" cy="4820323"/>
          </a:xfrm>
          <a:prstGeom prst="rect">
            <a:avLst/>
          </a:prstGeom>
        </p:spPr>
      </p:pic>
      <p:sp>
        <p:nvSpPr>
          <p:cNvPr id="5" name="Slide Number Placeholder 4">
            <a:extLst>
              <a:ext uri="{FF2B5EF4-FFF2-40B4-BE49-F238E27FC236}">
                <a16:creationId xmlns:a16="http://schemas.microsoft.com/office/drawing/2014/main" id="{9A4D0DBA-D284-45EE-A064-2C0DF66BBB28}"/>
              </a:ext>
            </a:extLst>
          </p:cNvPr>
          <p:cNvSpPr>
            <a:spLocks noGrp="1"/>
          </p:cNvSpPr>
          <p:nvPr>
            <p:ph type="sldNum" sz="quarter" idx="12"/>
          </p:nvPr>
        </p:nvSpPr>
        <p:spPr/>
        <p:txBody>
          <a:bodyPr/>
          <a:lstStyle/>
          <a:p>
            <a:fld id="{6D22F896-40B5-4ADD-8801-0D06FADFA095}" type="slidenum">
              <a:rPr lang="en-US" smtClean="0"/>
              <a:t>25</a:t>
            </a:fld>
            <a:endParaRPr lang="en-US" dirty="0"/>
          </a:p>
        </p:txBody>
      </p:sp>
    </p:spTree>
    <p:extLst>
      <p:ext uri="{BB962C8B-B14F-4D97-AF65-F5344CB8AC3E}">
        <p14:creationId xmlns:p14="http://schemas.microsoft.com/office/powerpoint/2010/main" val="26276770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8D27FD4-B5ED-42B0-ADCB-3CB02134669B}"/>
              </a:ext>
            </a:extLst>
          </p:cNvPr>
          <p:cNvSpPr/>
          <p:nvPr/>
        </p:nvSpPr>
        <p:spPr>
          <a:xfrm>
            <a:off x="5689600" y="3223491"/>
            <a:ext cx="4100945" cy="32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13"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5" name="Group 14">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6" name="Group 15">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8"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29"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9"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0"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5"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1"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3"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17" name="Group 16">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8"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grpSp>
      </p:grpSp>
      <p:sp useBgFill="1">
        <p:nvSpPr>
          <p:cNvPr id="56" name="Rectangle 55">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8" name="Group 57">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59"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0"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1"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6"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CD403AC7-815D-47E9-B574-FAE2479C9B9A}"/>
              </a:ext>
            </a:extLst>
          </p:cNvPr>
          <p:cNvSpPr>
            <a:spLocks noGrp="1"/>
          </p:cNvSpPr>
          <p:nvPr>
            <p:ph type="title"/>
          </p:nvPr>
        </p:nvSpPr>
        <p:spPr>
          <a:xfrm>
            <a:off x="1141413" y="1082673"/>
            <a:ext cx="2869416" cy="4708528"/>
          </a:xfrm>
        </p:spPr>
        <p:txBody>
          <a:bodyPr vert="horz" lIns="91440" tIns="45720" rIns="91440" bIns="45720" rtlCol="0" anchor="ctr">
            <a:normAutofit/>
          </a:bodyPr>
          <a:lstStyle/>
          <a:p>
            <a:pPr algn="r"/>
            <a:r>
              <a:rPr lang="en-US" sz="4000" dirty="0"/>
              <a:t>Modelling</a:t>
            </a:r>
          </a:p>
        </p:txBody>
      </p:sp>
      <p:cxnSp>
        <p:nvCxnSpPr>
          <p:cNvPr id="87" name="Straight Connector 86">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0717EEC9-16DB-4F1E-9A97-B4288CAB9D2D}"/>
              </a:ext>
            </a:extLst>
          </p:cNvPr>
          <p:cNvSpPr>
            <a:spLocks noGrp="1"/>
          </p:cNvSpPr>
          <p:nvPr>
            <p:ph type="body" sz="half" idx="2"/>
          </p:nvPr>
        </p:nvSpPr>
        <p:spPr>
          <a:xfrm>
            <a:off x="4670172" y="550653"/>
            <a:ext cx="7008009" cy="6134819"/>
          </a:xfrm>
        </p:spPr>
        <p:txBody>
          <a:bodyPr vert="horz" lIns="91440" tIns="45720" rIns="91440" bIns="45720" rtlCol="0" anchor="t">
            <a:normAutofit lnSpcReduction="10000"/>
          </a:bodyPr>
          <a:lstStyle/>
          <a:p>
            <a:pPr marL="114300"/>
            <a:endParaRPr lang="en-US" sz="1800" dirty="0"/>
          </a:p>
          <a:p>
            <a:pPr marL="114300"/>
            <a:endParaRPr lang="en-US" sz="1800" dirty="0"/>
          </a:p>
          <a:p>
            <a:pPr marL="114300"/>
            <a:endParaRPr lang="en-US" sz="1800" dirty="0"/>
          </a:p>
          <a:p>
            <a:pPr marL="114300"/>
            <a:r>
              <a:rPr lang="en-SG" sz="2000" b="1" i="0" dirty="0">
                <a:effectLst/>
                <a:latin typeface="-apple-system"/>
              </a:rPr>
              <a:t>Implementing Gridsearch CV</a:t>
            </a:r>
          </a:p>
          <a:p>
            <a:pPr marL="114300"/>
            <a:r>
              <a:rPr lang="en-US" sz="1800" dirty="0"/>
              <a:t>param_grid = [</a:t>
            </a:r>
          </a:p>
          <a:p>
            <a:pPr marL="114300"/>
            <a:r>
              <a:rPr lang="en-US" sz="1800" dirty="0"/>
              <a:t>    {'classifier' : [LogisticRegression()],</a:t>
            </a:r>
          </a:p>
          <a:p>
            <a:pPr marL="114300"/>
            <a:r>
              <a:rPr lang="en-US" sz="1800" dirty="0"/>
              <a:t>     'classifier__penalty' : ['l1', 'l2'],</a:t>
            </a:r>
          </a:p>
          <a:p>
            <a:pPr marL="114300"/>
            <a:r>
              <a:rPr lang="en-US" sz="1800" dirty="0"/>
              <a:t>    'classifier__C' : np.logspace(-10, 10, 100),</a:t>
            </a:r>
          </a:p>
          <a:p>
            <a:pPr marL="114300"/>
            <a:r>
              <a:rPr lang="en-US" sz="1800" dirty="0"/>
              <a:t>    'classifier__solver' : ['liblinear']},</a:t>
            </a:r>
          </a:p>
          <a:p>
            <a:pPr marL="114300"/>
            <a:r>
              <a:rPr lang="en-US" sz="1800" dirty="0"/>
              <a:t>    {'classifier' : [LogisticRegression()],}</a:t>
            </a:r>
          </a:p>
          <a:p>
            <a:pPr marL="114300"/>
            <a:r>
              <a:rPr lang="en-US" sz="1800" dirty="0"/>
              <a:t>]</a:t>
            </a:r>
          </a:p>
          <a:p>
            <a:pPr marL="114300"/>
            <a:r>
              <a:rPr lang="en-US" sz="1800" dirty="0" err="1"/>
              <a:t>clf</a:t>
            </a:r>
            <a:r>
              <a:rPr lang="en-US" sz="1800" dirty="0"/>
              <a:t> = </a:t>
            </a:r>
            <a:r>
              <a:rPr lang="en-US" sz="1800" dirty="0" err="1"/>
              <a:t>GridSearchCV</a:t>
            </a:r>
            <a:r>
              <a:rPr lang="en-US" sz="1800" dirty="0"/>
              <a:t>(pipe, param_grid = param_grid, cv = 10, verbose=True, </a:t>
            </a:r>
            <a:r>
              <a:rPr lang="en-US" sz="1800" dirty="0" err="1"/>
              <a:t>n_jobs</a:t>
            </a:r>
            <a:r>
              <a:rPr lang="en-US" sz="1800" dirty="0"/>
              <a:t>=-1)</a:t>
            </a:r>
          </a:p>
          <a:p>
            <a:pPr marL="114300"/>
            <a:r>
              <a:rPr lang="en-US" sz="1800" dirty="0"/>
              <a:t>Accuracy: 0.718</a:t>
            </a:r>
          </a:p>
          <a:p>
            <a:pPr marL="114300"/>
            <a:endParaRPr lang="en-US" sz="1800" dirty="0"/>
          </a:p>
          <a:p>
            <a:pPr marL="114300"/>
            <a:endParaRPr lang="en-US" sz="1800" dirty="0"/>
          </a:p>
        </p:txBody>
      </p:sp>
      <p:grpSp>
        <p:nvGrpSpPr>
          <p:cNvPr id="89" name="Group 88">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90"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
        <p:nvSpPr>
          <p:cNvPr id="100" name="TextBox 99">
            <a:extLst>
              <a:ext uri="{FF2B5EF4-FFF2-40B4-BE49-F238E27FC236}">
                <a16:creationId xmlns:a16="http://schemas.microsoft.com/office/drawing/2014/main" id="{F721D803-AB82-4F7D-ACC7-BDD15527D6A0}"/>
              </a:ext>
            </a:extLst>
          </p:cNvPr>
          <p:cNvSpPr txBox="1"/>
          <p:nvPr/>
        </p:nvSpPr>
        <p:spPr>
          <a:xfrm>
            <a:off x="4751134" y="1382713"/>
            <a:ext cx="6116128" cy="369332"/>
          </a:xfrm>
          <a:prstGeom prst="rect">
            <a:avLst/>
          </a:prstGeom>
          <a:noFill/>
        </p:spPr>
        <p:txBody>
          <a:bodyPr wrap="square">
            <a:spAutoFit/>
          </a:bodyPr>
          <a:lstStyle/>
          <a:p>
            <a:pPr algn="l"/>
            <a:r>
              <a:rPr lang="en-US" b="1" i="0" dirty="0">
                <a:effectLst/>
                <a:latin typeface="-apple-system"/>
              </a:rPr>
              <a:t>Hyperparameter Tunning</a:t>
            </a:r>
            <a:endParaRPr lang="en-SG" b="1" i="0" dirty="0">
              <a:effectLst/>
              <a:latin typeface="-apple-system"/>
            </a:endParaRPr>
          </a:p>
        </p:txBody>
      </p:sp>
      <p:sp>
        <p:nvSpPr>
          <p:cNvPr id="5" name="Slide Number Placeholder 4">
            <a:extLst>
              <a:ext uri="{FF2B5EF4-FFF2-40B4-BE49-F238E27FC236}">
                <a16:creationId xmlns:a16="http://schemas.microsoft.com/office/drawing/2014/main" id="{9052D42D-E5AB-4090-AA27-37D24382FF0F}"/>
              </a:ext>
            </a:extLst>
          </p:cNvPr>
          <p:cNvSpPr>
            <a:spLocks noGrp="1"/>
          </p:cNvSpPr>
          <p:nvPr>
            <p:ph type="sldNum" sz="quarter" idx="12"/>
          </p:nvPr>
        </p:nvSpPr>
        <p:spPr/>
        <p:txBody>
          <a:bodyPr/>
          <a:lstStyle/>
          <a:p>
            <a:fld id="{6D22F896-40B5-4ADD-8801-0D06FADFA095}" type="slidenum">
              <a:rPr lang="en-US" smtClean="0"/>
              <a:t>26</a:t>
            </a:fld>
            <a:endParaRPr lang="en-US" dirty="0"/>
          </a:p>
        </p:txBody>
      </p:sp>
    </p:spTree>
    <p:extLst>
      <p:ext uri="{BB962C8B-B14F-4D97-AF65-F5344CB8AC3E}">
        <p14:creationId xmlns:p14="http://schemas.microsoft.com/office/powerpoint/2010/main" val="4036313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58" name="Group 157">
            <a:extLst>
              <a:ext uri="{FF2B5EF4-FFF2-40B4-BE49-F238E27FC236}">
                <a16:creationId xmlns:a16="http://schemas.microsoft.com/office/drawing/2014/main" id="{74872A0B-8668-4500-9509-EAA581B26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59" name="Rectangle 158">
              <a:extLst>
                <a:ext uri="{FF2B5EF4-FFF2-40B4-BE49-F238E27FC236}">
                  <a16:creationId xmlns:a16="http://schemas.microsoft.com/office/drawing/2014/main" id="{8B504305-5526-408E-85F7-F0BA7E527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0" name="Picture 2">
              <a:extLst>
                <a:ext uri="{FF2B5EF4-FFF2-40B4-BE49-F238E27FC236}">
                  <a16:creationId xmlns:a16="http://schemas.microsoft.com/office/drawing/2014/main" id="{5827CE64-2533-45A6-9A39-7D5052E5CEE0}"/>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46879325-6359-40DB-8C28-A1217CE226A8}"/>
              </a:ext>
            </a:extLst>
          </p:cNvPr>
          <p:cNvSpPr>
            <a:spLocks noGrp="1"/>
          </p:cNvSpPr>
          <p:nvPr>
            <p:ph type="title"/>
          </p:nvPr>
        </p:nvSpPr>
        <p:spPr>
          <a:xfrm>
            <a:off x="6448425" y="618518"/>
            <a:ext cx="4598985" cy="1478570"/>
          </a:xfrm>
        </p:spPr>
        <p:txBody>
          <a:bodyPr vert="horz" lIns="91440" tIns="45720" rIns="91440" bIns="45720" rtlCol="0">
            <a:normAutofit/>
          </a:bodyPr>
          <a:lstStyle/>
          <a:p>
            <a:r>
              <a:rPr lang="en-US" sz="3300"/>
              <a:t>Conclusion &amp; Future Research work</a:t>
            </a:r>
          </a:p>
        </p:txBody>
      </p:sp>
      <p:pic>
        <p:nvPicPr>
          <p:cNvPr id="5" name="Picture 4" descr="Boxes and roller conveyor">
            <a:extLst>
              <a:ext uri="{FF2B5EF4-FFF2-40B4-BE49-F238E27FC236}">
                <a16:creationId xmlns:a16="http://schemas.microsoft.com/office/drawing/2014/main" id="{FAEE71E5-5A7A-1ECC-8632-8AC859FFF505}"/>
              </a:ext>
            </a:extLst>
          </p:cNvPr>
          <p:cNvPicPr>
            <a:picLocks noChangeAspect="1"/>
          </p:cNvPicPr>
          <p:nvPr/>
        </p:nvPicPr>
        <p:blipFill rotWithShape="1">
          <a:blip r:embed="rId4"/>
          <a:srcRect l="12399" r="20873"/>
          <a:stretch/>
        </p:blipFill>
        <p:spPr>
          <a:xfrm>
            <a:off x="-5597" y="10"/>
            <a:ext cx="6101597" cy="6857990"/>
          </a:xfrm>
          <a:prstGeom prst="rect">
            <a:avLst/>
          </a:prstGeom>
        </p:spPr>
      </p:pic>
      <p:grpSp>
        <p:nvGrpSpPr>
          <p:cNvPr id="162" name="Group 161">
            <a:extLst>
              <a:ext uri="{FF2B5EF4-FFF2-40B4-BE49-F238E27FC236}">
                <a16:creationId xmlns:a16="http://schemas.microsoft.com/office/drawing/2014/main" id="{240590EE-5428-41AA-95B2-96FCC1CE67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63" name="Rectangle 162">
              <a:extLst>
                <a:ext uri="{FF2B5EF4-FFF2-40B4-BE49-F238E27FC236}">
                  <a16:creationId xmlns:a16="http://schemas.microsoft.com/office/drawing/2014/main" id="{494DCC55-99C6-45CF-B357-E3848C80934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64" name="Freeform 6">
              <a:extLst>
                <a:ext uri="{FF2B5EF4-FFF2-40B4-BE49-F238E27FC236}">
                  <a16:creationId xmlns:a16="http://schemas.microsoft.com/office/drawing/2014/main" id="{63D64E32-FF0C-4665-B9D8-D1ECAAE5BA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5" name="Freeform 7">
              <a:extLst>
                <a:ext uri="{FF2B5EF4-FFF2-40B4-BE49-F238E27FC236}">
                  <a16:creationId xmlns:a16="http://schemas.microsoft.com/office/drawing/2014/main" id="{3675001D-3840-4589-8190-505A7F52F0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6" name="Rectangle 165">
              <a:extLst>
                <a:ext uri="{FF2B5EF4-FFF2-40B4-BE49-F238E27FC236}">
                  <a16:creationId xmlns:a16="http://schemas.microsoft.com/office/drawing/2014/main" id="{19E34E87-395F-4023-A80E-D1CBAAEBD9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67" name="Freeform 9">
              <a:extLst>
                <a:ext uri="{FF2B5EF4-FFF2-40B4-BE49-F238E27FC236}">
                  <a16:creationId xmlns:a16="http://schemas.microsoft.com/office/drawing/2014/main" id="{6FB1B38F-1B92-41C3-AA1D-6D6440FB0D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8" name="Freeform 10">
              <a:extLst>
                <a:ext uri="{FF2B5EF4-FFF2-40B4-BE49-F238E27FC236}">
                  <a16:creationId xmlns:a16="http://schemas.microsoft.com/office/drawing/2014/main" id="{02FBE453-FBD2-4348-8DDA-4A023444E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9" name="Freeform 11">
              <a:extLst>
                <a:ext uri="{FF2B5EF4-FFF2-40B4-BE49-F238E27FC236}">
                  <a16:creationId xmlns:a16="http://schemas.microsoft.com/office/drawing/2014/main" id="{60D719E8-BF78-4F42-B9D1-7F5E02A36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0" name="Freeform 12">
              <a:extLst>
                <a:ext uri="{FF2B5EF4-FFF2-40B4-BE49-F238E27FC236}">
                  <a16:creationId xmlns:a16="http://schemas.microsoft.com/office/drawing/2014/main" id="{5EC70737-9C19-4CF5-84DA-B22A960D5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1" name="Freeform 13">
              <a:extLst>
                <a:ext uri="{FF2B5EF4-FFF2-40B4-BE49-F238E27FC236}">
                  <a16:creationId xmlns:a16="http://schemas.microsoft.com/office/drawing/2014/main" id="{88FD042E-E56E-4360-9620-F811AB9A3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2" name="Freeform 14">
              <a:extLst>
                <a:ext uri="{FF2B5EF4-FFF2-40B4-BE49-F238E27FC236}">
                  <a16:creationId xmlns:a16="http://schemas.microsoft.com/office/drawing/2014/main" id="{18F15D2B-0812-46F6-B0F4-6A6714B5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3" name="Freeform 15">
              <a:extLst>
                <a:ext uri="{FF2B5EF4-FFF2-40B4-BE49-F238E27FC236}">
                  <a16:creationId xmlns:a16="http://schemas.microsoft.com/office/drawing/2014/main" id="{0C2F2A50-98DD-4F92-BDFE-B72E235766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4" name="Freeform 16">
              <a:extLst>
                <a:ext uri="{FF2B5EF4-FFF2-40B4-BE49-F238E27FC236}">
                  <a16:creationId xmlns:a16="http://schemas.microsoft.com/office/drawing/2014/main" id="{473541D9-6DAE-4718-97D4-8952F4E7CC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5" name="Freeform 17">
              <a:extLst>
                <a:ext uri="{FF2B5EF4-FFF2-40B4-BE49-F238E27FC236}">
                  <a16:creationId xmlns:a16="http://schemas.microsoft.com/office/drawing/2014/main" id="{3A56C5E9-011C-44D2-AF94-3BF542043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6" name="Freeform 18">
              <a:extLst>
                <a:ext uri="{FF2B5EF4-FFF2-40B4-BE49-F238E27FC236}">
                  <a16:creationId xmlns:a16="http://schemas.microsoft.com/office/drawing/2014/main" id="{CD279E0E-1CD5-4F41-96A5-3A09707E81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7" name="Freeform 19">
              <a:extLst>
                <a:ext uri="{FF2B5EF4-FFF2-40B4-BE49-F238E27FC236}">
                  <a16:creationId xmlns:a16="http://schemas.microsoft.com/office/drawing/2014/main" id="{F5A6F094-9E54-4985-8738-D2067A4F0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8" name="Freeform 20">
              <a:extLst>
                <a:ext uri="{FF2B5EF4-FFF2-40B4-BE49-F238E27FC236}">
                  <a16:creationId xmlns:a16="http://schemas.microsoft.com/office/drawing/2014/main" id="{99D51F59-FA93-490E-B9CF-97BB63747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9" name="Freeform 21">
              <a:extLst>
                <a:ext uri="{FF2B5EF4-FFF2-40B4-BE49-F238E27FC236}">
                  <a16:creationId xmlns:a16="http://schemas.microsoft.com/office/drawing/2014/main" id="{3CD83DC6-F4A0-4A4D-AAC3-83983F960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0" name="Freeform 22">
              <a:extLst>
                <a:ext uri="{FF2B5EF4-FFF2-40B4-BE49-F238E27FC236}">
                  <a16:creationId xmlns:a16="http://schemas.microsoft.com/office/drawing/2014/main" id="{6E9B4028-C74F-4631-8312-68B30E6E6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1" name="Freeform 23">
              <a:extLst>
                <a:ext uri="{FF2B5EF4-FFF2-40B4-BE49-F238E27FC236}">
                  <a16:creationId xmlns:a16="http://schemas.microsoft.com/office/drawing/2014/main" id="{1E3337C9-1DDE-4E2E-8519-7D2C23C95F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2" name="Freeform 24">
              <a:extLst>
                <a:ext uri="{FF2B5EF4-FFF2-40B4-BE49-F238E27FC236}">
                  <a16:creationId xmlns:a16="http://schemas.microsoft.com/office/drawing/2014/main" id="{754A526E-6EC0-458A-9C4C-008F6749CD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3" name="Freeform 25">
              <a:extLst>
                <a:ext uri="{FF2B5EF4-FFF2-40B4-BE49-F238E27FC236}">
                  <a16:creationId xmlns:a16="http://schemas.microsoft.com/office/drawing/2014/main" id="{6A3DA723-7448-48CF-8BD2-FED2D4FED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4" name="Freeform 26">
              <a:extLst>
                <a:ext uri="{FF2B5EF4-FFF2-40B4-BE49-F238E27FC236}">
                  <a16:creationId xmlns:a16="http://schemas.microsoft.com/office/drawing/2014/main" id="{9B506EC1-D8A8-4532-B78B-A236567EE0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5" name="Freeform 27">
              <a:extLst>
                <a:ext uri="{FF2B5EF4-FFF2-40B4-BE49-F238E27FC236}">
                  <a16:creationId xmlns:a16="http://schemas.microsoft.com/office/drawing/2014/main" id="{AA9DFB36-74F4-4977-ABC5-3257EDA33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6" name="Freeform 28">
              <a:extLst>
                <a:ext uri="{FF2B5EF4-FFF2-40B4-BE49-F238E27FC236}">
                  <a16:creationId xmlns:a16="http://schemas.microsoft.com/office/drawing/2014/main" id="{966A7FBA-BB79-4AF0-90C2-5F2BC9F2D1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7" name="Freeform 29">
              <a:extLst>
                <a:ext uri="{FF2B5EF4-FFF2-40B4-BE49-F238E27FC236}">
                  <a16:creationId xmlns:a16="http://schemas.microsoft.com/office/drawing/2014/main" id="{23BB8A47-FF1B-44E5-8D93-7ADF37F1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8" name="Freeform 30">
              <a:extLst>
                <a:ext uri="{FF2B5EF4-FFF2-40B4-BE49-F238E27FC236}">
                  <a16:creationId xmlns:a16="http://schemas.microsoft.com/office/drawing/2014/main" id="{E463E1B7-7BED-4425-95B7-F6F75F8733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9" name="Freeform 31">
              <a:extLst>
                <a:ext uri="{FF2B5EF4-FFF2-40B4-BE49-F238E27FC236}">
                  <a16:creationId xmlns:a16="http://schemas.microsoft.com/office/drawing/2014/main" id="{749D0675-4397-4610-9807-2F7C1CC94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0" name="Freeform 32">
              <a:extLst>
                <a:ext uri="{FF2B5EF4-FFF2-40B4-BE49-F238E27FC236}">
                  <a16:creationId xmlns:a16="http://schemas.microsoft.com/office/drawing/2014/main" id="{DE7617CF-8919-43C3-9557-08D67C7DAF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1" name="Rectangle 190">
              <a:extLst>
                <a:ext uri="{FF2B5EF4-FFF2-40B4-BE49-F238E27FC236}">
                  <a16:creationId xmlns:a16="http://schemas.microsoft.com/office/drawing/2014/main" id="{3DB68720-7E37-4930-9900-8632140D6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87" name="Freeform 34">
              <a:extLst>
                <a:ext uri="{FF2B5EF4-FFF2-40B4-BE49-F238E27FC236}">
                  <a16:creationId xmlns:a16="http://schemas.microsoft.com/office/drawing/2014/main" id="{202F13DF-5B76-468E-A95E-80780788BD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8" name="Freeform 35">
              <a:extLst>
                <a:ext uri="{FF2B5EF4-FFF2-40B4-BE49-F238E27FC236}">
                  <a16:creationId xmlns:a16="http://schemas.microsoft.com/office/drawing/2014/main" id="{219143C2-6062-4C2C-9563-6534108E35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9" name="Freeform 36">
              <a:extLst>
                <a:ext uri="{FF2B5EF4-FFF2-40B4-BE49-F238E27FC236}">
                  <a16:creationId xmlns:a16="http://schemas.microsoft.com/office/drawing/2014/main" id="{38413A0C-26DB-479B-B747-1D813610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0" name="Freeform 37">
              <a:extLst>
                <a:ext uri="{FF2B5EF4-FFF2-40B4-BE49-F238E27FC236}">
                  <a16:creationId xmlns:a16="http://schemas.microsoft.com/office/drawing/2014/main" id="{CB526B5F-4FAA-4B4C-8AF8-B98EC74A3D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1" name="Freeform 38">
              <a:extLst>
                <a:ext uri="{FF2B5EF4-FFF2-40B4-BE49-F238E27FC236}">
                  <a16:creationId xmlns:a16="http://schemas.microsoft.com/office/drawing/2014/main" id="{54FFF88E-6D69-4AE9-8378-D16419155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2" name="Freeform 39">
              <a:extLst>
                <a:ext uri="{FF2B5EF4-FFF2-40B4-BE49-F238E27FC236}">
                  <a16:creationId xmlns:a16="http://schemas.microsoft.com/office/drawing/2014/main" id="{8008115A-CE00-4E36-BAF1-B511F21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3" name="Freeform 40">
              <a:extLst>
                <a:ext uri="{FF2B5EF4-FFF2-40B4-BE49-F238E27FC236}">
                  <a16:creationId xmlns:a16="http://schemas.microsoft.com/office/drawing/2014/main" id="{2935DB29-6F85-47D8-863C-11386389DB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4" name="Freeform 41">
              <a:extLst>
                <a:ext uri="{FF2B5EF4-FFF2-40B4-BE49-F238E27FC236}">
                  <a16:creationId xmlns:a16="http://schemas.microsoft.com/office/drawing/2014/main" id="{4FB8E51B-1AC1-4671-B181-473C29BEC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5" name="Freeform 42">
              <a:extLst>
                <a:ext uri="{FF2B5EF4-FFF2-40B4-BE49-F238E27FC236}">
                  <a16:creationId xmlns:a16="http://schemas.microsoft.com/office/drawing/2014/main" id="{91E6AE4F-959F-4ED7-A199-8C0307E40E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6" name="Freeform 43">
              <a:extLst>
                <a:ext uri="{FF2B5EF4-FFF2-40B4-BE49-F238E27FC236}">
                  <a16:creationId xmlns:a16="http://schemas.microsoft.com/office/drawing/2014/main" id="{A0445E55-0009-44A5-AA6A-350D9D48A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7" name="Freeform 44">
              <a:extLst>
                <a:ext uri="{FF2B5EF4-FFF2-40B4-BE49-F238E27FC236}">
                  <a16:creationId xmlns:a16="http://schemas.microsoft.com/office/drawing/2014/main" id="{B5291C75-4ECA-4829-B824-5725C32905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8" name="Rectangle 297">
              <a:extLst>
                <a:ext uri="{FF2B5EF4-FFF2-40B4-BE49-F238E27FC236}">
                  <a16:creationId xmlns:a16="http://schemas.microsoft.com/office/drawing/2014/main" id="{6793376D-3E7C-4F04-8BC8-EC4820622BE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99" name="Freeform 46">
              <a:extLst>
                <a:ext uri="{FF2B5EF4-FFF2-40B4-BE49-F238E27FC236}">
                  <a16:creationId xmlns:a16="http://schemas.microsoft.com/office/drawing/2014/main" id="{3596510A-5528-445D-AFEA-6E3F89BA8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0" name="Freeform 47">
              <a:extLst>
                <a:ext uri="{FF2B5EF4-FFF2-40B4-BE49-F238E27FC236}">
                  <a16:creationId xmlns:a16="http://schemas.microsoft.com/office/drawing/2014/main" id="{E1B69479-D8C9-4E2E-A931-4D49C4FD7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1" name="Freeform 48">
              <a:extLst>
                <a:ext uri="{FF2B5EF4-FFF2-40B4-BE49-F238E27FC236}">
                  <a16:creationId xmlns:a16="http://schemas.microsoft.com/office/drawing/2014/main" id="{0A759A2E-A8B1-44C8-B3F9-A16714C89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2" name="Freeform 49">
              <a:extLst>
                <a:ext uri="{FF2B5EF4-FFF2-40B4-BE49-F238E27FC236}">
                  <a16:creationId xmlns:a16="http://schemas.microsoft.com/office/drawing/2014/main" id="{6C2B3B3C-1DC9-4352-BB73-801976C8F5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3" name="Freeform 50">
              <a:extLst>
                <a:ext uri="{FF2B5EF4-FFF2-40B4-BE49-F238E27FC236}">
                  <a16:creationId xmlns:a16="http://schemas.microsoft.com/office/drawing/2014/main" id="{EE22E3A8-5789-4189-9AC7-98D6826B0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4" name="Freeform 51">
              <a:extLst>
                <a:ext uri="{FF2B5EF4-FFF2-40B4-BE49-F238E27FC236}">
                  <a16:creationId xmlns:a16="http://schemas.microsoft.com/office/drawing/2014/main" id="{9AC0FC74-D003-4D0D-9CAF-F6A03739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5" name="Freeform 52">
              <a:extLst>
                <a:ext uri="{FF2B5EF4-FFF2-40B4-BE49-F238E27FC236}">
                  <a16:creationId xmlns:a16="http://schemas.microsoft.com/office/drawing/2014/main" id="{126C2057-02E1-4348-ABEB-EAC063A17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6" name="Freeform 53">
              <a:extLst>
                <a:ext uri="{FF2B5EF4-FFF2-40B4-BE49-F238E27FC236}">
                  <a16:creationId xmlns:a16="http://schemas.microsoft.com/office/drawing/2014/main" id="{5150586D-D743-4392-844F-F2AFCCE649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7" name="Freeform 54">
              <a:extLst>
                <a:ext uri="{FF2B5EF4-FFF2-40B4-BE49-F238E27FC236}">
                  <a16:creationId xmlns:a16="http://schemas.microsoft.com/office/drawing/2014/main" id="{9E5B157A-534E-4879-8013-D02864E76F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8" name="Freeform 55">
              <a:extLst>
                <a:ext uri="{FF2B5EF4-FFF2-40B4-BE49-F238E27FC236}">
                  <a16:creationId xmlns:a16="http://schemas.microsoft.com/office/drawing/2014/main" id="{CEE2DD73-7E8C-4F26-8E93-8C32D11B2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9" name="Freeform 56">
              <a:extLst>
                <a:ext uri="{FF2B5EF4-FFF2-40B4-BE49-F238E27FC236}">
                  <a16:creationId xmlns:a16="http://schemas.microsoft.com/office/drawing/2014/main" id="{908CAC5F-DD8E-4A58-BD4C-6D8D29FA49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0" name="Freeform 57">
              <a:extLst>
                <a:ext uri="{FF2B5EF4-FFF2-40B4-BE49-F238E27FC236}">
                  <a16:creationId xmlns:a16="http://schemas.microsoft.com/office/drawing/2014/main" id="{20F130CF-281E-408C-9884-5F8B22CA1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1" name="Freeform 58">
              <a:extLst>
                <a:ext uri="{FF2B5EF4-FFF2-40B4-BE49-F238E27FC236}">
                  <a16:creationId xmlns:a16="http://schemas.microsoft.com/office/drawing/2014/main" id="{3BC78068-9115-4D5D-9B2B-6F9BD9C296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7" name="Content Placeholder 6">
            <a:extLst>
              <a:ext uri="{FF2B5EF4-FFF2-40B4-BE49-F238E27FC236}">
                <a16:creationId xmlns:a16="http://schemas.microsoft.com/office/drawing/2014/main" id="{196E38B9-07EF-4075-9928-C35574DFD71B}"/>
              </a:ext>
            </a:extLst>
          </p:cNvPr>
          <p:cNvSpPr>
            <a:spLocks noGrp="1"/>
          </p:cNvSpPr>
          <p:nvPr>
            <p:ph idx="1"/>
          </p:nvPr>
        </p:nvSpPr>
        <p:spPr>
          <a:xfrm>
            <a:off x="6334124" y="2366963"/>
            <a:ext cx="4713287" cy="3424238"/>
          </a:xfrm>
        </p:spPr>
        <p:txBody>
          <a:bodyPr>
            <a:normAutofit fontScale="85000" lnSpcReduction="10000"/>
          </a:bodyPr>
          <a:lstStyle/>
          <a:p>
            <a:r>
              <a:rPr lang="en-US" dirty="0"/>
              <a:t>The model provides about 72% accuracy.</a:t>
            </a:r>
          </a:p>
          <a:p>
            <a:r>
              <a:rPr lang="en-US" dirty="0"/>
              <a:t>Future work can be extended to prediction of future popularity of a video using early view patterns.</a:t>
            </a:r>
          </a:p>
          <a:p>
            <a:r>
              <a:rPr lang="en-US" dirty="0"/>
              <a:t>We also can handle the channel title by ranking the channel title based on the number of subscribers that particular channel to improve the accuracy. 	</a:t>
            </a:r>
            <a:endParaRPr lang="en-SG" dirty="0"/>
          </a:p>
        </p:txBody>
      </p:sp>
      <p:sp>
        <p:nvSpPr>
          <p:cNvPr id="3" name="Slide Number Placeholder 2">
            <a:extLst>
              <a:ext uri="{FF2B5EF4-FFF2-40B4-BE49-F238E27FC236}">
                <a16:creationId xmlns:a16="http://schemas.microsoft.com/office/drawing/2014/main" id="{582379B7-2A08-4922-902D-8120F19B5C29}"/>
              </a:ext>
            </a:extLst>
          </p:cNvPr>
          <p:cNvSpPr>
            <a:spLocks noGrp="1"/>
          </p:cNvSpPr>
          <p:nvPr>
            <p:ph type="sldNum" sz="quarter" idx="12"/>
          </p:nvPr>
        </p:nvSpPr>
        <p:spPr/>
        <p:txBody>
          <a:bodyPr/>
          <a:lstStyle/>
          <a:p>
            <a:fld id="{6D22F896-40B5-4ADD-8801-0D06FADFA095}" type="slidenum">
              <a:rPr lang="en-US" smtClean="0"/>
              <a:t>27</a:t>
            </a:fld>
            <a:endParaRPr lang="en-US" dirty="0"/>
          </a:p>
        </p:txBody>
      </p:sp>
    </p:spTree>
    <p:extLst>
      <p:ext uri="{BB962C8B-B14F-4D97-AF65-F5344CB8AC3E}">
        <p14:creationId xmlns:p14="http://schemas.microsoft.com/office/powerpoint/2010/main" val="4060269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E89B0-718C-4200-B8D7-FCA43DD35D4F}"/>
              </a:ext>
            </a:extLst>
          </p:cNvPr>
          <p:cNvSpPr>
            <a:spLocks noGrp="1"/>
          </p:cNvSpPr>
          <p:nvPr>
            <p:ph type="title"/>
          </p:nvPr>
        </p:nvSpPr>
        <p:spPr/>
        <p:txBody>
          <a:bodyPr/>
          <a:lstStyle/>
          <a:p>
            <a:r>
              <a:rPr lang="en-US" dirty="0"/>
              <a:t>Data Size and description</a:t>
            </a:r>
            <a:endParaRPr lang="en-SG" dirty="0"/>
          </a:p>
        </p:txBody>
      </p:sp>
      <p:sp>
        <p:nvSpPr>
          <p:cNvPr id="4" name="Content Placeholder 3">
            <a:extLst>
              <a:ext uri="{FF2B5EF4-FFF2-40B4-BE49-F238E27FC236}">
                <a16:creationId xmlns:a16="http://schemas.microsoft.com/office/drawing/2014/main" id="{4000F59B-D8A5-4BC5-ABE2-97C599805A60}"/>
              </a:ext>
            </a:extLst>
          </p:cNvPr>
          <p:cNvSpPr>
            <a:spLocks noGrp="1"/>
          </p:cNvSpPr>
          <p:nvPr>
            <p:ph sz="half" idx="2"/>
          </p:nvPr>
        </p:nvSpPr>
        <p:spPr>
          <a:xfrm>
            <a:off x="1037893" y="2504054"/>
            <a:ext cx="10400733" cy="2717801"/>
          </a:xfrm>
        </p:spPr>
        <p:txBody>
          <a:bodyPr/>
          <a:lstStyle/>
          <a:p>
            <a:r>
              <a:rPr lang="en-US" dirty="0"/>
              <a:t>The dataset is obtained from Kaggle Source.</a:t>
            </a:r>
            <a:endParaRPr lang="en-SG" dirty="0"/>
          </a:p>
          <a:p>
            <a:r>
              <a:rPr lang="en-SG" dirty="0"/>
              <a:t>Data size : 36,355 rows, 16 columns</a:t>
            </a:r>
          </a:p>
          <a:p>
            <a:r>
              <a:rPr lang="en-SG" dirty="0"/>
              <a:t>Countries: UK, CA, USA</a:t>
            </a:r>
          </a:p>
          <a:p>
            <a:r>
              <a:rPr lang="en-SG" dirty="0"/>
              <a:t>Time scope: 2020-07-27 to 2022-02-17</a:t>
            </a:r>
          </a:p>
        </p:txBody>
      </p:sp>
      <p:sp>
        <p:nvSpPr>
          <p:cNvPr id="7" name="Rectangle 1">
            <a:extLst>
              <a:ext uri="{FF2B5EF4-FFF2-40B4-BE49-F238E27FC236}">
                <a16:creationId xmlns:a16="http://schemas.microsoft.com/office/drawing/2014/main" id="{853C98B4-DDFD-4A84-A928-7EF95A03A10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ea typeface="var(--jp-code-font-family)"/>
              </a:rPr>
              <a:t>36355</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AC2F31EE-2B08-497E-AB82-17FB474F60D6}"/>
              </a:ext>
            </a:extLst>
          </p:cNvPr>
          <p:cNvSpPr>
            <a:spLocks noChangeArrowheads="1"/>
          </p:cNvSpPr>
          <p:nvPr/>
        </p:nvSpPr>
        <p:spPr bwMode="auto">
          <a:xfrm>
            <a:off x="152400" y="1524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ea typeface="var(--jp-code-font-family)"/>
              </a:rPr>
              <a:t>36355</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Slide Number Placeholder 2">
            <a:extLst>
              <a:ext uri="{FF2B5EF4-FFF2-40B4-BE49-F238E27FC236}">
                <a16:creationId xmlns:a16="http://schemas.microsoft.com/office/drawing/2014/main" id="{EF1EB73E-DB32-4F81-9EAD-2234A85B7BC0}"/>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175472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FD294-ECF2-43F3-8FCD-308DB18865B8}"/>
              </a:ext>
            </a:extLst>
          </p:cNvPr>
          <p:cNvSpPr>
            <a:spLocks noGrp="1"/>
          </p:cNvSpPr>
          <p:nvPr>
            <p:ph type="title"/>
          </p:nvPr>
        </p:nvSpPr>
        <p:spPr/>
        <p:txBody>
          <a:bodyPr/>
          <a:lstStyle/>
          <a:p>
            <a:r>
              <a:rPr lang="en-SG" dirty="0"/>
              <a:t>Data Cleaning and Text processing  </a:t>
            </a:r>
          </a:p>
        </p:txBody>
      </p:sp>
      <p:graphicFrame>
        <p:nvGraphicFramePr>
          <p:cNvPr id="8" name="Content Placeholder 2">
            <a:extLst>
              <a:ext uri="{FF2B5EF4-FFF2-40B4-BE49-F238E27FC236}">
                <a16:creationId xmlns:a16="http://schemas.microsoft.com/office/drawing/2014/main" id="{B1CE281A-D3BE-92D1-675E-22F07E58C2D4}"/>
              </a:ext>
            </a:extLst>
          </p:cNvPr>
          <p:cNvGraphicFramePr>
            <a:graphicFrameLocks noGrp="1"/>
          </p:cNvGraphicFramePr>
          <p:nvPr>
            <p:ph sz="half" idx="1"/>
            <p:extLst>
              <p:ext uri="{D42A27DB-BD31-4B8C-83A1-F6EECF244321}">
                <p14:modId xmlns:p14="http://schemas.microsoft.com/office/powerpoint/2010/main" val="1932680484"/>
              </p:ext>
            </p:extLst>
          </p:nvPr>
        </p:nvGraphicFramePr>
        <p:xfrm>
          <a:off x="1141410" y="2249486"/>
          <a:ext cx="4878389" cy="35417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3">
            <a:extLst>
              <a:ext uri="{FF2B5EF4-FFF2-40B4-BE49-F238E27FC236}">
                <a16:creationId xmlns:a16="http://schemas.microsoft.com/office/drawing/2014/main" id="{E2470337-8A0A-4DC5-A5FC-609DFBECDC92}"/>
              </a:ext>
            </a:extLst>
          </p:cNvPr>
          <p:cNvSpPr>
            <a:spLocks noGrp="1"/>
          </p:cNvSpPr>
          <p:nvPr>
            <p:ph sz="half" idx="2"/>
          </p:nvPr>
        </p:nvSpPr>
        <p:spPr/>
        <p:txBody>
          <a:bodyPr>
            <a:normAutofit fontScale="92500"/>
          </a:bodyPr>
          <a:lstStyle/>
          <a:p>
            <a:pPr marL="0" indent="0">
              <a:buNone/>
            </a:pPr>
            <a:r>
              <a:rPr lang="en-SG" b="1" dirty="0">
                <a:solidFill>
                  <a:schemeClr val="bg2">
                    <a:lumMod val="75000"/>
                  </a:schemeClr>
                </a:solidFill>
              </a:rPr>
              <a:t>Text of titles</a:t>
            </a:r>
          </a:p>
          <a:p>
            <a:r>
              <a:rPr lang="en-SG" dirty="0"/>
              <a:t>Make text lowercase</a:t>
            </a:r>
          </a:p>
          <a:p>
            <a:r>
              <a:rPr lang="en-US" dirty="0"/>
              <a:t>Remove text in square brackets,remove punctuation,extra space and remove words containing numbers.</a:t>
            </a:r>
          </a:p>
          <a:p>
            <a:r>
              <a:rPr lang="en-US" dirty="0"/>
              <a:t>stopwords.words('english’)</a:t>
            </a:r>
          </a:p>
          <a:p>
            <a:r>
              <a:rPr lang="en-US" dirty="0"/>
              <a:t>Tokenize the text</a:t>
            </a:r>
          </a:p>
        </p:txBody>
      </p:sp>
      <p:sp>
        <p:nvSpPr>
          <p:cNvPr id="3" name="Slide Number Placeholder 2">
            <a:extLst>
              <a:ext uri="{FF2B5EF4-FFF2-40B4-BE49-F238E27FC236}">
                <a16:creationId xmlns:a16="http://schemas.microsoft.com/office/drawing/2014/main" id="{1C73A7D6-DE6F-4987-9E71-A94D80CC18D5}"/>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2563698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3"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95" name="Group 94">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96" name="Group 95">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08"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09"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0"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1"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2"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3"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5"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6"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7"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8"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9"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20"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1"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2"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3"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4"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5"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6"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7"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8"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9"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0"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1"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2"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3"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4"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97" name="Group 96">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98"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5"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p:nvSpPr>
          <p:cNvPr id="136" name="Rectangle 135">
            <a:extLst>
              <a:ext uri="{FF2B5EF4-FFF2-40B4-BE49-F238E27FC236}">
                <a16:creationId xmlns:a16="http://schemas.microsoft.com/office/drawing/2014/main" id="{9775AF3B-5284-4B97-9BB7-55C6FB369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A0F1F7ED-DA39-478F-85DA-317DE08941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39" name="Group 138">
              <a:extLst>
                <a:ext uri="{FF2B5EF4-FFF2-40B4-BE49-F238E27FC236}">
                  <a16:creationId xmlns:a16="http://schemas.microsoft.com/office/drawing/2014/main" id="{1DAE5903-52E8-4F25-8473-93EF483776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51" name="Rectangle 5">
                <a:extLst>
                  <a:ext uri="{FF2B5EF4-FFF2-40B4-BE49-F238E27FC236}">
                    <a16:creationId xmlns:a16="http://schemas.microsoft.com/office/drawing/2014/main" id="{894835C1-32DE-4571-AD10-28D58CB8CFD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2" name="Freeform 6">
                <a:extLst>
                  <a:ext uri="{FF2B5EF4-FFF2-40B4-BE49-F238E27FC236}">
                    <a16:creationId xmlns:a16="http://schemas.microsoft.com/office/drawing/2014/main" id="{097A5B92-0B48-4251-9764-D34DF88920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3" name="Freeform 7">
                <a:extLst>
                  <a:ext uri="{FF2B5EF4-FFF2-40B4-BE49-F238E27FC236}">
                    <a16:creationId xmlns:a16="http://schemas.microsoft.com/office/drawing/2014/main" id="{E222BF19-57E7-43F3-A2B9-2398BEF966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4" name="Freeform 8">
                <a:extLst>
                  <a:ext uri="{FF2B5EF4-FFF2-40B4-BE49-F238E27FC236}">
                    <a16:creationId xmlns:a16="http://schemas.microsoft.com/office/drawing/2014/main" id="{60C8836E-B7D9-48A9-8FD9-4CC52AF44D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5" name="Freeform 9">
                <a:extLst>
                  <a:ext uri="{FF2B5EF4-FFF2-40B4-BE49-F238E27FC236}">
                    <a16:creationId xmlns:a16="http://schemas.microsoft.com/office/drawing/2014/main" id="{8504740E-456D-4FB9-9520-4317CCFA71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6" name="Freeform 10">
                <a:extLst>
                  <a:ext uri="{FF2B5EF4-FFF2-40B4-BE49-F238E27FC236}">
                    <a16:creationId xmlns:a16="http://schemas.microsoft.com/office/drawing/2014/main" id="{1563A7B4-B1D5-4F93-AFF9-2EB78655F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7" name="Freeform 11">
                <a:extLst>
                  <a:ext uri="{FF2B5EF4-FFF2-40B4-BE49-F238E27FC236}">
                    <a16:creationId xmlns:a16="http://schemas.microsoft.com/office/drawing/2014/main" id="{D139ED24-FA37-4470-8B42-D0D00EDE1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8" name="Freeform 12">
                <a:extLst>
                  <a:ext uri="{FF2B5EF4-FFF2-40B4-BE49-F238E27FC236}">
                    <a16:creationId xmlns:a16="http://schemas.microsoft.com/office/drawing/2014/main" id="{48825AA7-BB26-45C2-93A2-1AD8D9A232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9" name="Freeform 13">
                <a:extLst>
                  <a:ext uri="{FF2B5EF4-FFF2-40B4-BE49-F238E27FC236}">
                    <a16:creationId xmlns:a16="http://schemas.microsoft.com/office/drawing/2014/main" id="{A98D0B91-D4E4-402D-8234-E96987219E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0" name="Freeform 14">
                <a:extLst>
                  <a:ext uri="{FF2B5EF4-FFF2-40B4-BE49-F238E27FC236}">
                    <a16:creationId xmlns:a16="http://schemas.microsoft.com/office/drawing/2014/main" id="{94F1DB97-3769-4DA5-9F45-47132C312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1" name="Freeform 15">
                <a:extLst>
                  <a:ext uri="{FF2B5EF4-FFF2-40B4-BE49-F238E27FC236}">
                    <a16:creationId xmlns:a16="http://schemas.microsoft.com/office/drawing/2014/main" id="{A9BC86E2-B185-4D80-81B5-A8D387E67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2" name="Line 16">
                <a:extLst>
                  <a:ext uri="{FF2B5EF4-FFF2-40B4-BE49-F238E27FC236}">
                    <a16:creationId xmlns:a16="http://schemas.microsoft.com/office/drawing/2014/main" id="{FA773F49-8CD0-46DC-B986-F2DB57BD72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63" name="Freeform 17">
                <a:extLst>
                  <a:ext uri="{FF2B5EF4-FFF2-40B4-BE49-F238E27FC236}">
                    <a16:creationId xmlns:a16="http://schemas.microsoft.com/office/drawing/2014/main" id="{8C55A009-3401-4888-93C7-4ED51CBC6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4" name="Freeform 18">
                <a:extLst>
                  <a:ext uri="{FF2B5EF4-FFF2-40B4-BE49-F238E27FC236}">
                    <a16:creationId xmlns:a16="http://schemas.microsoft.com/office/drawing/2014/main" id="{10B44829-5BB5-48C5-8492-699971FE7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5" name="Freeform 19">
                <a:extLst>
                  <a:ext uri="{FF2B5EF4-FFF2-40B4-BE49-F238E27FC236}">
                    <a16:creationId xmlns:a16="http://schemas.microsoft.com/office/drawing/2014/main" id="{30C1F9A0-4FA6-4F6F-B2D0-A1BBA41DF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6" name="Freeform 20">
                <a:extLst>
                  <a:ext uri="{FF2B5EF4-FFF2-40B4-BE49-F238E27FC236}">
                    <a16:creationId xmlns:a16="http://schemas.microsoft.com/office/drawing/2014/main" id="{01BF274F-C7B8-44B4-A183-307D8619D2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7" name="Rectangle 21">
                <a:extLst>
                  <a:ext uri="{FF2B5EF4-FFF2-40B4-BE49-F238E27FC236}">
                    <a16:creationId xmlns:a16="http://schemas.microsoft.com/office/drawing/2014/main" id="{037E8930-0F22-4558-9432-F18953E32A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68" name="Freeform 22">
                <a:extLst>
                  <a:ext uri="{FF2B5EF4-FFF2-40B4-BE49-F238E27FC236}">
                    <a16:creationId xmlns:a16="http://schemas.microsoft.com/office/drawing/2014/main" id="{9AFC3429-FF29-47FF-A4A8-317A979DB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9" name="Freeform 23">
                <a:extLst>
                  <a:ext uri="{FF2B5EF4-FFF2-40B4-BE49-F238E27FC236}">
                    <a16:creationId xmlns:a16="http://schemas.microsoft.com/office/drawing/2014/main" id="{91D48543-2C05-4768-80B1-ECA6F8850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0" name="Freeform 24">
                <a:extLst>
                  <a:ext uri="{FF2B5EF4-FFF2-40B4-BE49-F238E27FC236}">
                    <a16:creationId xmlns:a16="http://schemas.microsoft.com/office/drawing/2014/main" id="{3AC527CC-154C-4370-A25B-74AC5B4A6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1" name="Freeform 25">
                <a:extLst>
                  <a:ext uri="{FF2B5EF4-FFF2-40B4-BE49-F238E27FC236}">
                    <a16:creationId xmlns:a16="http://schemas.microsoft.com/office/drawing/2014/main" id="{798B18F5-51C9-4E50-95C5-A850EF539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2" name="Freeform 26">
                <a:extLst>
                  <a:ext uri="{FF2B5EF4-FFF2-40B4-BE49-F238E27FC236}">
                    <a16:creationId xmlns:a16="http://schemas.microsoft.com/office/drawing/2014/main" id="{15B4CF27-638C-4979-B0FD-6263E130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3" name="Freeform 27">
                <a:extLst>
                  <a:ext uri="{FF2B5EF4-FFF2-40B4-BE49-F238E27FC236}">
                    <a16:creationId xmlns:a16="http://schemas.microsoft.com/office/drawing/2014/main" id="{236C6A22-48A2-4442-B82D-30DB49827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4" name="Freeform 28">
                <a:extLst>
                  <a:ext uri="{FF2B5EF4-FFF2-40B4-BE49-F238E27FC236}">
                    <a16:creationId xmlns:a16="http://schemas.microsoft.com/office/drawing/2014/main" id="{1BB7BCE1-0D99-412E-ABA6-81412638E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5" name="Freeform 29">
                <a:extLst>
                  <a:ext uri="{FF2B5EF4-FFF2-40B4-BE49-F238E27FC236}">
                    <a16:creationId xmlns:a16="http://schemas.microsoft.com/office/drawing/2014/main" id="{C20E57E0-0912-44F2-93DA-75E4D13F3B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6" name="Freeform 30">
                <a:extLst>
                  <a:ext uri="{FF2B5EF4-FFF2-40B4-BE49-F238E27FC236}">
                    <a16:creationId xmlns:a16="http://schemas.microsoft.com/office/drawing/2014/main" id="{DF059390-54ED-44F4-983F-92FF36AD9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7" name="Freeform 31">
                <a:extLst>
                  <a:ext uri="{FF2B5EF4-FFF2-40B4-BE49-F238E27FC236}">
                    <a16:creationId xmlns:a16="http://schemas.microsoft.com/office/drawing/2014/main" id="{42D5E9ED-595D-443D-8CDC-D8FCD4021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40" name="Group 139">
              <a:extLst>
                <a:ext uri="{FF2B5EF4-FFF2-40B4-BE49-F238E27FC236}">
                  <a16:creationId xmlns:a16="http://schemas.microsoft.com/office/drawing/2014/main" id="{DB14A457-C54A-4F1E-91FB-0FEE49877D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41" name="Freeform 32">
                <a:extLst>
                  <a:ext uri="{FF2B5EF4-FFF2-40B4-BE49-F238E27FC236}">
                    <a16:creationId xmlns:a16="http://schemas.microsoft.com/office/drawing/2014/main" id="{791F3E2E-D393-464E-84B4-9B30D071A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2" name="Freeform 33">
                <a:extLst>
                  <a:ext uri="{FF2B5EF4-FFF2-40B4-BE49-F238E27FC236}">
                    <a16:creationId xmlns:a16="http://schemas.microsoft.com/office/drawing/2014/main" id="{EBEEAD6F-6425-4F85-A8A8-4FF19A909B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3" name="Freeform 34">
                <a:extLst>
                  <a:ext uri="{FF2B5EF4-FFF2-40B4-BE49-F238E27FC236}">
                    <a16:creationId xmlns:a16="http://schemas.microsoft.com/office/drawing/2014/main" id="{8AACA44E-9D6C-4708-8D61-D767B6620B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4" name="Freeform 35">
                <a:extLst>
                  <a:ext uri="{FF2B5EF4-FFF2-40B4-BE49-F238E27FC236}">
                    <a16:creationId xmlns:a16="http://schemas.microsoft.com/office/drawing/2014/main" id="{B6E3525F-9937-463E-872C-8EB7C62D1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5" name="Freeform 36">
                <a:extLst>
                  <a:ext uri="{FF2B5EF4-FFF2-40B4-BE49-F238E27FC236}">
                    <a16:creationId xmlns:a16="http://schemas.microsoft.com/office/drawing/2014/main" id="{BE829B0B-C602-40F1-81D1-A55332343D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6" name="Freeform 37">
                <a:extLst>
                  <a:ext uri="{FF2B5EF4-FFF2-40B4-BE49-F238E27FC236}">
                    <a16:creationId xmlns:a16="http://schemas.microsoft.com/office/drawing/2014/main" id="{92660531-24B5-4B97-A4A2-64686E23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7" name="Freeform 38">
                <a:extLst>
                  <a:ext uri="{FF2B5EF4-FFF2-40B4-BE49-F238E27FC236}">
                    <a16:creationId xmlns:a16="http://schemas.microsoft.com/office/drawing/2014/main" id="{6242D0CE-6FFD-4D17-AC26-BD3E481195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8" name="Freeform 39">
                <a:extLst>
                  <a:ext uri="{FF2B5EF4-FFF2-40B4-BE49-F238E27FC236}">
                    <a16:creationId xmlns:a16="http://schemas.microsoft.com/office/drawing/2014/main" id="{61631F37-AF37-4DB9-8D98-A08586C76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9" name="Freeform 40">
                <a:extLst>
                  <a:ext uri="{FF2B5EF4-FFF2-40B4-BE49-F238E27FC236}">
                    <a16:creationId xmlns:a16="http://schemas.microsoft.com/office/drawing/2014/main" id="{2A2597FF-2F22-40BB-A7B3-19C4DFCFFA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0" name="Rectangle 41">
                <a:extLst>
                  <a:ext uri="{FF2B5EF4-FFF2-40B4-BE49-F238E27FC236}">
                    <a16:creationId xmlns:a16="http://schemas.microsoft.com/office/drawing/2014/main" id="{DCC8773C-0113-4046-B222-C8F4080AF38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179" name="Picture 2">
            <a:extLst>
              <a:ext uri="{FF2B5EF4-FFF2-40B4-BE49-F238E27FC236}">
                <a16:creationId xmlns:a16="http://schemas.microsoft.com/office/drawing/2014/main" id="{1B17CCE2-CEEF-40CA-8C4D-0DC2DCA78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FA902311-D2E3-45A1-872F-74ED3502B29F}"/>
              </a:ext>
            </a:extLst>
          </p:cNvPr>
          <p:cNvSpPr>
            <a:spLocks noGrp="1"/>
          </p:cNvSpPr>
          <p:nvPr>
            <p:ph type="title"/>
          </p:nvPr>
        </p:nvSpPr>
        <p:spPr>
          <a:xfrm>
            <a:off x="6569957" y="618518"/>
            <a:ext cx="4747088" cy="1478570"/>
          </a:xfrm>
        </p:spPr>
        <p:txBody>
          <a:bodyPr vert="horz" lIns="91440" tIns="45720" rIns="91440" bIns="45720" rtlCol="0" anchor="ctr">
            <a:normAutofit/>
          </a:bodyPr>
          <a:lstStyle/>
          <a:p>
            <a:r>
              <a:rPr lang="en-US" sz="3600" dirty="0">
                <a:solidFill>
                  <a:srgbClr val="FFFFFF"/>
                </a:solidFill>
              </a:rPr>
              <a:t>Exploratory data analysis</a:t>
            </a:r>
          </a:p>
        </p:txBody>
      </p:sp>
      <p:sp useBgFill="1">
        <p:nvSpPr>
          <p:cNvPr id="181" name="Round Diagonal Corner Rectangle 9">
            <a:extLst>
              <a:ext uri="{FF2B5EF4-FFF2-40B4-BE49-F238E27FC236}">
                <a16:creationId xmlns:a16="http://schemas.microsoft.com/office/drawing/2014/main" id="{66D4F5BA-1D71-49B2-8A7F-6B4EB94D7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Placeholder 4">
            <a:extLst>
              <a:ext uri="{FF2B5EF4-FFF2-40B4-BE49-F238E27FC236}">
                <a16:creationId xmlns:a16="http://schemas.microsoft.com/office/drawing/2014/main" id="{2D3DEAED-20AF-4C85-98AC-51C8852AD348}"/>
              </a:ext>
            </a:extLst>
          </p:cNvPr>
          <p:cNvPicPr>
            <a:picLocks noGrp="1" noChangeAspect="1"/>
          </p:cNvPicPr>
          <p:nvPr>
            <p:ph type="pic" idx="1"/>
          </p:nvPr>
        </p:nvPicPr>
        <p:blipFill>
          <a:blip r:embed="rId4"/>
          <a:srcRect l="6654" r="6654"/>
          <a:stretch>
            <a:fillRect/>
          </a:stretch>
        </p:blipFill>
        <p:spPr>
          <a:xfrm>
            <a:off x="1820434" y="1147145"/>
            <a:ext cx="3232691" cy="4567773"/>
          </a:xfrm>
          <a:prstGeom prst="rect">
            <a:avLst/>
          </a:prstGeom>
        </p:spPr>
      </p:pic>
      <p:sp>
        <p:nvSpPr>
          <p:cNvPr id="4" name="Text Placeholder 3">
            <a:extLst>
              <a:ext uri="{FF2B5EF4-FFF2-40B4-BE49-F238E27FC236}">
                <a16:creationId xmlns:a16="http://schemas.microsoft.com/office/drawing/2014/main" id="{09097C3D-FC95-43DE-B610-0359B40290D0}"/>
              </a:ext>
            </a:extLst>
          </p:cNvPr>
          <p:cNvSpPr>
            <a:spLocks noGrp="1"/>
          </p:cNvSpPr>
          <p:nvPr>
            <p:ph type="body" sz="half" idx="2"/>
          </p:nvPr>
        </p:nvSpPr>
        <p:spPr>
          <a:xfrm>
            <a:off x="6569957" y="2249487"/>
            <a:ext cx="4747087" cy="3541714"/>
          </a:xfrm>
        </p:spPr>
        <p:txBody>
          <a:bodyPr vert="horz" lIns="91440" tIns="45720" rIns="91440" bIns="45720" rtlCol="0">
            <a:normAutofit/>
          </a:bodyPr>
          <a:lstStyle/>
          <a:p>
            <a:pPr indent="-228600">
              <a:buFont typeface="Arial" panose="020B0604020202020204" pitchFamily="34" charset="0"/>
              <a:buChar char="•"/>
            </a:pPr>
            <a:r>
              <a:rPr lang="en-US" b="1" i="0" dirty="0">
                <a:solidFill>
                  <a:srgbClr val="FFFFFF"/>
                </a:solidFill>
                <a:effectLst/>
              </a:rPr>
              <a:t>Maximum view count of a trending video</a:t>
            </a:r>
          </a:p>
          <a:p>
            <a:pPr indent="-228600">
              <a:buFont typeface="Arial" panose="020B0604020202020204" pitchFamily="34" charset="0"/>
              <a:buChar char="•"/>
            </a:pPr>
            <a:endParaRPr lang="en-US" dirty="0">
              <a:solidFill>
                <a:srgbClr val="FFFFFF"/>
              </a:solidFill>
            </a:endParaRPr>
          </a:p>
        </p:txBody>
      </p:sp>
      <p:sp>
        <p:nvSpPr>
          <p:cNvPr id="3" name="Slide Number Placeholder 2">
            <a:extLst>
              <a:ext uri="{FF2B5EF4-FFF2-40B4-BE49-F238E27FC236}">
                <a16:creationId xmlns:a16="http://schemas.microsoft.com/office/drawing/2014/main" id="{879C5D12-D454-452D-89BD-E7E6AB2489F2}"/>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270209711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3"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215" name="Group 214">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216" name="Group 215">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28"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29"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0"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1"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2"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3"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4"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5"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6"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7"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8"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9"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40"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1"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2"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3"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4"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45"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6"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7"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8"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9"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0"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1"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2"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3"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4"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217" name="Group 216">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18"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9"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0"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1"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2"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3"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4"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5"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6"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7"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p:nvSpPr>
          <p:cNvPr id="256" name="Rectangle 255">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grpSp>
        <p:nvGrpSpPr>
          <p:cNvPr id="258" name="Group 257">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259" name="Group 258">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71"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72"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3"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4"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5"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6"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7"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8"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9"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0"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1"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2"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83"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4"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5"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6"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7"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8"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9"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0"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1"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2"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3"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4"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5"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6"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7"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260" name="Group 259">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261"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2"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3"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4"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5"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6"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7"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8"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9"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0"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299"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849EED97-5B69-403D-A3BC-EB19A969AFB5}"/>
              </a:ext>
            </a:extLst>
          </p:cNvPr>
          <p:cNvSpPr>
            <a:spLocks noGrp="1"/>
          </p:cNvSpPr>
          <p:nvPr>
            <p:ph type="title"/>
          </p:nvPr>
        </p:nvSpPr>
        <p:spPr>
          <a:xfrm>
            <a:off x="8036041" y="618518"/>
            <a:ext cx="3281003" cy="1478570"/>
          </a:xfrm>
        </p:spPr>
        <p:txBody>
          <a:bodyPr vert="horz" lIns="91440" tIns="45720" rIns="91440" bIns="45720" rtlCol="0" anchor="b">
            <a:normAutofit/>
          </a:bodyPr>
          <a:lstStyle/>
          <a:p>
            <a:r>
              <a:rPr lang="en-US" sz="2800" dirty="0">
                <a:solidFill>
                  <a:srgbClr val="FFFFFF"/>
                </a:solidFill>
              </a:rPr>
              <a:t>Exploratory data analysis</a:t>
            </a:r>
          </a:p>
        </p:txBody>
      </p:sp>
      <p:sp useBgFill="1">
        <p:nvSpPr>
          <p:cNvPr id="301"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a:extLst>
              <a:ext uri="{FF2B5EF4-FFF2-40B4-BE49-F238E27FC236}">
                <a16:creationId xmlns:a16="http://schemas.microsoft.com/office/drawing/2014/main" id="{E8D3D2A9-8475-44E0-8EA3-CC99EC29FEE7}"/>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118988" y="1905815"/>
            <a:ext cx="6112382" cy="3040909"/>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58901EAA-CA64-4B81-97F8-5C9A2FD6B500}"/>
              </a:ext>
            </a:extLst>
          </p:cNvPr>
          <p:cNvSpPr>
            <a:spLocks noGrp="1"/>
          </p:cNvSpPr>
          <p:nvPr>
            <p:ph type="body" sz="half" idx="2"/>
          </p:nvPr>
        </p:nvSpPr>
        <p:spPr>
          <a:xfrm>
            <a:off x="8036041" y="2249487"/>
            <a:ext cx="3281004" cy="3541714"/>
          </a:xfrm>
        </p:spPr>
        <p:txBody>
          <a:bodyPr vert="horz" lIns="91440" tIns="45720" rIns="91440" bIns="45720" rtlCol="0">
            <a:normAutofit/>
          </a:bodyPr>
          <a:lstStyle/>
          <a:p>
            <a:pPr indent="-228600">
              <a:buFont typeface="Arial" panose="020B0604020202020204" pitchFamily="34" charset="0"/>
              <a:buChar char="•"/>
            </a:pPr>
            <a:r>
              <a:rPr lang="en-US" sz="1800" b="1" i="0" dirty="0">
                <a:solidFill>
                  <a:srgbClr val="FFFFFF"/>
                </a:solidFill>
                <a:effectLst/>
              </a:rPr>
              <a:t>View-count distribution</a:t>
            </a:r>
          </a:p>
          <a:p>
            <a:pPr indent="-228600">
              <a:buFont typeface="Arial" panose="020B0604020202020204" pitchFamily="34" charset="0"/>
              <a:buChar char="•"/>
            </a:pPr>
            <a:endParaRPr lang="en-US" sz="1800" dirty="0">
              <a:solidFill>
                <a:srgbClr val="FFFFFF"/>
              </a:solidFill>
            </a:endParaRPr>
          </a:p>
        </p:txBody>
      </p:sp>
      <p:sp>
        <p:nvSpPr>
          <p:cNvPr id="3" name="Slide Number Placeholder 2">
            <a:extLst>
              <a:ext uri="{FF2B5EF4-FFF2-40B4-BE49-F238E27FC236}">
                <a16:creationId xmlns:a16="http://schemas.microsoft.com/office/drawing/2014/main" id="{03F7A232-E1E0-4E5B-BC51-7000AFCB1ABA}"/>
              </a:ext>
            </a:extLst>
          </p:cNvPr>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70121119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3" name="Group 1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5" name="Group 1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p:nvSpPr>
          <p:cNvPr id="96" name="Rectangle 53">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grpSp>
        <p:nvGrpSpPr>
          <p:cNvPr id="56" name="Group 55">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57" name="Group 56">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9"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0"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81"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6"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01" name="Group 57">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59"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97"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4F409C76-90A4-4B0C-B7C1-0D50ACF9BA1E}"/>
              </a:ext>
            </a:extLst>
          </p:cNvPr>
          <p:cNvSpPr>
            <a:spLocks noGrp="1"/>
          </p:cNvSpPr>
          <p:nvPr>
            <p:ph type="title"/>
          </p:nvPr>
        </p:nvSpPr>
        <p:spPr>
          <a:xfrm>
            <a:off x="8036041" y="618518"/>
            <a:ext cx="3281003" cy="1478570"/>
          </a:xfrm>
        </p:spPr>
        <p:txBody>
          <a:bodyPr vert="horz" lIns="91440" tIns="45720" rIns="91440" bIns="45720" rtlCol="0" anchor="b">
            <a:normAutofit/>
          </a:bodyPr>
          <a:lstStyle/>
          <a:p>
            <a:r>
              <a:rPr lang="en-US" sz="2800" dirty="0">
                <a:solidFill>
                  <a:srgbClr val="FFFFFF"/>
                </a:solidFill>
              </a:rPr>
              <a:t>Exploratory data analysis</a:t>
            </a:r>
          </a:p>
        </p:txBody>
      </p:sp>
      <p:sp useBgFill="1">
        <p:nvSpPr>
          <p:cNvPr id="99"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5593EFDE-55A0-45BB-B119-899E8C5321A7}"/>
              </a:ext>
            </a:extLst>
          </p:cNvPr>
          <p:cNvPicPr>
            <a:picLocks noChangeAspect="1"/>
          </p:cNvPicPr>
          <p:nvPr/>
        </p:nvPicPr>
        <p:blipFill>
          <a:blip r:embed="rId3"/>
          <a:stretch>
            <a:fillRect/>
          </a:stretch>
        </p:blipFill>
        <p:spPr>
          <a:xfrm>
            <a:off x="1118988" y="1989860"/>
            <a:ext cx="6112382" cy="2872819"/>
          </a:xfrm>
          <a:prstGeom prst="rect">
            <a:avLst/>
          </a:prstGeom>
        </p:spPr>
      </p:pic>
      <p:sp>
        <p:nvSpPr>
          <p:cNvPr id="4" name="Text Placeholder 3">
            <a:extLst>
              <a:ext uri="{FF2B5EF4-FFF2-40B4-BE49-F238E27FC236}">
                <a16:creationId xmlns:a16="http://schemas.microsoft.com/office/drawing/2014/main" id="{D3D21D2D-285C-4999-9109-72B9E17DE15A}"/>
              </a:ext>
            </a:extLst>
          </p:cNvPr>
          <p:cNvSpPr>
            <a:spLocks noGrp="1"/>
          </p:cNvSpPr>
          <p:nvPr>
            <p:ph type="body" sz="half" idx="2"/>
          </p:nvPr>
        </p:nvSpPr>
        <p:spPr>
          <a:xfrm>
            <a:off x="8036041" y="2249487"/>
            <a:ext cx="3281004" cy="3541714"/>
          </a:xfrm>
        </p:spPr>
        <p:txBody>
          <a:bodyPr vert="horz" lIns="91440" tIns="45720" rIns="91440" bIns="45720" rtlCol="0">
            <a:normAutofit/>
          </a:bodyPr>
          <a:lstStyle/>
          <a:p>
            <a:pPr indent="-228600">
              <a:buFont typeface="Arial" panose="020B0604020202020204" pitchFamily="34" charset="0"/>
              <a:buChar char="•"/>
            </a:pPr>
            <a:r>
              <a:rPr lang="en-US" sz="1800" b="1" i="0" dirty="0">
                <a:solidFill>
                  <a:srgbClr val="FFFFFF"/>
                </a:solidFill>
                <a:effectLst/>
              </a:rPr>
              <a:t>Trending videos with most views</a:t>
            </a:r>
          </a:p>
          <a:p>
            <a:pPr indent="-228600">
              <a:buFont typeface="Arial" panose="020B0604020202020204" pitchFamily="34" charset="0"/>
              <a:buChar char="•"/>
            </a:pPr>
            <a:endParaRPr lang="en-US" sz="1800" dirty="0">
              <a:solidFill>
                <a:srgbClr val="FFFFFF"/>
              </a:solidFill>
            </a:endParaRPr>
          </a:p>
        </p:txBody>
      </p:sp>
      <p:sp>
        <p:nvSpPr>
          <p:cNvPr id="3" name="Slide Number Placeholder 2">
            <a:extLst>
              <a:ext uri="{FF2B5EF4-FFF2-40B4-BE49-F238E27FC236}">
                <a16:creationId xmlns:a16="http://schemas.microsoft.com/office/drawing/2014/main" id="{A6FB8D5A-D739-4F92-BCA8-BD00C8944AB1}"/>
              </a:ext>
            </a:extLst>
          </p:cNvPr>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1594003528"/>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3" name="Group 1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5" name="Group 1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p:nvSpPr>
          <p:cNvPr id="54" name="Rectangle 53">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grpSp>
        <p:nvGrpSpPr>
          <p:cNvPr id="56" name="Group 55">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57" name="Group 56">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9"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0"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81"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6"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58" name="Group 57">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59"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97"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5F136043-6805-40A8-9FF3-B0270E99E72A}"/>
              </a:ext>
            </a:extLst>
          </p:cNvPr>
          <p:cNvSpPr>
            <a:spLocks noGrp="1"/>
          </p:cNvSpPr>
          <p:nvPr>
            <p:ph type="title"/>
          </p:nvPr>
        </p:nvSpPr>
        <p:spPr>
          <a:xfrm>
            <a:off x="8036041" y="618518"/>
            <a:ext cx="3281003" cy="1478570"/>
          </a:xfrm>
        </p:spPr>
        <p:txBody>
          <a:bodyPr vert="horz" lIns="91440" tIns="45720" rIns="91440" bIns="45720" rtlCol="0" anchor="b">
            <a:normAutofit/>
          </a:bodyPr>
          <a:lstStyle/>
          <a:p>
            <a:r>
              <a:rPr lang="en-US" sz="2800" dirty="0">
                <a:solidFill>
                  <a:srgbClr val="FFFFFF"/>
                </a:solidFill>
              </a:rPr>
              <a:t>Exploratory data analysis</a:t>
            </a:r>
          </a:p>
        </p:txBody>
      </p:sp>
      <p:sp useBgFill="1">
        <p:nvSpPr>
          <p:cNvPr id="99"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F3396D4B-9CC2-4578-88B7-104BA986B065}"/>
              </a:ext>
            </a:extLst>
          </p:cNvPr>
          <p:cNvPicPr>
            <a:picLocks noChangeAspect="1"/>
          </p:cNvPicPr>
          <p:nvPr/>
        </p:nvPicPr>
        <p:blipFill>
          <a:blip r:embed="rId3"/>
          <a:stretch>
            <a:fillRect/>
          </a:stretch>
        </p:blipFill>
        <p:spPr>
          <a:xfrm>
            <a:off x="1118988" y="2234355"/>
            <a:ext cx="6112382" cy="2383828"/>
          </a:xfrm>
          <a:prstGeom prst="rect">
            <a:avLst/>
          </a:prstGeom>
        </p:spPr>
      </p:pic>
      <p:sp>
        <p:nvSpPr>
          <p:cNvPr id="4" name="Text Placeholder 3">
            <a:extLst>
              <a:ext uri="{FF2B5EF4-FFF2-40B4-BE49-F238E27FC236}">
                <a16:creationId xmlns:a16="http://schemas.microsoft.com/office/drawing/2014/main" id="{27AEE97D-A136-490B-8481-FB53AED35904}"/>
              </a:ext>
            </a:extLst>
          </p:cNvPr>
          <p:cNvSpPr>
            <a:spLocks noGrp="1"/>
          </p:cNvSpPr>
          <p:nvPr>
            <p:ph type="body" sz="half" idx="2"/>
          </p:nvPr>
        </p:nvSpPr>
        <p:spPr>
          <a:xfrm>
            <a:off x="8036041" y="2249487"/>
            <a:ext cx="3281004" cy="3541714"/>
          </a:xfrm>
        </p:spPr>
        <p:txBody>
          <a:bodyPr vert="horz" lIns="91440" tIns="45720" rIns="91440" bIns="45720" rtlCol="0">
            <a:normAutofit/>
          </a:bodyPr>
          <a:lstStyle/>
          <a:p>
            <a:pPr indent="-228600">
              <a:buFont typeface="Arial" panose="020B0604020202020204" pitchFamily="34" charset="0"/>
              <a:buChar char="•"/>
            </a:pPr>
            <a:r>
              <a:rPr lang="en-US" sz="1800" b="1" i="0" dirty="0">
                <a:solidFill>
                  <a:srgbClr val="FFFFFF"/>
                </a:solidFill>
                <a:effectLst/>
              </a:rPr>
              <a:t>Trending videos with least views</a:t>
            </a:r>
          </a:p>
          <a:p>
            <a:pPr indent="-228600">
              <a:buFont typeface="Arial" panose="020B0604020202020204" pitchFamily="34" charset="0"/>
              <a:buChar char="•"/>
            </a:pPr>
            <a:endParaRPr lang="en-US" sz="1800" dirty="0">
              <a:solidFill>
                <a:srgbClr val="FFFFFF"/>
              </a:solidFill>
            </a:endParaRPr>
          </a:p>
        </p:txBody>
      </p:sp>
      <p:sp>
        <p:nvSpPr>
          <p:cNvPr id="3" name="Slide Number Placeholder 2">
            <a:extLst>
              <a:ext uri="{FF2B5EF4-FFF2-40B4-BE49-F238E27FC236}">
                <a16:creationId xmlns:a16="http://schemas.microsoft.com/office/drawing/2014/main" id="{E2BDEE95-4DCD-4A75-89D7-061C1B69BCF4}"/>
              </a:ext>
            </a:extLst>
          </p:cNvPr>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174516756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73" name="Group 7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74" name="Group 7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8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9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0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75" name="Group 7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7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p:nvSpPr>
          <p:cNvPr id="114" name="Rectangle 113">
            <a:extLst>
              <a:ext uri="{FF2B5EF4-FFF2-40B4-BE49-F238E27FC236}">
                <a16:creationId xmlns:a16="http://schemas.microsoft.com/office/drawing/2014/main" id="{9775AF3B-5284-4B97-9BB7-55C6FB369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0F1F7ED-DA39-478F-85DA-317DE08941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17" name="Group 116">
              <a:extLst>
                <a:ext uri="{FF2B5EF4-FFF2-40B4-BE49-F238E27FC236}">
                  <a16:creationId xmlns:a16="http://schemas.microsoft.com/office/drawing/2014/main" id="{1DAE5903-52E8-4F25-8473-93EF483776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29" name="Rectangle 5">
                <a:extLst>
                  <a:ext uri="{FF2B5EF4-FFF2-40B4-BE49-F238E27FC236}">
                    <a16:creationId xmlns:a16="http://schemas.microsoft.com/office/drawing/2014/main" id="{894835C1-32DE-4571-AD10-28D58CB8CFD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30" name="Freeform 6">
                <a:extLst>
                  <a:ext uri="{FF2B5EF4-FFF2-40B4-BE49-F238E27FC236}">
                    <a16:creationId xmlns:a16="http://schemas.microsoft.com/office/drawing/2014/main" id="{097A5B92-0B48-4251-9764-D34DF88920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1" name="Freeform 7">
                <a:extLst>
                  <a:ext uri="{FF2B5EF4-FFF2-40B4-BE49-F238E27FC236}">
                    <a16:creationId xmlns:a16="http://schemas.microsoft.com/office/drawing/2014/main" id="{E222BF19-57E7-43F3-A2B9-2398BEF966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2" name="Freeform 8">
                <a:extLst>
                  <a:ext uri="{FF2B5EF4-FFF2-40B4-BE49-F238E27FC236}">
                    <a16:creationId xmlns:a16="http://schemas.microsoft.com/office/drawing/2014/main" id="{60C8836E-B7D9-48A9-8FD9-4CC52AF44D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3" name="Freeform 9">
                <a:extLst>
                  <a:ext uri="{FF2B5EF4-FFF2-40B4-BE49-F238E27FC236}">
                    <a16:creationId xmlns:a16="http://schemas.microsoft.com/office/drawing/2014/main" id="{8504740E-456D-4FB9-9520-4317CCFA71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4" name="Freeform 10">
                <a:extLst>
                  <a:ext uri="{FF2B5EF4-FFF2-40B4-BE49-F238E27FC236}">
                    <a16:creationId xmlns:a16="http://schemas.microsoft.com/office/drawing/2014/main" id="{1563A7B4-B1D5-4F93-AFF9-2EB78655F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5" name="Freeform 11">
                <a:extLst>
                  <a:ext uri="{FF2B5EF4-FFF2-40B4-BE49-F238E27FC236}">
                    <a16:creationId xmlns:a16="http://schemas.microsoft.com/office/drawing/2014/main" id="{D139ED24-FA37-4470-8B42-D0D00EDE1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6" name="Freeform 12">
                <a:extLst>
                  <a:ext uri="{FF2B5EF4-FFF2-40B4-BE49-F238E27FC236}">
                    <a16:creationId xmlns:a16="http://schemas.microsoft.com/office/drawing/2014/main" id="{48825AA7-BB26-45C2-93A2-1AD8D9A232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7" name="Freeform 13">
                <a:extLst>
                  <a:ext uri="{FF2B5EF4-FFF2-40B4-BE49-F238E27FC236}">
                    <a16:creationId xmlns:a16="http://schemas.microsoft.com/office/drawing/2014/main" id="{A98D0B91-D4E4-402D-8234-E96987219E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8" name="Freeform 14">
                <a:extLst>
                  <a:ext uri="{FF2B5EF4-FFF2-40B4-BE49-F238E27FC236}">
                    <a16:creationId xmlns:a16="http://schemas.microsoft.com/office/drawing/2014/main" id="{94F1DB97-3769-4DA5-9F45-47132C312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9" name="Freeform 15">
                <a:extLst>
                  <a:ext uri="{FF2B5EF4-FFF2-40B4-BE49-F238E27FC236}">
                    <a16:creationId xmlns:a16="http://schemas.microsoft.com/office/drawing/2014/main" id="{A9BC86E2-B185-4D80-81B5-A8D387E67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0" name="Line 16">
                <a:extLst>
                  <a:ext uri="{FF2B5EF4-FFF2-40B4-BE49-F238E27FC236}">
                    <a16:creationId xmlns:a16="http://schemas.microsoft.com/office/drawing/2014/main" id="{FA773F49-8CD0-46DC-B986-F2DB57BD72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41" name="Freeform 17">
                <a:extLst>
                  <a:ext uri="{FF2B5EF4-FFF2-40B4-BE49-F238E27FC236}">
                    <a16:creationId xmlns:a16="http://schemas.microsoft.com/office/drawing/2014/main" id="{8C55A009-3401-4888-93C7-4ED51CBC6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2" name="Freeform 18">
                <a:extLst>
                  <a:ext uri="{FF2B5EF4-FFF2-40B4-BE49-F238E27FC236}">
                    <a16:creationId xmlns:a16="http://schemas.microsoft.com/office/drawing/2014/main" id="{10B44829-5BB5-48C5-8492-699971FE7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3" name="Freeform 19">
                <a:extLst>
                  <a:ext uri="{FF2B5EF4-FFF2-40B4-BE49-F238E27FC236}">
                    <a16:creationId xmlns:a16="http://schemas.microsoft.com/office/drawing/2014/main" id="{30C1F9A0-4FA6-4F6F-B2D0-A1BBA41DF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4" name="Freeform 20">
                <a:extLst>
                  <a:ext uri="{FF2B5EF4-FFF2-40B4-BE49-F238E27FC236}">
                    <a16:creationId xmlns:a16="http://schemas.microsoft.com/office/drawing/2014/main" id="{01BF274F-C7B8-44B4-A183-307D8619D2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5" name="Rectangle 21">
                <a:extLst>
                  <a:ext uri="{FF2B5EF4-FFF2-40B4-BE49-F238E27FC236}">
                    <a16:creationId xmlns:a16="http://schemas.microsoft.com/office/drawing/2014/main" id="{037E8930-0F22-4558-9432-F18953E32A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6" name="Freeform 22">
                <a:extLst>
                  <a:ext uri="{FF2B5EF4-FFF2-40B4-BE49-F238E27FC236}">
                    <a16:creationId xmlns:a16="http://schemas.microsoft.com/office/drawing/2014/main" id="{9AFC3429-FF29-47FF-A4A8-317A979DB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7" name="Freeform 23">
                <a:extLst>
                  <a:ext uri="{FF2B5EF4-FFF2-40B4-BE49-F238E27FC236}">
                    <a16:creationId xmlns:a16="http://schemas.microsoft.com/office/drawing/2014/main" id="{91D48543-2C05-4768-80B1-ECA6F8850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8" name="Freeform 24">
                <a:extLst>
                  <a:ext uri="{FF2B5EF4-FFF2-40B4-BE49-F238E27FC236}">
                    <a16:creationId xmlns:a16="http://schemas.microsoft.com/office/drawing/2014/main" id="{3AC527CC-154C-4370-A25B-74AC5B4A6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9" name="Freeform 25">
                <a:extLst>
                  <a:ext uri="{FF2B5EF4-FFF2-40B4-BE49-F238E27FC236}">
                    <a16:creationId xmlns:a16="http://schemas.microsoft.com/office/drawing/2014/main" id="{798B18F5-51C9-4E50-95C5-A850EF539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0" name="Freeform 26">
                <a:extLst>
                  <a:ext uri="{FF2B5EF4-FFF2-40B4-BE49-F238E27FC236}">
                    <a16:creationId xmlns:a16="http://schemas.microsoft.com/office/drawing/2014/main" id="{15B4CF27-638C-4979-B0FD-6263E130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1" name="Freeform 27">
                <a:extLst>
                  <a:ext uri="{FF2B5EF4-FFF2-40B4-BE49-F238E27FC236}">
                    <a16:creationId xmlns:a16="http://schemas.microsoft.com/office/drawing/2014/main" id="{236C6A22-48A2-4442-B82D-30DB49827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2" name="Freeform 28">
                <a:extLst>
                  <a:ext uri="{FF2B5EF4-FFF2-40B4-BE49-F238E27FC236}">
                    <a16:creationId xmlns:a16="http://schemas.microsoft.com/office/drawing/2014/main" id="{1BB7BCE1-0D99-412E-ABA6-81412638E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3" name="Freeform 29">
                <a:extLst>
                  <a:ext uri="{FF2B5EF4-FFF2-40B4-BE49-F238E27FC236}">
                    <a16:creationId xmlns:a16="http://schemas.microsoft.com/office/drawing/2014/main" id="{C20E57E0-0912-44F2-93DA-75E4D13F3B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4" name="Freeform 30">
                <a:extLst>
                  <a:ext uri="{FF2B5EF4-FFF2-40B4-BE49-F238E27FC236}">
                    <a16:creationId xmlns:a16="http://schemas.microsoft.com/office/drawing/2014/main" id="{DF059390-54ED-44F4-983F-92FF36AD9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5" name="Freeform 31">
                <a:extLst>
                  <a:ext uri="{FF2B5EF4-FFF2-40B4-BE49-F238E27FC236}">
                    <a16:creationId xmlns:a16="http://schemas.microsoft.com/office/drawing/2014/main" id="{42D5E9ED-595D-443D-8CDC-D8FCD4021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18" name="Group 117">
              <a:extLst>
                <a:ext uri="{FF2B5EF4-FFF2-40B4-BE49-F238E27FC236}">
                  <a16:creationId xmlns:a16="http://schemas.microsoft.com/office/drawing/2014/main" id="{DB14A457-C54A-4F1E-91FB-0FEE49877D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19" name="Freeform 32">
                <a:extLst>
                  <a:ext uri="{FF2B5EF4-FFF2-40B4-BE49-F238E27FC236}">
                    <a16:creationId xmlns:a16="http://schemas.microsoft.com/office/drawing/2014/main" id="{791F3E2E-D393-464E-84B4-9B30D071A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0" name="Freeform 33">
                <a:extLst>
                  <a:ext uri="{FF2B5EF4-FFF2-40B4-BE49-F238E27FC236}">
                    <a16:creationId xmlns:a16="http://schemas.microsoft.com/office/drawing/2014/main" id="{EBEEAD6F-6425-4F85-A8A8-4FF19A909B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1" name="Freeform 34">
                <a:extLst>
                  <a:ext uri="{FF2B5EF4-FFF2-40B4-BE49-F238E27FC236}">
                    <a16:creationId xmlns:a16="http://schemas.microsoft.com/office/drawing/2014/main" id="{8AACA44E-9D6C-4708-8D61-D767B6620B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2" name="Freeform 35">
                <a:extLst>
                  <a:ext uri="{FF2B5EF4-FFF2-40B4-BE49-F238E27FC236}">
                    <a16:creationId xmlns:a16="http://schemas.microsoft.com/office/drawing/2014/main" id="{B6E3525F-9937-463E-872C-8EB7C62D1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3" name="Freeform 36">
                <a:extLst>
                  <a:ext uri="{FF2B5EF4-FFF2-40B4-BE49-F238E27FC236}">
                    <a16:creationId xmlns:a16="http://schemas.microsoft.com/office/drawing/2014/main" id="{BE829B0B-C602-40F1-81D1-A55332343D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4" name="Freeform 37">
                <a:extLst>
                  <a:ext uri="{FF2B5EF4-FFF2-40B4-BE49-F238E27FC236}">
                    <a16:creationId xmlns:a16="http://schemas.microsoft.com/office/drawing/2014/main" id="{92660531-24B5-4B97-A4A2-64686E23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5" name="Freeform 38">
                <a:extLst>
                  <a:ext uri="{FF2B5EF4-FFF2-40B4-BE49-F238E27FC236}">
                    <a16:creationId xmlns:a16="http://schemas.microsoft.com/office/drawing/2014/main" id="{6242D0CE-6FFD-4D17-AC26-BD3E481195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6" name="Freeform 39">
                <a:extLst>
                  <a:ext uri="{FF2B5EF4-FFF2-40B4-BE49-F238E27FC236}">
                    <a16:creationId xmlns:a16="http://schemas.microsoft.com/office/drawing/2014/main" id="{61631F37-AF37-4DB9-8D98-A08586C76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7" name="Freeform 40">
                <a:extLst>
                  <a:ext uri="{FF2B5EF4-FFF2-40B4-BE49-F238E27FC236}">
                    <a16:creationId xmlns:a16="http://schemas.microsoft.com/office/drawing/2014/main" id="{2A2597FF-2F22-40BB-A7B3-19C4DFCFFA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8" name="Rectangle 41">
                <a:extLst>
                  <a:ext uri="{FF2B5EF4-FFF2-40B4-BE49-F238E27FC236}">
                    <a16:creationId xmlns:a16="http://schemas.microsoft.com/office/drawing/2014/main" id="{DCC8773C-0113-4046-B222-C8F4080AF38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157" name="Picture 2">
            <a:extLst>
              <a:ext uri="{FF2B5EF4-FFF2-40B4-BE49-F238E27FC236}">
                <a16:creationId xmlns:a16="http://schemas.microsoft.com/office/drawing/2014/main" id="{1B17CCE2-CEEF-40CA-8C4D-0DC2DCA78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01E56559-E2C0-43E6-885C-7256069E2AAE}"/>
              </a:ext>
            </a:extLst>
          </p:cNvPr>
          <p:cNvSpPr>
            <a:spLocks noGrp="1"/>
          </p:cNvSpPr>
          <p:nvPr>
            <p:ph type="title"/>
          </p:nvPr>
        </p:nvSpPr>
        <p:spPr>
          <a:xfrm>
            <a:off x="6569957" y="618518"/>
            <a:ext cx="4747088" cy="1478570"/>
          </a:xfrm>
        </p:spPr>
        <p:txBody>
          <a:bodyPr vert="horz" lIns="91440" tIns="45720" rIns="91440" bIns="45720" rtlCol="0" anchor="ctr">
            <a:normAutofit/>
          </a:bodyPr>
          <a:lstStyle/>
          <a:p>
            <a:r>
              <a:rPr lang="en-US" sz="3600" dirty="0">
                <a:solidFill>
                  <a:srgbClr val="FFFFFF"/>
                </a:solidFill>
              </a:rPr>
              <a:t>Exploratory data analysis</a:t>
            </a:r>
          </a:p>
        </p:txBody>
      </p:sp>
      <p:sp useBgFill="1">
        <p:nvSpPr>
          <p:cNvPr id="159" name="Round Diagonal Corner Rectangle 9">
            <a:extLst>
              <a:ext uri="{FF2B5EF4-FFF2-40B4-BE49-F238E27FC236}">
                <a16:creationId xmlns:a16="http://schemas.microsoft.com/office/drawing/2014/main" id="{66D4F5BA-1D71-49B2-8A7F-6B4EB94D7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4" name="Picture 2">
            <a:extLst>
              <a:ext uri="{FF2B5EF4-FFF2-40B4-BE49-F238E27FC236}">
                <a16:creationId xmlns:a16="http://schemas.microsoft.com/office/drawing/2014/main" id="{5B28BED4-2914-4A6F-8D73-D7C95501065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18988" y="2115685"/>
            <a:ext cx="4635583" cy="2630692"/>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A821014F-D20D-4092-8B7D-08507EB2A140}"/>
              </a:ext>
            </a:extLst>
          </p:cNvPr>
          <p:cNvSpPr>
            <a:spLocks noGrp="1"/>
          </p:cNvSpPr>
          <p:nvPr>
            <p:ph type="body" sz="half" idx="2"/>
          </p:nvPr>
        </p:nvSpPr>
        <p:spPr>
          <a:xfrm>
            <a:off x="6569957" y="2249487"/>
            <a:ext cx="4747087" cy="3541714"/>
          </a:xfrm>
        </p:spPr>
        <p:txBody>
          <a:bodyPr vert="horz" lIns="91440" tIns="45720" rIns="91440" bIns="45720" rtlCol="0">
            <a:normAutofit/>
          </a:bodyPr>
          <a:lstStyle/>
          <a:p>
            <a:pPr indent="-228600">
              <a:buFont typeface="Arial" panose="020B0604020202020204" pitchFamily="34" charset="0"/>
              <a:buChar char="•"/>
            </a:pPr>
            <a:r>
              <a:rPr lang="en-US" b="1" i="0" dirty="0">
                <a:solidFill>
                  <a:srgbClr val="FFFFFF"/>
                </a:solidFill>
                <a:effectLst/>
              </a:rPr>
              <a:t>How many views a video has when first appearing on the trending list?</a:t>
            </a:r>
          </a:p>
          <a:p>
            <a:pPr indent="-228600">
              <a:buFont typeface="Arial" panose="020B0604020202020204" pitchFamily="34" charset="0"/>
              <a:buChar char="•"/>
            </a:pPr>
            <a:endParaRPr lang="en-US" dirty="0">
              <a:solidFill>
                <a:srgbClr val="FFFFFF"/>
              </a:solidFill>
            </a:endParaRPr>
          </a:p>
        </p:txBody>
      </p:sp>
      <p:sp>
        <p:nvSpPr>
          <p:cNvPr id="3" name="Slide Number Placeholder 2">
            <a:extLst>
              <a:ext uri="{FF2B5EF4-FFF2-40B4-BE49-F238E27FC236}">
                <a16:creationId xmlns:a16="http://schemas.microsoft.com/office/drawing/2014/main" id="{5B2293AE-B472-4EC2-8134-A566BFC42794}"/>
              </a:ext>
            </a:extLst>
          </p:cNvPr>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4069487086"/>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253</TotalTime>
  <Words>829</Words>
  <Application>Microsoft Office PowerPoint</Application>
  <PresentationFormat>Widescreen</PresentationFormat>
  <Paragraphs>159</Paragraphs>
  <Slides>27</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-apple-system</vt:lpstr>
      <vt:lpstr>Arial Unicode MS</vt:lpstr>
      <vt:lpstr>var(--jp-content-font-family)</vt:lpstr>
      <vt:lpstr>Arial</vt:lpstr>
      <vt:lpstr>Calibri</vt:lpstr>
      <vt:lpstr>Tw Cen MT</vt:lpstr>
      <vt:lpstr>Circuit</vt:lpstr>
      <vt:lpstr>Predictive analysis of YouTube trending videos using Machine Learning </vt:lpstr>
      <vt:lpstr>Introduction</vt:lpstr>
      <vt:lpstr>Data Size and description</vt:lpstr>
      <vt:lpstr>Data Cleaning and Text processing  </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Modelling</vt:lpstr>
      <vt:lpstr>Modelling</vt:lpstr>
      <vt:lpstr>Modelling</vt:lpstr>
      <vt:lpstr>Modelling</vt:lpstr>
      <vt:lpstr>Modelling</vt:lpstr>
      <vt:lpstr>Modelling</vt:lpstr>
      <vt:lpstr>Modelling</vt:lpstr>
      <vt:lpstr>Modelling</vt:lpstr>
      <vt:lpstr>Modelling</vt:lpstr>
      <vt:lpstr>Modelling</vt:lpstr>
      <vt:lpstr>Conclusion &amp; Future Research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analysis of YouTube trending videos using Machine Learning </dc:title>
  <dc:creator>3750</dc:creator>
  <cp:lastModifiedBy>3750</cp:lastModifiedBy>
  <cp:revision>37</cp:revision>
  <dcterms:created xsi:type="dcterms:W3CDTF">2022-04-08T12:22:15Z</dcterms:created>
  <dcterms:modified xsi:type="dcterms:W3CDTF">2022-04-08T17:10:23Z</dcterms:modified>
</cp:coreProperties>
</file>