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53" r:id="rId3"/>
    <p:sldMasterId id="2147483654" r:id="rId4"/>
    <p:sldMasterId id="2147483663" r:id="rId5"/>
    <p:sldMasterId id="2147483670" r:id="rId6"/>
  </p:sldMasterIdLst>
  <p:notesMasterIdLst>
    <p:notesMasterId r:id="rId31"/>
  </p:notesMasterIdLst>
  <p:handoutMasterIdLst>
    <p:handoutMasterId r:id="rId32"/>
  </p:handoutMasterIdLst>
  <p:sldIdLst>
    <p:sldId id="889" r:id="rId7"/>
    <p:sldId id="961" r:id="rId8"/>
    <p:sldId id="964" r:id="rId9"/>
    <p:sldId id="965" r:id="rId10"/>
    <p:sldId id="981" r:id="rId11"/>
    <p:sldId id="979" r:id="rId12"/>
    <p:sldId id="982" r:id="rId13"/>
    <p:sldId id="983" r:id="rId14"/>
    <p:sldId id="984" r:id="rId15"/>
    <p:sldId id="985" r:id="rId16"/>
    <p:sldId id="986" r:id="rId17"/>
    <p:sldId id="987" r:id="rId18"/>
    <p:sldId id="988" r:id="rId19"/>
    <p:sldId id="989" r:id="rId20"/>
    <p:sldId id="990" r:id="rId21"/>
    <p:sldId id="991" r:id="rId22"/>
    <p:sldId id="992" r:id="rId23"/>
    <p:sldId id="994" r:id="rId24"/>
    <p:sldId id="995" r:id="rId25"/>
    <p:sldId id="996" r:id="rId26"/>
    <p:sldId id="997" r:id="rId27"/>
    <p:sldId id="998" r:id="rId28"/>
    <p:sldId id="999" r:id="rId29"/>
    <p:sldId id="888" r:id="rId3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3765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3765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3765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3765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meson" initials="j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AFFF"/>
    <a:srgbClr val="3397D3"/>
    <a:srgbClr val="006699"/>
    <a:srgbClr val="0099CC"/>
    <a:srgbClr val="2579AD"/>
    <a:srgbClr val="5391AD"/>
    <a:srgbClr val="0033CC"/>
    <a:srgbClr val="336699"/>
    <a:srgbClr val="3366C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85252" autoAdjust="0"/>
  </p:normalViewPr>
  <p:slideViewPr>
    <p:cSldViewPr snapToGrid="0">
      <p:cViewPr varScale="1">
        <p:scale>
          <a:sx n="62" d="100"/>
          <a:sy n="62" d="100"/>
        </p:scale>
        <p:origin x="954" y="60"/>
      </p:cViewPr>
      <p:guideLst>
        <p:guide orient="horz" pos="48"/>
        <p:guide pos="3957"/>
      </p:guideLst>
    </p:cSldViewPr>
  </p:slideViewPr>
  <p:outlineViewPr>
    <p:cViewPr>
      <p:scale>
        <a:sx n="33" d="100"/>
        <a:sy n="33" d="100"/>
      </p:scale>
      <p:origin x="0" y="31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460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>
        <p:guide orient="horz" pos="2987"/>
        <p:guide pos="20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577FCCE2-DCE2-48FC-946F-A3722597D267}" type="datetime1">
              <a:rPr lang="en-US" altLang="zh-CN"/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66EA37FA-CF25-4304-9582-7D829F97A66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Arial" panose="020B0604020202020204" pitchFamily="34" charset="0"/>
              </a:defRPr>
            </a:lvl1pPr>
          </a:lstStyle>
          <a:p>
            <a:fld id="{71C8F40B-9DD4-4585-977D-3BEBB0EC13C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oleObject" Target="../embeddings/oleObject4.bin"/><Relationship Id="rId5" Type="http://schemas.openxmlformats.org/officeDocument/2006/relationships/tags" Target="../tags/tag4.xml"/><Relationship Id="rId4" Type="http://schemas.openxmlformats.org/officeDocument/2006/relationships/image" Target="../media/image3.emf"/><Relationship Id="rId3" Type="http://schemas.openxmlformats.org/officeDocument/2006/relationships/oleObject" Target="../embeddings/oleObject3.bin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image" Target="../media/image15.png"/><Relationship Id="rId4" Type="http://schemas.openxmlformats.org/officeDocument/2006/relationships/image" Target="../media/image3.emf"/><Relationship Id="rId3" Type="http://schemas.openxmlformats.org/officeDocument/2006/relationships/oleObject" Target="../embeddings/oleObject5.bin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image" Target="../media/image16.png"/><Relationship Id="rId4" Type="http://schemas.openxmlformats.org/officeDocument/2006/relationships/image" Target="../media/image3.emf"/><Relationship Id="rId3" Type="http://schemas.openxmlformats.org/officeDocument/2006/relationships/oleObject" Target="../embeddings/oleObject6.bin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image" Target="../media/image17.png"/><Relationship Id="rId4" Type="http://schemas.openxmlformats.org/officeDocument/2006/relationships/image" Target="../media/image3.emf"/><Relationship Id="rId3" Type="http://schemas.openxmlformats.org/officeDocument/2006/relationships/oleObject" Target="../embeddings/oleObject7.bin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1522512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lang="en-US" altLang="zh-CN" sz="36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812800" y="2857128"/>
            <a:ext cx="8128000" cy="1257672"/>
          </a:xfrm>
          <a:prstGeom prst="rect">
            <a:avLst/>
          </a:prstGeom>
        </p:spPr>
        <p:txBody>
          <a:bodyPr vert="horz"/>
          <a:lstStyle>
            <a:lvl1pPr marL="0" marR="0" indent="0" algn="l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sz="240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5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41476"/>
            <a:ext cx="12192000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4221088"/>
            <a:ext cx="8128000" cy="685800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12185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 lang="en-US" altLang="zh-CN" sz="48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7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812800" y="4983088"/>
            <a:ext cx="6908800" cy="914400"/>
          </a:xfrm>
          <a:prstGeom prst="rect">
            <a:avLst/>
          </a:prstGeom>
        </p:spPr>
        <p:txBody>
          <a:bodyPr vert="horz"/>
          <a:lstStyle>
            <a:lvl1pPr marL="0" marR="0" indent="0" algn="l" defTabSz="12185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 sz="320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lack_line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1" y="6350001"/>
            <a:ext cx="11512551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334434" y="6540500"/>
            <a:ext cx="673100" cy="153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fld id="{EF37405A-C04A-4CDF-BE22-4BF08C856EAE}" type="slidenum">
              <a:rPr lang="zh-CN" altLang="en-US" sz="1000" smtClean="0">
                <a:solidFill>
                  <a:srgbClr val="5A5A5A"/>
                </a:solidFill>
                <a:latin typeface="Myriad Pro" charset="0"/>
                <a:ea typeface="黑体" panose="02010609060101010101" charset="-122"/>
              </a:rPr>
            </a:fld>
            <a:endParaRPr lang="en-US" altLang="zh-CN" sz="1000" smtClean="0">
              <a:solidFill>
                <a:srgbClr val="5A5A5A"/>
              </a:solidFill>
              <a:latin typeface="Myriad Pro" charset="0"/>
              <a:ea typeface="黑体" panose="02010609060101010101" charset="-122"/>
            </a:endParaRPr>
          </a:p>
        </p:txBody>
      </p:sp>
      <p:pic>
        <p:nvPicPr>
          <p:cNvPr id="8" name="Picture 2" descr="内容页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57" t="94768"/>
          <a:stretch>
            <a:fillRect/>
          </a:stretch>
        </p:blipFill>
        <p:spPr bwMode="auto">
          <a:xfrm>
            <a:off x="10589684" y="6489701"/>
            <a:ext cx="1589616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 descr="black_line copy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1" y="1100139"/>
            <a:ext cx="11512551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1424" y="373516"/>
            <a:ext cx="10465163" cy="998085"/>
          </a:xfrm>
          <a:prstGeom prst="rect">
            <a:avLst/>
          </a:prstGeom>
        </p:spPr>
        <p:txBody>
          <a:bodyPr/>
          <a:lstStyle>
            <a:lvl1pPr>
              <a:spcAft>
                <a:spcPts val="6000"/>
              </a:spcAft>
              <a:defRPr lang="en-US" altLang="en-US" sz="2400" b="1" kern="1200" noProof="0" dirty="0">
                <a:solidFill>
                  <a:srgbClr val="173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1424" y="1483388"/>
            <a:ext cx="10465163" cy="4688812"/>
          </a:xfrm>
          <a:prstGeom prst="rect">
            <a:avLst/>
          </a:prstGeom>
          <a:noFill/>
        </p:spPr>
        <p:txBody>
          <a:bodyPr/>
          <a:lstStyle>
            <a:lvl1pPr marL="0">
              <a:defRPr sz="2000" b="0" i="0">
                <a:solidFill>
                  <a:srgbClr val="404040"/>
                </a:solidFill>
                <a:latin typeface="Myriad Pro Light"/>
                <a:ea typeface="方正细黑一简体" panose="02010601030101010101" charset="-122"/>
                <a:cs typeface="Myriad Pro Light"/>
              </a:defRPr>
            </a:lvl1pPr>
            <a:lvl2pPr marL="0">
              <a:buFont typeface="Arial" panose="020B0604020202020204"/>
              <a:buChar char="•"/>
              <a:defRPr sz="2000" b="0" i="0">
                <a:solidFill>
                  <a:schemeClr val="bg1">
                    <a:lumMod val="25000"/>
                  </a:schemeClr>
                </a:solidFill>
                <a:latin typeface="Myriad Pro Light"/>
                <a:ea typeface="方正细黑一简体" panose="02010601030101010101" charset="-122"/>
                <a:cs typeface="Myriad Pro Light"/>
              </a:defRPr>
            </a:lvl2pPr>
            <a:lvl3pPr marL="0">
              <a:buFont typeface="Arial" panose="020B0604020202020204"/>
              <a:buChar char="•"/>
              <a:defRPr sz="2000" b="0" i="0">
                <a:solidFill>
                  <a:schemeClr val="bg1">
                    <a:lumMod val="25000"/>
                  </a:schemeClr>
                </a:solidFill>
                <a:latin typeface="Myriad Pro Light"/>
                <a:ea typeface="方正细黑一简体" panose="02010601030101010101" charset="-122"/>
                <a:cs typeface="Myriad Pro Light"/>
              </a:defRPr>
            </a:lvl3pPr>
            <a:lvl4pPr marL="0">
              <a:buFont typeface="Arial" panose="020B0604020202020204"/>
              <a:buChar char="•"/>
              <a:defRPr sz="2000" b="0" i="0">
                <a:solidFill>
                  <a:schemeClr val="bg1">
                    <a:lumMod val="25000"/>
                  </a:schemeClr>
                </a:solidFill>
                <a:latin typeface="Myriad Pro Light"/>
                <a:ea typeface="方正细黑一简体" panose="02010601030101010101" charset="-122"/>
                <a:cs typeface="Myriad Pro Light"/>
              </a:defRPr>
            </a:lvl4pPr>
            <a:lvl5pPr marL="0">
              <a:buFont typeface="Arial" panose="020B0604020202020204"/>
              <a:buChar char="•"/>
              <a:defRPr sz="2000" b="0" i="0">
                <a:solidFill>
                  <a:schemeClr val="bg1">
                    <a:lumMod val="25000"/>
                  </a:schemeClr>
                </a:solidFill>
                <a:latin typeface="Myriad Pro Light"/>
                <a:ea typeface="方正细黑一简体" panose="02010601030101010101" charset="-122"/>
                <a:cs typeface="Myriad Pro Light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Second level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Third level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Fourth level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JTLJZ-5LPZ0W\Desktop\ppt\PPT3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122174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1522512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lang="en-US" altLang="zh-CN" sz="36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92" name="think-cell Slide" r:id="rId3" imgW="12700" imgH="12700" progId="">
                  <p:embed/>
                </p:oleObj>
              </mc:Choice>
              <mc:Fallback>
                <p:oleObj name="think-cell Slide" r:id="rId3" imgW="12700" imgH="12700" progId="">
                  <p:embed/>
                  <p:pic>
                    <p:nvPicPr>
                      <p:cNvPr id="0" name="Picture 48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2" hidden="1"/>
          <p:cNvGraphicFramePr>
            <a:graphicFrameLocks noChangeAspect="1"/>
          </p:cNvGraphicFramePr>
          <p:nvPr userDrawn="1">
            <p:custDataLst>
              <p:tags r:id="rId5"/>
            </p:custDataLst>
          </p:nvPr>
        </p:nvGraphicFramePr>
        <p:xfrm>
          <a:off x="1589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93" name="think-cell Slide" r:id="rId6" imgW="12700" imgH="12700" progId="">
                  <p:embed/>
                </p:oleObj>
              </mc:Choice>
              <mc:Fallback>
                <p:oleObj name="think-cell Slide" r:id="rId6" imgW="12700" imgH="12700" progId="">
                  <p:embed/>
                  <p:pic>
                    <p:nvPicPr>
                      <p:cNvPr id="0" name="Picture 48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12204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29"/>
          <a:stretch>
            <a:fillRect/>
          </a:stretch>
        </p:blipFill>
        <p:spPr bwMode="auto">
          <a:xfrm>
            <a:off x="5641978" y="1071567"/>
            <a:ext cx="920751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038351" y="2517595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2038351" y="3852209"/>
            <a:ext cx="8128000" cy="1257672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57" name="think-cell Slide" r:id="rId3" imgW="12700" imgH="12700" progId="">
                  <p:embed/>
                </p:oleObj>
              </mc:Choice>
              <mc:Fallback>
                <p:oleObj name="think-cell Slide" r:id="rId3" imgW="12700" imgH="12700" progId="">
                  <p:embed/>
                  <p:pic>
                    <p:nvPicPr>
                      <p:cNvPr id="0" name="Picture 24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5"/>
            <a:ext cx="12192000" cy="685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3"/>
          <p:cNvSpPr txBox="1">
            <a:spLocks noChangeArrowheads="1"/>
          </p:cNvSpPr>
          <p:nvPr userDrawn="1"/>
        </p:nvSpPr>
        <p:spPr bwMode="auto">
          <a:xfrm>
            <a:off x="5052290" y="430214"/>
            <a:ext cx="208743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1200"/>
              </a:spcBef>
              <a:defRPr/>
            </a:pPr>
            <a:r>
              <a:rPr lang="zh-CN" altLang="en-US" sz="440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 录</a:t>
            </a:r>
            <a:endParaRPr lang="en-US" altLang="zh-CN" sz="440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eaLnBrk="1" hangingPunct="1">
              <a:spcBef>
                <a:spcPts val="1200"/>
              </a:spcBef>
              <a:defRPr/>
            </a:pPr>
            <a:r>
              <a:rPr lang="en-US" altLang="zh-CN" sz="280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CONTENTS</a:t>
            </a:r>
            <a:endParaRPr lang="zh-CN" altLang="en-US" sz="2800" smtClean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6899" y="2614715"/>
            <a:ext cx="6432551" cy="3428999"/>
          </a:xfrm>
          <a:prstGeom prst="rect">
            <a:avLst/>
          </a:prstGeom>
        </p:spPr>
        <p:txBody>
          <a:bodyPr/>
          <a:lstStyle>
            <a:lvl1pPr marL="0">
              <a:buFont typeface="Arial" panose="020B0604020202020204"/>
              <a:buNone/>
              <a:defRPr lang="en-US" altLang="zh-CN" sz="1800" dirty="0">
                <a:solidFill>
                  <a:srgbClr val="173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0" indent="-342900">
              <a:buFont typeface="Arial" panose="020B0604020202020204"/>
              <a:buNone/>
              <a:defRPr sz="1800">
                <a:solidFill>
                  <a:srgbClr val="173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5570" indent="-342900">
              <a:buFont typeface="Arial" panose="020B0604020202020204"/>
              <a:buNone/>
              <a:defRPr sz="1800">
                <a:solidFill>
                  <a:srgbClr val="173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12395" indent="-342900">
              <a:buFont typeface="Arial" panose="020B0604020202020204"/>
              <a:buNone/>
              <a:defRPr sz="1800">
                <a:solidFill>
                  <a:srgbClr val="173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12395" indent="-342900">
              <a:buFont typeface="Arial" panose="020B0604020202020204"/>
              <a:buNone/>
              <a:defRPr sz="1800">
                <a:solidFill>
                  <a:srgbClr val="173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Second level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Third level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Fourth level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Fifth level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34" name="think-cell Slide" r:id="rId3" imgW="12700" imgH="12700" progId="">
                  <p:embed/>
                </p:oleObj>
              </mc:Choice>
              <mc:Fallback>
                <p:oleObj name="think-cell Slide" r:id="rId3" imgW="12700" imgH="12700" progId="">
                  <p:embed/>
                  <p:pic>
                    <p:nvPicPr>
                      <p:cNvPr id="0" name="Picture 2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3"/>
          <p:cNvSpPr>
            <a:spLocks noChangeArrowheads="1"/>
          </p:cNvSpPr>
          <p:nvPr userDrawn="1"/>
        </p:nvSpPr>
        <p:spPr bwMode="auto">
          <a:xfrm>
            <a:off x="11223629" y="6543679"/>
            <a:ext cx="968375" cy="314325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zh-CN" altLang="en-US" sz="1400" smtClean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11456991" y="6637387"/>
            <a:ext cx="336551" cy="153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fld id="{7B0D9CF5-9AE8-4D6E-BE26-8E7B888026EE}" type="slidenum">
              <a:rPr lang="zh-CN" altLang="en-US" sz="1000" smtClean="0">
                <a:solidFill>
                  <a:schemeClr val="bg1"/>
                </a:solidFill>
                <a:latin typeface="Myriad Pro" charset="0"/>
                <a:ea typeface="黑体" panose="02010609060101010101" charset="-122"/>
              </a:rPr>
            </a:fld>
            <a:endParaRPr lang="en-US" altLang="zh-CN" sz="1000" dirty="0" smtClean="0">
              <a:solidFill>
                <a:schemeClr val="bg1"/>
              </a:solidFill>
              <a:latin typeface="Myriad Pro" charset="0"/>
              <a:ea typeface="黑体" panose="02010609060101010101" charset="-122"/>
            </a:endParaRPr>
          </a:p>
        </p:txBody>
      </p:sp>
      <p:pic>
        <p:nvPicPr>
          <p:cNvPr id="11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91" y="6407151"/>
            <a:ext cx="10080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1425" y="373520"/>
            <a:ext cx="10465163" cy="998085"/>
          </a:xfrm>
          <a:prstGeom prst="rect">
            <a:avLst/>
          </a:prstGeom>
        </p:spPr>
        <p:txBody>
          <a:bodyPr/>
          <a:lstStyle>
            <a:lvl1pPr>
              <a:spcAft>
                <a:spcPts val="6000"/>
              </a:spcAft>
              <a:defRPr lang="en-US" altLang="en-US" sz="2800" b="0" kern="1200" noProof="0" dirty="0">
                <a:solidFill>
                  <a:srgbClr val="173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1425" y="1483390"/>
            <a:ext cx="10465163" cy="4688812"/>
          </a:xfrm>
          <a:prstGeom prst="rect">
            <a:avLst/>
          </a:prstGeom>
          <a:noFill/>
        </p:spPr>
        <p:txBody>
          <a:bodyPr/>
          <a:lstStyle>
            <a:lvl1pPr marL="0">
              <a:defRPr sz="2000" b="0" i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0">
              <a:buFont typeface="Arial" panose="020B0604020202020204"/>
              <a:buChar char="•"/>
              <a:defRPr sz="2000" b="0" i="0">
                <a:solidFill>
                  <a:schemeClr val="bg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0">
              <a:buFont typeface="Arial" panose="020B0604020202020204"/>
              <a:buChar char="•"/>
              <a:defRPr sz="2000" b="0" i="0">
                <a:solidFill>
                  <a:schemeClr val="bg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0">
              <a:buFont typeface="Arial" panose="020B0604020202020204"/>
              <a:buChar char="•"/>
              <a:defRPr sz="2000" b="0" i="0">
                <a:solidFill>
                  <a:schemeClr val="bg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0">
              <a:buFont typeface="Arial" panose="020B0604020202020204"/>
              <a:buChar char="•"/>
              <a:defRPr sz="2000" b="0" i="0">
                <a:solidFill>
                  <a:schemeClr val="bg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Second level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Third level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Fourth level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8"/>
          <p:cNvSpPr/>
          <p:nvPr userDrawn="1"/>
        </p:nvSpPr>
        <p:spPr>
          <a:xfrm>
            <a:off x="7" y="156470"/>
            <a:ext cx="2278303" cy="504056"/>
          </a:xfrm>
          <a:custGeom>
            <a:avLst/>
            <a:gdLst>
              <a:gd name="connsiteX0" fmla="*/ 0 w 1224136"/>
              <a:gd name="connsiteY0" fmla="*/ 0 h 432048"/>
              <a:gd name="connsiteX1" fmla="*/ 1224136 w 1224136"/>
              <a:gd name="connsiteY1" fmla="*/ 0 h 432048"/>
              <a:gd name="connsiteX2" fmla="*/ 1224136 w 1224136"/>
              <a:gd name="connsiteY2" fmla="*/ 432048 h 432048"/>
              <a:gd name="connsiteX3" fmla="*/ 0 w 1224136"/>
              <a:gd name="connsiteY3" fmla="*/ 432048 h 432048"/>
              <a:gd name="connsiteX4" fmla="*/ 0 w 1224136"/>
              <a:gd name="connsiteY4" fmla="*/ 0 h 432048"/>
              <a:gd name="connsiteX0-1" fmla="*/ 0 w 1224136"/>
              <a:gd name="connsiteY0-2" fmla="*/ 28575 h 460623"/>
              <a:gd name="connsiteX1-3" fmla="*/ 1024111 w 1224136"/>
              <a:gd name="connsiteY1-4" fmla="*/ 0 h 460623"/>
              <a:gd name="connsiteX2-5" fmla="*/ 1224136 w 1224136"/>
              <a:gd name="connsiteY2-6" fmla="*/ 460623 h 460623"/>
              <a:gd name="connsiteX3-7" fmla="*/ 0 w 1224136"/>
              <a:gd name="connsiteY3-8" fmla="*/ 460623 h 460623"/>
              <a:gd name="connsiteX4-9" fmla="*/ 0 w 1224136"/>
              <a:gd name="connsiteY4-10" fmla="*/ 28575 h 460623"/>
              <a:gd name="connsiteX0-11" fmla="*/ 0 w 1224136"/>
              <a:gd name="connsiteY0-12" fmla="*/ 0 h 432048"/>
              <a:gd name="connsiteX1-13" fmla="*/ 1024111 w 1224136"/>
              <a:gd name="connsiteY1-14" fmla="*/ 0 h 432048"/>
              <a:gd name="connsiteX2-15" fmla="*/ 1224136 w 1224136"/>
              <a:gd name="connsiteY2-16" fmla="*/ 432048 h 432048"/>
              <a:gd name="connsiteX3-17" fmla="*/ 0 w 1224136"/>
              <a:gd name="connsiteY3-18" fmla="*/ 432048 h 432048"/>
              <a:gd name="connsiteX4-19" fmla="*/ 0 w 1224136"/>
              <a:gd name="connsiteY4-20" fmla="*/ 0 h 432048"/>
              <a:gd name="connsiteX0-21" fmla="*/ 0 w 1224136"/>
              <a:gd name="connsiteY0-22" fmla="*/ 0 h 432048"/>
              <a:gd name="connsiteX1-23" fmla="*/ 1014586 w 1224136"/>
              <a:gd name="connsiteY1-24" fmla="*/ 0 h 432048"/>
              <a:gd name="connsiteX2-25" fmla="*/ 1224136 w 1224136"/>
              <a:gd name="connsiteY2-26" fmla="*/ 432048 h 432048"/>
              <a:gd name="connsiteX3-27" fmla="*/ 0 w 1224136"/>
              <a:gd name="connsiteY3-28" fmla="*/ 432048 h 432048"/>
              <a:gd name="connsiteX4-29" fmla="*/ 0 w 1224136"/>
              <a:gd name="connsiteY4-30" fmla="*/ 0 h 4320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4136" h="432048">
                <a:moveTo>
                  <a:pt x="0" y="0"/>
                </a:moveTo>
                <a:lnTo>
                  <a:pt x="1014586" y="0"/>
                </a:lnTo>
                <a:lnTo>
                  <a:pt x="1224136" y="432048"/>
                </a:lnTo>
                <a:lnTo>
                  <a:pt x="0" y="432048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" descr="black_line cop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54" y="6361122"/>
            <a:ext cx="11292464" cy="11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接连接符 10"/>
          <p:cNvCxnSpPr>
            <a:stCxn id="12" idx="3"/>
          </p:cNvCxnSpPr>
          <p:nvPr userDrawn="1"/>
        </p:nvCxnSpPr>
        <p:spPr>
          <a:xfrm>
            <a:off x="9" y="660523"/>
            <a:ext cx="11568609" cy="0"/>
          </a:xfrm>
          <a:prstGeom prst="line">
            <a:avLst/>
          </a:prstGeom>
          <a:ln w="19050" cap="rnd">
            <a:solidFill>
              <a:srgbClr val="0070C0"/>
            </a:solidFill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内容页-01.png"/>
          <p:cNvPicPr>
            <a:picLocks noChangeAspect="1"/>
          </p:cNvPicPr>
          <p:nvPr userDrawn="1"/>
        </p:nvPicPr>
        <p:blipFill>
          <a:blip r:embed="rId3" cstate="print"/>
          <a:srcRect l="86957" t="94768"/>
          <a:stretch>
            <a:fillRect/>
          </a:stretch>
        </p:blipFill>
        <p:spPr bwMode="auto">
          <a:xfrm>
            <a:off x="-4691" y="6499253"/>
            <a:ext cx="1589616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3"/>
          <p:cNvSpPr>
            <a:spLocks noChangeArrowheads="1"/>
          </p:cNvSpPr>
          <p:nvPr userDrawn="1"/>
        </p:nvSpPr>
        <p:spPr bwMode="auto">
          <a:xfrm>
            <a:off x="11223629" y="6543679"/>
            <a:ext cx="968375" cy="314325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zh-CN" altLang="en-US" sz="1400" smtClean="0"/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1639873" y="6637387"/>
            <a:ext cx="336551" cy="153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fld id="{7B0D9CF5-9AE8-4D6E-BE26-8E7B888026EE}" type="slidenum">
              <a:rPr lang="zh-CN" altLang="en-US" sz="1000" smtClean="0">
                <a:solidFill>
                  <a:schemeClr val="bg1"/>
                </a:solidFill>
                <a:latin typeface="Myriad Pro" charset="0"/>
                <a:ea typeface="黑体" panose="02010609060101010101" charset="-122"/>
              </a:rPr>
            </a:fld>
            <a:endParaRPr lang="en-US" altLang="zh-CN" sz="1000" dirty="0" smtClean="0">
              <a:solidFill>
                <a:schemeClr val="bg1"/>
              </a:solidFill>
              <a:latin typeface="Myriad Pro" charset="0"/>
              <a:ea typeface="黑体" panose="02010609060101010101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9150" y="125324"/>
            <a:ext cx="9259467" cy="535200"/>
          </a:xfrm>
          <a:prstGeom prst="rect">
            <a:avLst/>
          </a:prstGeom>
        </p:spPr>
        <p:txBody>
          <a:bodyPr/>
          <a:lstStyle>
            <a:lvl1pPr>
              <a:spcAft>
                <a:spcPts val="6000"/>
              </a:spcAft>
              <a:defRPr lang="en-US" altLang="en-US" sz="2800" b="1" kern="1200" noProof="0" dirty="0">
                <a:solidFill>
                  <a:srgbClr val="173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81" name="think-cell Slide" r:id="rId3" imgW="12700" imgH="12700" progId="">
                  <p:embed/>
                </p:oleObj>
              </mc:Choice>
              <mc:Fallback>
                <p:oleObj name="think-cell Slide" r:id="rId3" imgW="12700" imgH="12700" progId="">
                  <p:embed/>
                  <p:pic>
                    <p:nvPicPr>
                      <p:cNvPr id="0" name="Picture 24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8393"/>
            <a:ext cx="121920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>
            <a:spLocks noChangeArrowheads="1"/>
          </p:cNvSpPr>
          <p:nvPr userDrawn="1"/>
        </p:nvSpPr>
        <p:spPr bwMode="auto">
          <a:xfrm>
            <a:off x="4219577" y="2755902"/>
            <a:ext cx="3752851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1200"/>
              </a:spcBef>
              <a:defRPr/>
            </a:pPr>
            <a:r>
              <a:rPr lang="zh-CN" altLang="en-US" sz="440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谢谢</a:t>
            </a:r>
            <a:endParaRPr lang="en-US" altLang="zh-CN" sz="440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eaLnBrk="1" hangingPunct="1">
              <a:spcBef>
                <a:spcPts val="1200"/>
              </a:spcBef>
              <a:defRPr/>
            </a:pPr>
            <a:r>
              <a:rPr lang="en-US" altLang="zh-CN" sz="280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THANK YOU</a:t>
            </a:r>
            <a:endParaRPr lang="zh-CN" altLang="en-US" sz="2800" smtClean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2A0C9CD0-1D36-4102-AE33-CBDC7869A4A2}" type="datetimeFigureOut">
              <a:rPr lang="en-US"/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216853EA-222C-48D0-8CA7-8997E68596DC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1522512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lang="en-US" altLang="zh-CN" sz="36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812800" y="2857128"/>
            <a:ext cx="8128000" cy="1257672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sz="240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封面页（无图片）-01-03-0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1522512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lang="en-US" altLang="zh-CN" sz="36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812800" y="2857128"/>
            <a:ext cx="8128000" cy="1257672"/>
          </a:xfrm>
          <a:prstGeom prst="rect">
            <a:avLst/>
          </a:prstGeom>
        </p:spPr>
        <p:txBody>
          <a:bodyPr vert="horz"/>
          <a:lstStyle>
            <a:lvl1pPr marL="0" marR="0" indent="0" algn="l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sz="240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封面页（无图片）-01-03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1522512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lang="en-US" altLang="zh-CN" sz="36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812800" y="2857128"/>
            <a:ext cx="8128000" cy="1257672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sz="240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JTLJZ-5LPZ0W\Desktop\ppt\PPT3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122174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1522512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lang="en-US" altLang="zh-CN" sz="36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352425"/>
            <a:ext cx="495300" cy="6588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421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27050" y="352425"/>
            <a:ext cx="50800" cy="658813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421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7932A83E-3A43-4480-A622-49DF3D447394}" type="datetime1">
              <a:rPr lang="zh-CN" altLang="en-US"/>
            </a:fld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498475"/>
            <a:ext cx="495300" cy="365125"/>
          </a:xfrm>
          <a:prstGeom prst="rect">
            <a:avLst/>
          </a:prstGeom>
        </p:spPr>
        <p:txBody>
          <a:bodyPr/>
          <a:lstStyle>
            <a:lvl1pPr algn="ctr" eaLnBrk="0" hangingPunct="0"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484988C-0AE8-4173-86A2-A1695EF7501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8"/>
          <p:cNvSpPr/>
          <p:nvPr userDrawn="1"/>
        </p:nvSpPr>
        <p:spPr>
          <a:xfrm>
            <a:off x="7" y="156470"/>
            <a:ext cx="2278303" cy="504056"/>
          </a:xfrm>
          <a:custGeom>
            <a:avLst/>
            <a:gdLst>
              <a:gd name="connsiteX0" fmla="*/ 0 w 1224136"/>
              <a:gd name="connsiteY0" fmla="*/ 0 h 432048"/>
              <a:gd name="connsiteX1" fmla="*/ 1224136 w 1224136"/>
              <a:gd name="connsiteY1" fmla="*/ 0 h 432048"/>
              <a:gd name="connsiteX2" fmla="*/ 1224136 w 1224136"/>
              <a:gd name="connsiteY2" fmla="*/ 432048 h 432048"/>
              <a:gd name="connsiteX3" fmla="*/ 0 w 1224136"/>
              <a:gd name="connsiteY3" fmla="*/ 432048 h 432048"/>
              <a:gd name="connsiteX4" fmla="*/ 0 w 1224136"/>
              <a:gd name="connsiteY4" fmla="*/ 0 h 432048"/>
              <a:gd name="connsiteX0-1" fmla="*/ 0 w 1224136"/>
              <a:gd name="connsiteY0-2" fmla="*/ 28575 h 460623"/>
              <a:gd name="connsiteX1-3" fmla="*/ 1024111 w 1224136"/>
              <a:gd name="connsiteY1-4" fmla="*/ 0 h 460623"/>
              <a:gd name="connsiteX2-5" fmla="*/ 1224136 w 1224136"/>
              <a:gd name="connsiteY2-6" fmla="*/ 460623 h 460623"/>
              <a:gd name="connsiteX3-7" fmla="*/ 0 w 1224136"/>
              <a:gd name="connsiteY3-8" fmla="*/ 460623 h 460623"/>
              <a:gd name="connsiteX4-9" fmla="*/ 0 w 1224136"/>
              <a:gd name="connsiteY4-10" fmla="*/ 28575 h 460623"/>
              <a:gd name="connsiteX0-11" fmla="*/ 0 w 1224136"/>
              <a:gd name="connsiteY0-12" fmla="*/ 0 h 432048"/>
              <a:gd name="connsiteX1-13" fmla="*/ 1024111 w 1224136"/>
              <a:gd name="connsiteY1-14" fmla="*/ 0 h 432048"/>
              <a:gd name="connsiteX2-15" fmla="*/ 1224136 w 1224136"/>
              <a:gd name="connsiteY2-16" fmla="*/ 432048 h 432048"/>
              <a:gd name="connsiteX3-17" fmla="*/ 0 w 1224136"/>
              <a:gd name="connsiteY3-18" fmla="*/ 432048 h 432048"/>
              <a:gd name="connsiteX4-19" fmla="*/ 0 w 1224136"/>
              <a:gd name="connsiteY4-20" fmla="*/ 0 h 432048"/>
              <a:gd name="connsiteX0-21" fmla="*/ 0 w 1224136"/>
              <a:gd name="connsiteY0-22" fmla="*/ 0 h 432048"/>
              <a:gd name="connsiteX1-23" fmla="*/ 1014586 w 1224136"/>
              <a:gd name="connsiteY1-24" fmla="*/ 0 h 432048"/>
              <a:gd name="connsiteX2-25" fmla="*/ 1224136 w 1224136"/>
              <a:gd name="connsiteY2-26" fmla="*/ 432048 h 432048"/>
              <a:gd name="connsiteX3-27" fmla="*/ 0 w 1224136"/>
              <a:gd name="connsiteY3-28" fmla="*/ 432048 h 432048"/>
              <a:gd name="connsiteX4-29" fmla="*/ 0 w 1224136"/>
              <a:gd name="connsiteY4-30" fmla="*/ 0 h 4320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4136" h="432048">
                <a:moveTo>
                  <a:pt x="0" y="0"/>
                </a:moveTo>
                <a:lnTo>
                  <a:pt x="1014586" y="0"/>
                </a:lnTo>
                <a:lnTo>
                  <a:pt x="1224136" y="432048"/>
                </a:lnTo>
                <a:lnTo>
                  <a:pt x="0" y="432048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" descr="black_line cop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54" y="6361122"/>
            <a:ext cx="11292464" cy="11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接连接符 10"/>
          <p:cNvCxnSpPr>
            <a:stCxn id="12" idx="3"/>
          </p:cNvCxnSpPr>
          <p:nvPr userDrawn="1"/>
        </p:nvCxnSpPr>
        <p:spPr>
          <a:xfrm>
            <a:off x="9" y="660523"/>
            <a:ext cx="11568609" cy="0"/>
          </a:xfrm>
          <a:prstGeom prst="line">
            <a:avLst/>
          </a:prstGeom>
          <a:ln w="19050" cap="rnd">
            <a:solidFill>
              <a:srgbClr val="0070C0"/>
            </a:solidFill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内容页-01.png"/>
          <p:cNvPicPr>
            <a:picLocks noChangeAspect="1"/>
          </p:cNvPicPr>
          <p:nvPr userDrawn="1"/>
        </p:nvPicPr>
        <p:blipFill>
          <a:blip r:embed="rId3" cstate="print"/>
          <a:srcRect l="86957" t="94768"/>
          <a:stretch>
            <a:fillRect/>
          </a:stretch>
        </p:blipFill>
        <p:spPr bwMode="auto">
          <a:xfrm>
            <a:off x="-4691" y="6499253"/>
            <a:ext cx="1589616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3"/>
          <p:cNvSpPr>
            <a:spLocks noChangeArrowheads="1"/>
          </p:cNvSpPr>
          <p:nvPr userDrawn="1"/>
        </p:nvSpPr>
        <p:spPr bwMode="auto">
          <a:xfrm>
            <a:off x="11223629" y="6543679"/>
            <a:ext cx="968375" cy="314325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zh-CN" altLang="en-US" sz="1400" smtClean="0"/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1639873" y="6637387"/>
            <a:ext cx="336551" cy="153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fld id="{7B0D9CF5-9AE8-4D6E-BE26-8E7B888026EE}" type="slidenum">
              <a:rPr lang="zh-CN" altLang="en-US" sz="1000" smtClean="0">
                <a:solidFill>
                  <a:schemeClr val="bg1"/>
                </a:solidFill>
                <a:latin typeface="Myriad Pro" charset="0"/>
                <a:ea typeface="黑体" panose="02010609060101010101" charset="-122"/>
              </a:rPr>
            </a:fld>
            <a:endParaRPr lang="en-US" altLang="zh-CN" sz="1000" dirty="0" smtClean="0">
              <a:solidFill>
                <a:schemeClr val="bg1"/>
              </a:solidFill>
              <a:latin typeface="Myriad Pro" charset="0"/>
              <a:ea typeface="黑体" panose="02010609060101010101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9150" y="125324"/>
            <a:ext cx="9259467" cy="535200"/>
          </a:xfrm>
          <a:prstGeom prst="rect">
            <a:avLst/>
          </a:prstGeom>
        </p:spPr>
        <p:txBody>
          <a:bodyPr/>
          <a:lstStyle>
            <a:lvl1pPr>
              <a:spcAft>
                <a:spcPts val="6000"/>
              </a:spcAft>
              <a:defRPr lang="en-US" altLang="en-US" sz="2800" b="1" kern="1200" noProof="0" dirty="0">
                <a:solidFill>
                  <a:srgbClr val="173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lack_line copy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68300" y="6315075"/>
            <a:ext cx="11512551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334433" y="6540659"/>
            <a:ext cx="673100" cy="1536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fld id="{679350B8-9554-9C44-9B50-4C5FA9B0A6A4}" type="slidenum">
              <a:rPr lang="zh-CN" altLang="en-US" sz="1000" smtClean="0">
                <a:solidFill>
                  <a:srgbClr val="5A5A5A"/>
                </a:solidFill>
                <a:latin typeface="Myriad Pro" charset="0"/>
                <a:ea typeface="黑体" panose="02010609060101010101" charset="-122"/>
              </a:rPr>
            </a:fld>
            <a:endParaRPr lang="en-US" altLang="zh-CN" sz="1000" smtClean="0">
              <a:solidFill>
                <a:srgbClr val="5A5A5A"/>
              </a:solidFill>
              <a:latin typeface="Myriad Pro" charset="0"/>
              <a:ea typeface="黑体" panose="02010609060101010101" charset="-122"/>
            </a:endParaRPr>
          </a:p>
        </p:txBody>
      </p:sp>
      <p:pic>
        <p:nvPicPr>
          <p:cNvPr id="8" name="Picture 2" descr="内容页-0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36767" y="6384925"/>
            <a:ext cx="1344084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1424" y="373515"/>
            <a:ext cx="10465163" cy="998085"/>
          </a:xfrm>
          <a:prstGeom prst="rect">
            <a:avLst/>
          </a:prstGeom>
        </p:spPr>
        <p:txBody>
          <a:bodyPr/>
          <a:lstStyle>
            <a:lvl1pPr>
              <a:spcAft>
                <a:spcPts val="6000"/>
              </a:spcAft>
              <a:defRPr lang="en-US" altLang="en-US" sz="2800" b="0" kern="1200" noProof="0" dirty="0">
                <a:solidFill>
                  <a:srgbClr val="173E81"/>
                </a:solidFill>
                <a:latin typeface="Myriad Pro"/>
                <a:ea typeface="黑体" panose="02010609060101010101" charset="-122"/>
                <a:cs typeface="Myriad Pro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1424" y="1483388"/>
            <a:ext cx="10465163" cy="4688812"/>
          </a:xfrm>
          <a:prstGeom prst="rect">
            <a:avLst/>
          </a:prstGeom>
          <a:noFill/>
        </p:spPr>
        <p:txBody>
          <a:bodyPr/>
          <a:lstStyle>
            <a:lvl1pPr marL="0">
              <a:defRPr sz="2000" b="0" i="0">
                <a:solidFill>
                  <a:srgbClr val="404040"/>
                </a:solidFill>
                <a:latin typeface="Myriad Pro" charset="0"/>
                <a:ea typeface="Myriad Pro" charset="0"/>
                <a:cs typeface="Myriad Pro" charset="0"/>
              </a:defRPr>
            </a:lvl1pPr>
            <a:lvl2pPr marL="0">
              <a:buFont typeface="Arial" panose="020B0604020202020204"/>
              <a:buChar char="•"/>
              <a:defRPr sz="2000" b="0" i="0">
                <a:solidFill>
                  <a:schemeClr val="bg1">
                    <a:lumMod val="2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2pPr>
            <a:lvl3pPr marL="0">
              <a:buFont typeface="Arial" panose="020B0604020202020204"/>
              <a:buChar char="•"/>
              <a:defRPr sz="2000" b="0" i="0">
                <a:solidFill>
                  <a:schemeClr val="bg1">
                    <a:lumMod val="2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3pPr>
            <a:lvl4pPr marL="0">
              <a:buFont typeface="Arial" panose="020B0604020202020204"/>
              <a:buChar char="•"/>
              <a:defRPr sz="2000" b="0" i="0">
                <a:solidFill>
                  <a:schemeClr val="bg1">
                    <a:lumMod val="2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4pPr>
            <a:lvl5pPr marL="0">
              <a:buFont typeface="Arial" panose="020B0604020202020204"/>
              <a:buChar char="•"/>
              <a:defRPr sz="2000" b="0" i="0">
                <a:solidFill>
                  <a:schemeClr val="bg1">
                    <a:lumMod val="2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Second level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Third level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Fourth level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结束页_130411_太平洋保险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1522512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lang="en-US" altLang="zh-CN" sz="36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04" name="think-cell Slide" r:id="rId3" imgW="12700" imgH="12700" progId="">
                  <p:embed/>
                </p:oleObj>
              </mc:Choice>
              <mc:Fallback>
                <p:oleObj name="think-cell Slide" r:id="rId3" imgW="12700" imgH="12700" progId="">
                  <p:embed/>
                  <p:pic>
                    <p:nvPicPr>
                      <p:cNvPr id="0" name="Picture 24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9151" y="314327"/>
            <a:ext cx="10363200" cy="8397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9151" y="1371600"/>
            <a:ext cx="1036320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320871" y="6423031"/>
            <a:ext cx="960967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6E88B-3C97-4193-A9FC-879E4589873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1522512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12185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 lang="en-US" altLang="zh-CN" sz="48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812800" y="2857128"/>
            <a:ext cx="8128000" cy="1257672"/>
          </a:xfrm>
          <a:prstGeom prst="rect">
            <a:avLst/>
          </a:prstGeom>
        </p:spPr>
        <p:txBody>
          <a:bodyPr vert="horz"/>
          <a:lstStyle>
            <a:lvl1pPr marL="0" marR="0" indent="0" algn="l" defTabSz="12185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 sz="320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1522512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12185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 lang="en-US" altLang="zh-CN" sz="48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812800" y="2857128"/>
            <a:ext cx="8128000" cy="1257672"/>
          </a:xfrm>
          <a:prstGeom prst="rect">
            <a:avLst/>
          </a:prstGeom>
        </p:spPr>
        <p:txBody>
          <a:bodyPr vert="horz"/>
          <a:lstStyle>
            <a:lvl1pPr marL="0" marR="0" indent="0" algn="l" defTabSz="12185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 sz="320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Untitled-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1522512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12185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 lang="en-US" altLang="zh-CN" sz="48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812800" y="2857128"/>
            <a:ext cx="8128000" cy="1257672"/>
          </a:xfrm>
          <a:prstGeom prst="rect">
            <a:avLst/>
          </a:prstGeom>
        </p:spPr>
        <p:txBody>
          <a:bodyPr vert="horz"/>
          <a:lstStyle>
            <a:lvl1pPr marL="0" marR="0" indent="0" algn="l" defTabSz="12185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 sz="320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2741712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12185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 lang="en-US" altLang="zh-CN" sz="48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812800" y="4076328"/>
            <a:ext cx="8128000" cy="1257672"/>
          </a:xfrm>
          <a:prstGeom prst="rect">
            <a:avLst/>
          </a:prstGeom>
        </p:spPr>
        <p:txBody>
          <a:bodyPr vert="horz"/>
          <a:lstStyle>
            <a:lvl1pPr marL="0" marR="0" indent="0" algn="l" defTabSz="12185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 sz="320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2741712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12185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 lang="en-US" altLang="zh-CN" sz="48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812800" y="4076328"/>
            <a:ext cx="8128000" cy="1257672"/>
          </a:xfrm>
          <a:prstGeom prst="rect">
            <a:avLst/>
          </a:prstGeom>
        </p:spPr>
        <p:txBody>
          <a:bodyPr vert="horz"/>
          <a:lstStyle>
            <a:lvl1pPr marL="0" marR="0" indent="0" algn="l" defTabSz="12185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 sz="320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vmlDrawing" Target="../drawings/vmlDrawing2.vml"/><Relationship Id="rId7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5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heme" Target="../theme/theme3.xml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emf"/><Relationship Id="rId8" Type="http://schemas.openxmlformats.org/officeDocument/2006/relationships/oleObject" Target="../embeddings/oleObject8.bin"/><Relationship Id="rId7" Type="http://schemas.openxmlformats.org/officeDocument/2006/relationships/tags" Target="../tags/tag8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1" Type="http://schemas.openxmlformats.org/officeDocument/2006/relationships/theme" Target="../theme/theme4.xml"/><Relationship Id="rId10" Type="http://schemas.openxmlformats.org/officeDocument/2006/relationships/vmlDrawing" Target="../drawings/vmlDrawing7.v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5"/>
            </p:custDataLst>
          </p:nvPr>
        </p:nvGraphicFramePr>
        <p:xfrm>
          <a:off x="2119" y="1592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12" name="think-cell Slide" r:id="rId6" imgW="12700" imgH="12700" progId="">
                  <p:embed/>
                </p:oleObj>
              </mc:Choice>
              <mc:Fallback>
                <p:oleObj name="think-cell Slide" r:id="rId6" imgW="12700" imgH="12700" progId="">
                  <p:embed/>
                  <p:pic>
                    <p:nvPicPr>
                      <p:cNvPr id="0" name="Picture 2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92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宋体" panose="02010600030101010101" pitchFamily="2" charset="-122"/>
          <a:ea typeface="MS PGothic" panose="020B0600070205080204" pitchFamily="34" charset="-128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宋体" panose="02010600030101010101" pitchFamily="2" charset="-122"/>
          <a:ea typeface="MS PGothic" panose="020B0600070205080204" pitchFamily="34" charset="-128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宋体" panose="02010600030101010101" pitchFamily="2" charset="-122"/>
          <a:ea typeface="MS PGothic" panose="020B0600070205080204" pitchFamily="34" charset="-128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宋体" panose="02010600030101010101" pitchFamily="2" charset="-122"/>
          <a:ea typeface="MS PGothic" panose="020B0600070205080204" pitchFamily="34" charset="-128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defRPr sz="14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340995" indent="-226695" algn="l" rtl="0" eaLnBrk="0" fontAlgn="base" hangingPunct="0">
        <a:spcBef>
          <a:spcPct val="35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26695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229870" algn="l" rtl="0" eaLnBrk="0" fontAlgn="base" hangingPunct="0">
        <a:spcBef>
          <a:spcPct val="1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1372870" indent="-229870" algn="l" rtl="0" eaLnBrk="0" fontAlgn="base" hangingPunct="0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830070" indent="-229870" algn="l" rtl="0" fontAlgn="base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287270" indent="-229870" algn="l" rtl="0" fontAlgn="base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744470" indent="-229870" algn="l" rtl="0" fontAlgn="base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201670" indent="-229870" algn="l" rtl="0" fontAlgn="base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 fontAlgn="auto">
              <a:spcBef>
                <a:spcPts val="0"/>
              </a:spcBef>
              <a:spcAft>
                <a:spcPts val="0"/>
              </a:spcAft>
            </a:pPr>
            <a:fld id="{B993616A-DD75-4195-87B8-AF2A5BB71EE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 fontAlgn="auto">
              <a:spcBef>
                <a:spcPts val="0"/>
              </a:spcBef>
              <a:spcAft>
                <a:spcPts val="0"/>
              </a:spcAft>
            </a:pPr>
            <a:fld id="{7FA099C6-3221-42D9-89DD-FFEFBEBF025C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 fontAlgn="auto">
              <a:spcBef>
                <a:spcPts val="0"/>
              </a:spcBef>
              <a:spcAft>
                <a:spcPts val="0"/>
              </a:spcAft>
            </a:pPr>
            <a:fld id="{7FA099C6-3221-42D9-89DD-FFEFBEBF025C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对象 1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9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17" name="think-cell Slide" r:id="rId8" imgW="12700" imgH="12700" progId="">
                  <p:embed/>
                </p:oleObj>
              </mc:Choice>
              <mc:Fallback>
                <p:oleObj name="think-cell Slide" r:id="rId8" imgW="12700" imgH="12700" progId="">
                  <p:embed/>
                  <p:pic>
                    <p:nvPicPr>
                      <p:cNvPr id="0" name="Picture 2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宋体" panose="02010600030101010101" pitchFamily="2" charset="-122"/>
          <a:ea typeface="MS PGothic" panose="020B0600070205080204" pitchFamily="34" charset="-128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宋体" panose="02010600030101010101" pitchFamily="2" charset="-122"/>
          <a:ea typeface="MS PGothic" panose="020B0600070205080204" pitchFamily="34" charset="-128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宋体" panose="02010600030101010101" pitchFamily="2" charset="-122"/>
          <a:ea typeface="MS PGothic" panose="020B0600070205080204" pitchFamily="34" charset="-128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宋体" panose="02010600030101010101" pitchFamily="2" charset="-122"/>
          <a:ea typeface="MS PGothic" panose="020B0600070205080204" pitchFamily="34" charset="-128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defRPr sz="14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340995" indent="-226695" algn="l" rtl="0" eaLnBrk="0" fontAlgn="base" hangingPunct="0">
        <a:spcBef>
          <a:spcPct val="35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26695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229870" algn="l" rtl="0" eaLnBrk="0" fontAlgn="base" hangingPunct="0">
        <a:spcBef>
          <a:spcPct val="1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1372870" indent="-229870" algn="l" rtl="0" eaLnBrk="0" fontAlgn="base" hangingPunct="0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830070" indent="-229870" algn="l" rtl="0" fontAlgn="base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287270" indent="-229870" algn="l" rtl="0" fontAlgn="base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744470" indent="-229870" algn="l" rtl="0" fontAlgn="base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201670" indent="-229870" algn="l" rtl="0" fontAlgn="base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宋体" panose="02010600030101010101" pitchFamily="2" charset="-122"/>
          <a:ea typeface="MS PGothic" panose="020B0600070205080204" pitchFamily="34" charset="-128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宋体" panose="02010600030101010101" pitchFamily="2" charset="-122"/>
          <a:ea typeface="MS PGothic" panose="020B0600070205080204" pitchFamily="34" charset="-128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宋体" panose="02010600030101010101" pitchFamily="2" charset="-122"/>
          <a:ea typeface="MS PGothic" panose="020B0600070205080204" pitchFamily="34" charset="-128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宋体" panose="02010600030101010101" pitchFamily="2" charset="-122"/>
          <a:ea typeface="MS PGothic" panose="020B0600070205080204" pitchFamily="34" charset="-128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defRPr sz="14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341630" indent="-227330" algn="l" rtl="0" eaLnBrk="0" fontAlgn="base" hangingPunct="0">
        <a:spcBef>
          <a:spcPct val="35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2733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230505" algn="l" rtl="0" eaLnBrk="0" fontAlgn="base" hangingPunct="0">
        <a:spcBef>
          <a:spcPct val="1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1373505" indent="-230505" algn="l" rtl="0" eaLnBrk="0" fontAlgn="base" hangingPunct="0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830705" indent="-230505" algn="l" rtl="0" fontAlgn="base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287905" indent="-230505" algn="l" rtl="0" fontAlgn="base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745105" indent="-230505" algn="l" rtl="0" fontAlgn="base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202305" indent="-230505" algn="l" rtl="0" fontAlgn="base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 bwMode="auto">
          <a:xfrm>
            <a:off x="812800" y="1775877"/>
            <a:ext cx="8128000" cy="1269504"/>
          </a:xfr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CPIC Oracle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数据库运维标准和规范</a:t>
            </a:r>
            <a:endParaRPr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22450" y="3030855"/>
            <a:ext cx="4041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2019-08</a:t>
            </a:r>
            <a:endParaRPr lang="en-US" altLang="zh-CN" sz="1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 txBox="1"/>
          <p:nvPr/>
        </p:nvSpPr>
        <p:spPr>
          <a:xfrm>
            <a:off x="3940175" y="144145"/>
            <a:ext cx="2342515" cy="49847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effectLst/>
                <a:latin typeface="黑体" panose="02010609060101010101" charset="-122"/>
                <a:ea typeface="黑体" panose="02010609060101010101" charset="-122"/>
              </a:rPr>
              <a:t>情况</a:t>
            </a:r>
            <a:endParaRPr lang="zh-CN" altLang="en-US" sz="28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77470"/>
            <a:ext cx="6282055" cy="960755"/>
            <a:chOff x="0" y="122"/>
            <a:chExt cx="8123" cy="1513"/>
          </a:xfrm>
        </p:grpSpPr>
        <p:sp>
          <p:nvSpPr>
            <p:cNvPr id="25" name="矩形 24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3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8386921" y="2014885"/>
                <a:ext cx="4508188" cy="6075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数据库配置参数规范</a:t>
                </a:r>
                <a:endParaRPr lang="zh-CN" altLang="en-US" sz="2800" b="1" dirty="0">
                  <a:solidFill>
                    <a:srgbClr val="27272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386921" y="2577329"/>
                <a:ext cx="4743170" cy="26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宋体" panose="02010600030101010101" pitchFamily="2" charset="-122"/>
                  </a:rPr>
                  <a:t>Oracle database config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4" name="TextBox 28"/>
          <p:cNvSpPr txBox="1"/>
          <p:nvPr/>
        </p:nvSpPr>
        <p:spPr>
          <a:xfrm>
            <a:off x="829310" y="1393190"/>
            <a:ext cx="36569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数据库配置相关参数 </a:t>
            </a:r>
            <a:endParaRPr lang="en-US" altLang="zh-CN" sz="1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59230" y="2008505"/>
          <a:ext cx="9243060" cy="344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1015"/>
                <a:gridCol w="4932045"/>
              </a:tblGrid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规范值</a:t>
                      </a:r>
                      <a:endParaRPr lang="zh-CN" altLang="en-US"/>
                    </a:p>
                  </a:txBody>
                  <a:tcPr/>
                </a:tc>
              </a:tr>
              <a:tr h="4279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db_files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&gt;=8192</a:t>
                      </a:r>
                      <a:endParaRPr lang="en-US" altLang="zh-CN"/>
                    </a:p>
                  </a:txBody>
                  <a:tcPr/>
                </a:tc>
              </a:tr>
              <a:tr h="3346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control_file_record_keep_time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30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deferred_segment_creation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false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job_queue_processes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10</a:t>
                      </a:r>
                      <a:endParaRPr 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db_writer_processes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utl_file_dir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归档目录的文件系统</a:t>
                      </a:r>
                      <a:endParaRPr lang="zh-C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fast_start_mttr_target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300</a:t>
                      </a:r>
                      <a:endParaRPr lang="en-US" altLang="zh-CN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enable_ddl_logging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TRUE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 txBox="1"/>
          <p:nvPr/>
        </p:nvSpPr>
        <p:spPr>
          <a:xfrm>
            <a:off x="3940175" y="144145"/>
            <a:ext cx="2342515" cy="49847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effectLst/>
                <a:latin typeface="黑体" panose="02010609060101010101" charset="-122"/>
                <a:ea typeface="黑体" panose="02010609060101010101" charset="-122"/>
              </a:rPr>
              <a:t>情况</a:t>
            </a:r>
            <a:endParaRPr lang="zh-CN" altLang="en-US" sz="28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77470"/>
            <a:ext cx="6282055" cy="960755"/>
            <a:chOff x="0" y="122"/>
            <a:chExt cx="8123" cy="1513"/>
          </a:xfrm>
        </p:grpSpPr>
        <p:sp>
          <p:nvSpPr>
            <p:cNvPr id="25" name="矩形 24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3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8386921" y="2014885"/>
                <a:ext cx="4508188" cy="6075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数据库配置参数规范</a:t>
                </a:r>
                <a:endParaRPr lang="zh-CN" altLang="en-US" sz="2800" b="1" dirty="0">
                  <a:solidFill>
                    <a:srgbClr val="27272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386921" y="2577329"/>
                <a:ext cx="4743170" cy="26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宋体" panose="02010600030101010101" pitchFamily="2" charset="-122"/>
                  </a:rPr>
                  <a:t>Oracle database config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4" name="TextBox 28"/>
          <p:cNvSpPr txBox="1"/>
          <p:nvPr/>
        </p:nvSpPr>
        <p:spPr>
          <a:xfrm>
            <a:off x="829310" y="1393190"/>
            <a:ext cx="36569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数据库数据块校验相关参数 </a:t>
            </a:r>
            <a:endParaRPr lang="en-US" altLang="zh-CN" sz="1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59230" y="2008505"/>
          <a:ext cx="9243060" cy="344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1015"/>
                <a:gridCol w="4932045"/>
              </a:tblGrid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规范值</a:t>
                      </a:r>
                      <a:endParaRPr lang="zh-CN" altLang="en-US"/>
                    </a:p>
                  </a:txBody>
                  <a:tcPr/>
                </a:tc>
              </a:tr>
              <a:tr h="4279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db_block_checking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FULL</a:t>
                      </a:r>
                      <a:endParaRPr lang="en-US" altLang="zh-CN"/>
                    </a:p>
                  </a:txBody>
                  <a:tcPr/>
                </a:tc>
              </a:tr>
              <a:tr h="3346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db_block_checksum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FULL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db_lost_write_protect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FULL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 txBox="1"/>
          <p:nvPr/>
        </p:nvSpPr>
        <p:spPr>
          <a:xfrm>
            <a:off x="3940175" y="144145"/>
            <a:ext cx="2342515" cy="49847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effectLst/>
                <a:latin typeface="黑体" panose="02010609060101010101" charset="-122"/>
                <a:ea typeface="黑体" panose="02010609060101010101" charset="-122"/>
              </a:rPr>
              <a:t>情况</a:t>
            </a:r>
            <a:endParaRPr lang="zh-CN" altLang="en-US" sz="28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77470"/>
            <a:ext cx="6282055" cy="960755"/>
            <a:chOff x="0" y="122"/>
            <a:chExt cx="8123" cy="1513"/>
          </a:xfrm>
        </p:grpSpPr>
        <p:sp>
          <p:nvSpPr>
            <p:cNvPr id="25" name="矩形 24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3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8386921" y="2014885"/>
                <a:ext cx="4508188" cy="6075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数据库配置参数规范</a:t>
                </a:r>
                <a:endParaRPr lang="zh-CN" altLang="en-US" sz="2800" b="1" dirty="0">
                  <a:solidFill>
                    <a:srgbClr val="27272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386921" y="2577329"/>
                <a:ext cx="4743170" cy="26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宋体" panose="02010600030101010101" pitchFamily="2" charset="-122"/>
                  </a:rPr>
                  <a:t>Oracle database config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4" name="TextBox 28"/>
          <p:cNvSpPr txBox="1"/>
          <p:nvPr/>
        </p:nvSpPr>
        <p:spPr>
          <a:xfrm>
            <a:off x="829310" y="1393190"/>
            <a:ext cx="36569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数据库</a:t>
            </a:r>
            <a:r>
              <a:rPr lang="en-US" alt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SQL</a:t>
            </a: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性能相关参数 </a:t>
            </a:r>
            <a:endParaRPr lang="en-US" altLang="zh-CN" sz="1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59230" y="2008505"/>
          <a:ext cx="9243060" cy="3832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0285"/>
                <a:gridCol w="4422775"/>
              </a:tblGrid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规范值</a:t>
                      </a:r>
                      <a:endParaRPr lang="zh-CN" altLang="en-US"/>
                    </a:p>
                  </a:txBody>
                  <a:tcPr/>
                </a:tc>
              </a:tr>
              <a:tr h="4279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_optimizer_adaptive_cursor_sharing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FALSE   </a:t>
                      </a:r>
                      <a:endParaRPr lang="en-US" altLang="zh-CN"/>
                    </a:p>
                  </a:txBody>
                  <a:tcPr/>
                </a:tc>
              </a:tr>
              <a:tr h="3346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_optimizer_extended_cursor_sharing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NONE     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_optimizer_extended_cursor_sharing_rel 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NONE  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_optimizer_mjc_enabled  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FALSE </a:t>
                      </a:r>
                      <a:endParaRPr 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_optimizer_null_aware_antijoin   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FALSE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_optimizer_use_feedback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_optim_peek_user_binds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FALSE</a:t>
                      </a:r>
                      <a:endParaRPr lang="en-US" altLang="zh-CN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_b_tree_bitmap_plans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FALSE</a:t>
                      </a:r>
                      <a:endParaRPr lang="en-US" altLang="zh-CN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_gby_hash_aggregation_enabled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FALSE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 txBox="1"/>
          <p:nvPr/>
        </p:nvSpPr>
        <p:spPr>
          <a:xfrm>
            <a:off x="3940175" y="144145"/>
            <a:ext cx="2342515" cy="49847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effectLst/>
                <a:latin typeface="黑体" panose="02010609060101010101" charset="-122"/>
                <a:ea typeface="黑体" panose="02010609060101010101" charset="-122"/>
              </a:rPr>
              <a:t>情况</a:t>
            </a:r>
            <a:endParaRPr lang="zh-CN" altLang="en-US" sz="28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77470"/>
            <a:ext cx="6282055" cy="960755"/>
            <a:chOff x="0" y="122"/>
            <a:chExt cx="8123" cy="1513"/>
          </a:xfrm>
        </p:grpSpPr>
        <p:sp>
          <p:nvSpPr>
            <p:cNvPr id="25" name="矩形 24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3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8386921" y="2014885"/>
                <a:ext cx="4508188" cy="6075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数据库配置参数规范</a:t>
                </a:r>
                <a:endParaRPr lang="zh-CN" altLang="en-US" sz="2800" b="1" dirty="0">
                  <a:solidFill>
                    <a:srgbClr val="27272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386921" y="2577329"/>
                <a:ext cx="4743170" cy="26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宋体" panose="02010600030101010101" pitchFamily="2" charset="-122"/>
                  </a:rPr>
                  <a:t>Oracle database config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4" name="TextBox 28"/>
          <p:cNvSpPr txBox="1"/>
          <p:nvPr/>
        </p:nvSpPr>
        <p:spPr>
          <a:xfrm>
            <a:off x="829310" y="1393190"/>
            <a:ext cx="36569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数据库运行相关参数 </a:t>
            </a:r>
            <a:endParaRPr lang="en-US" altLang="zh-CN" sz="1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59230" y="2008505"/>
          <a:ext cx="9243060" cy="3720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0285"/>
                <a:gridCol w="4422775"/>
              </a:tblGrid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规范值</a:t>
                      </a:r>
                      <a:endParaRPr lang="zh-CN" altLang="en-US"/>
                    </a:p>
                  </a:txBody>
                  <a:tcPr/>
                </a:tc>
              </a:tr>
              <a:tr h="4279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_use_adaptive_log_file_sync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FALSE   </a:t>
                      </a:r>
                      <a:endParaRPr lang="en-US" altLang="zh-CN"/>
                    </a:p>
                  </a:txBody>
                  <a:tcPr/>
                </a:tc>
              </a:tr>
              <a:tr h="3346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_external_scn_rejection_threshold_hours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720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_external_scn_logging_threshold_seconds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172800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_abort_on_mrp_crash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TRUE</a:t>
                      </a:r>
                      <a:endParaRPr 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_cleanup_rollback_entries   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20000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 txBox="1"/>
          <p:nvPr/>
        </p:nvSpPr>
        <p:spPr>
          <a:xfrm>
            <a:off x="3940175" y="144145"/>
            <a:ext cx="2342515" cy="49847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effectLst/>
                <a:latin typeface="黑体" panose="02010609060101010101" charset="-122"/>
                <a:ea typeface="黑体" panose="02010609060101010101" charset="-122"/>
              </a:rPr>
              <a:t>情况</a:t>
            </a:r>
            <a:endParaRPr lang="zh-CN" altLang="en-US" sz="28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77470"/>
            <a:ext cx="6282055" cy="960755"/>
            <a:chOff x="0" y="122"/>
            <a:chExt cx="8123" cy="1513"/>
          </a:xfrm>
        </p:grpSpPr>
        <p:sp>
          <p:nvSpPr>
            <p:cNvPr id="25" name="矩形 24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3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8386921" y="2014885"/>
                <a:ext cx="4508188" cy="6075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数据库相关进程规范</a:t>
                </a:r>
                <a:endParaRPr lang="zh-CN" altLang="en-US" sz="2800" b="1" dirty="0">
                  <a:solidFill>
                    <a:srgbClr val="27272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386921" y="2577329"/>
                <a:ext cx="4743170" cy="26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宋体" panose="02010600030101010101" pitchFamily="2" charset="-122"/>
                  </a:rPr>
                  <a:t>Oracle database listener and process mgr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4" name="TextBox 28"/>
          <p:cNvSpPr txBox="1"/>
          <p:nvPr/>
        </p:nvSpPr>
        <p:spPr>
          <a:xfrm>
            <a:off x="829310" y="1393190"/>
            <a:ext cx="36569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数据库监听进程配置规范 </a:t>
            </a:r>
            <a:endParaRPr lang="en-US" altLang="zh-CN" sz="1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73530" y="1903730"/>
            <a:ext cx="8298815" cy="3534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en-US" altLang="zh-CN"/>
              <a:t>1. 产险18###,集团19###, 寿险16###, DataGuard库20### </a:t>
            </a:r>
            <a:r>
              <a:rPr lang="zh-CN" altLang="en-US"/>
              <a:t>后三位采用IP后三位</a:t>
            </a:r>
            <a:endParaRPr lang="zh-CN" altLang="en-US"/>
          </a:p>
          <a:p>
            <a:pPr algn="l">
              <a:lnSpc>
                <a:spcPct val="160000"/>
              </a:lnSpc>
            </a:pPr>
            <a:r>
              <a:rPr lang="en-US" altLang="zh-CN"/>
              <a:t>2. </a:t>
            </a:r>
            <a:r>
              <a:rPr lang="zh-CN" altLang="en-US">
                <a:ea typeface="宋体" panose="02010600030101010101" pitchFamily="2" charset="-122"/>
              </a:rPr>
              <a:t>监听文件配置</a:t>
            </a:r>
            <a:endParaRPr lang="zh-CN" altLang="en-US">
              <a:ea typeface="宋体" panose="02010600030101010101" pitchFamily="2" charset="-122"/>
            </a:endParaRPr>
          </a:p>
          <a:p>
            <a:pPr lvl="1" algn="l">
              <a:lnSpc>
                <a:spcPct val="160000"/>
              </a:lnSpc>
            </a:pPr>
            <a:r>
              <a:rPr lang="zh-CN" altLang="en-US">
                <a:ea typeface="宋体" panose="02010600030101010101" pitchFamily="2" charset="-122"/>
              </a:rPr>
              <a:t>ADR_BASE_LISTENER = /u01/oracle</a:t>
            </a:r>
            <a:endParaRPr lang="zh-CN" altLang="en-US">
              <a:ea typeface="宋体" panose="02010600030101010101" pitchFamily="2" charset="-122"/>
            </a:endParaRPr>
          </a:p>
          <a:p>
            <a:pPr lvl="1" algn="l">
              <a:lnSpc>
                <a:spcPct val="160000"/>
              </a:lnSpc>
            </a:pPr>
            <a:r>
              <a:rPr lang="zh-CN" altLang="en-US">
                <a:ea typeface="宋体" panose="02010600030101010101" pitchFamily="2" charset="-122"/>
              </a:rPr>
              <a:t>INBOUND_CONNECT_TIMEOUT_LISTENER=60</a:t>
            </a:r>
            <a:endParaRPr lang="zh-CN" altLang="en-US">
              <a:ea typeface="宋体" panose="02010600030101010101" pitchFamily="2" charset="-122"/>
            </a:endParaRPr>
          </a:p>
          <a:p>
            <a:pPr lvl="1" algn="l">
              <a:lnSpc>
                <a:spcPct val="160000"/>
              </a:lnSpc>
            </a:pPr>
            <a:r>
              <a:rPr lang="zh-CN" altLang="en-US">
                <a:ea typeface="宋体" panose="02010600030101010101" pitchFamily="2" charset="-122"/>
              </a:rPr>
              <a:t>SECURE_REGISTER_LISTENER = (TCP)</a:t>
            </a:r>
            <a:endParaRPr lang="zh-CN" altLang="en-US">
              <a:ea typeface="宋体" panose="02010600030101010101" pitchFamily="2" charset="-122"/>
            </a:endParaRPr>
          </a:p>
          <a:p>
            <a:pPr lvl="1" algn="l">
              <a:lnSpc>
                <a:spcPct val="160000"/>
              </a:lnSpc>
            </a:pPr>
            <a:r>
              <a:rPr lang="zh-CN" altLang="en-US">
                <a:ea typeface="宋体" panose="02010600030101010101" pitchFamily="2" charset="-122"/>
              </a:rPr>
              <a:t>ADMIN_RESTRICTIONS_LISTENER =ON</a:t>
            </a:r>
            <a:endParaRPr lang="zh-CN" altLang="en-US">
              <a:ea typeface="宋体" panose="02010600030101010101" pitchFamily="2" charset="-122"/>
            </a:endParaRPr>
          </a:p>
          <a:p>
            <a:pPr lvl="1" algn="l">
              <a:lnSpc>
                <a:spcPct val="160000"/>
              </a:lnSpc>
            </a:pPr>
            <a:r>
              <a:rPr lang="zh-CN" altLang="en-US">
                <a:ea typeface="宋体" panose="02010600030101010101" pitchFamily="2" charset="-122"/>
              </a:rPr>
              <a:t>DIAG_ADR_ENABLED_LISTENER = ON</a:t>
            </a:r>
            <a:endParaRPr lang="zh-CN" altLang="en-US">
              <a:ea typeface="宋体" panose="02010600030101010101" pitchFamily="2" charset="-122"/>
            </a:endParaRPr>
          </a:p>
          <a:p>
            <a:pPr lvl="0" algn="l">
              <a:lnSpc>
                <a:spcPct val="160000"/>
              </a:lnSpc>
            </a:pPr>
            <a:r>
              <a:rPr lang="en-US" altLang="zh-CN">
                <a:ea typeface="宋体" panose="02010600030101010101" pitchFamily="2" charset="-122"/>
              </a:rPr>
              <a:t>3.sqlnet.ora</a:t>
            </a:r>
            <a:endParaRPr lang="en-US" altLang="zh-CN">
              <a:ea typeface="宋体" panose="02010600030101010101" pitchFamily="2" charset="-122"/>
            </a:endParaRPr>
          </a:p>
          <a:p>
            <a:pPr lvl="1" algn="l">
              <a:lnSpc>
                <a:spcPct val="160000"/>
              </a:lnSpc>
            </a:pPr>
            <a:r>
              <a:rPr lang="en-US" altLang="zh-CN">
                <a:ea typeface="宋体" panose="02010600030101010101" pitchFamily="2" charset="-122"/>
              </a:rPr>
              <a:t>SQLNET.INBOUND_CONNECT_TIMEOUT = 60</a:t>
            </a:r>
            <a:endParaRPr lang="en-US" altLang="zh-CN">
              <a:ea typeface="宋体" panose="02010600030101010101" pitchFamily="2" charset="-122"/>
            </a:endParaRPr>
          </a:p>
          <a:p>
            <a:pPr lvl="1" algn="l">
              <a:lnSpc>
                <a:spcPct val="160000"/>
              </a:lnSpc>
            </a:pPr>
            <a:r>
              <a:rPr lang="en-US" altLang="zh-CN">
                <a:ea typeface="宋体" panose="02010600030101010101" pitchFamily="2" charset="-122"/>
              </a:rPr>
              <a:t>sqlnet.expire_time = 10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TextBox 28"/>
          <p:cNvSpPr txBox="1"/>
          <p:nvPr/>
        </p:nvSpPr>
        <p:spPr>
          <a:xfrm>
            <a:off x="834390" y="5421630"/>
            <a:ext cx="36569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数据库实例守护进程</a:t>
            </a:r>
            <a:endParaRPr lang="en-US" altLang="zh-CN" sz="1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 txBox="1"/>
          <p:nvPr/>
        </p:nvSpPr>
        <p:spPr>
          <a:xfrm>
            <a:off x="3940175" y="144145"/>
            <a:ext cx="2342515" cy="49847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effectLst/>
                <a:latin typeface="黑体" panose="02010609060101010101" charset="-122"/>
                <a:ea typeface="黑体" panose="02010609060101010101" charset="-122"/>
              </a:rPr>
              <a:t>情况</a:t>
            </a:r>
            <a:endParaRPr lang="zh-CN" altLang="en-US" sz="28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77470"/>
            <a:ext cx="6282055" cy="960755"/>
            <a:chOff x="0" y="122"/>
            <a:chExt cx="8123" cy="1513"/>
          </a:xfrm>
        </p:grpSpPr>
        <p:sp>
          <p:nvSpPr>
            <p:cNvPr id="25" name="矩形 24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3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8386921" y="2014885"/>
                <a:ext cx="4508188" cy="6075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数据库相关进程规范</a:t>
                </a:r>
                <a:endParaRPr lang="zh-CN" altLang="en-US" sz="2800" b="1" dirty="0">
                  <a:solidFill>
                    <a:srgbClr val="27272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386921" y="2577329"/>
                <a:ext cx="4743170" cy="26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宋体" panose="02010600030101010101" pitchFamily="2" charset="-122"/>
                  </a:rPr>
                  <a:t>Oracle database </a:t>
                </a: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宋体" panose="02010600030101010101" pitchFamily="2" charset="-122"/>
                    <a:sym typeface="+mn-ea"/>
                  </a:rPr>
                  <a:t> listener and process mgr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4" name="TextBox 28"/>
          <p:cNvSpPr txBox="1"/>
          <p:nvPr/>
        </p:nvSpPr>
        <p:spPr>
          <a:xfrm>
            <a:off x="829310" y="1393190"/>
            <a:ext cx="36569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数据库日志保留策略</a:t>
            </a:r>
            <a:endParaRPr lang="en-US" altLang="zh-CN" sz="1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73530" y="1903730"/>
            <a:ext cx="8298815" cy="1123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zh-CN" altLang="en-US">
                <a:ea typeface="宋体" panose="02010600030101010101" pitchFamily="2" charset="-122"/>
              </a:rPr>
              <a:t>使用</a:t>
            </a:r>
            <a:r>
              <a:rPr lang="en-US" altLang="zh-CN">
                <a:ea typeface="宋体" panose="02010600030101010101" pitchFamily="2" charset="-122"/>
              </a:rPr>
              <a:t>ADRCI</a:t>
            </a:r>
            <a:r>
              <a:rPr lang="zh-CN" altLang="en-US">
                <a:ea typeface="宋体" panose="02010600030101010101" pitchFamily="2" charset="-122"/>
              </a:rPr>
              <a:t>配置日志保留策略，所有日志目录都做修改</a:t>
            </a:r>
            <a:endParaRPr lang="zh-CN" altLang="en-US">
              <a:ea typeface="宋体" panose="02010600030101010101" pitchFamily="2" charset="-122"/>
            </a:endParaRPr>
          </a:p>
          <a:p>
            <a:pPr algn="l">
              <a:lnSpc>
                <a:spcPct val="160000"/>
              </a:lnSpc>
            </a:pPr>
            <a:r>
              <a:rPr lang="zh-CN" altLang="en-US">
                <a:ea typeface="宋体" panose="02010600030101010101" pitchFamily="2" charset="-122"/>
              </a:rPr>
              <a:t>set control (SHORTP_POLICY = 360)</a:t>
            </a:r>
            <a:endParaRPr lang="zh-CN" altLang="en-US">
              <a:ea typeface="宋体" panose="02010600030101010101" pitchFamily="2" charset="-122"/>
            </a:endParaRPr>
          </a:p>
          <a:p>
            <a:pPr algn="l">
              <a:lnSpc>
                <a:spcPct val="160000"/>
              </a:lnSpc>
            </a:pPr>
            <a:r>
              <a:rPr lang="zh-CN" altLang="en-US">
                <a:ea typeface="宋体" panose="02010600030101010101" pitchFamily="2" charset="-122"/>
              </a:rPr>
              <a:t>set control (LONGP_POLICY =  720)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 txBox="1"/>
          <p:nvPr/>
        </p:nvSpPr>
        <p:spPr>
          <a:xfrm>
            <a:off x="3940175" y="144145"/>
            <a:ext cx="2342515" cy="49847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effectLst/>
                <a:latin typeface="黑体" panose="02010609060101010101" charset="-122"/>
                <a:ea typeface="黑体" panose="02010609060101010101" charset="-122"/>
              </a:rPr>
              <a:t>情况</a:t>
            </a:r>
            <a:endParaRPr lang="zh-CN" altLang="en-US" sz="28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77470"/>
            <a:ext cx="6282055" cy="960755"/>
            <a:chOff x="0" y="122"/>
            <a:chExt cx="8123" cy="1513"/>
          </a:xfrm>
        </p:grpSpPr>
        <p:sp>
          <p:nvSpPr>
            <p:cNvPr id="25" name="矩形 24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3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8386921" y="2014885"/>
                <a:ext cx="4508188" cy="6075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数据库数据保护规范</a:t>
                </a:r>
                <a:endParaRPr lang="zh-CN" altLang="en-US" sz="2800" b="1" dirty="0">
                  <a:solidFill>
                    <a:srgbClr val="27272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386921" y="2577329"/>
                <a:ext cx="4743170" cy="26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宋体" panose="02010600030101010101" pitchFamily="2" charset="-122"/>
                  </a:rPr>
                  <a:t>Oracle database data protection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4" name="TextBox 28"/>
          <p:cNvSpPr txBox="1"/>
          <p:nvPr/>
        </p:nvSpPr>
        <p:spPr>
          <a:xfrm>
            <a:off x="829310" y="1393190"/>
            <a:ext cx="620331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</a:t>
            </a:r>
            <a:r>
              <a:rPr lang="en-US" alt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Oracle DataGuard</a:t>
            </a:r>
            <a:r>
              <a:rPr lang="zh-CN" altLang="en-US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方式实现数据保护</a:t>
            </a: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1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73530" y="1736090"/>
            <a:ext cx="8298815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en-US" altLang="zh-CN"/>
              <a:t>1. 1-3</a:t>
            </a:r>
            <a:r>
              <a:rPr lang="zh-CN" altLang="en-US">
                <a:ea typeface="宋体" panose="02010600030101010101" pitchFamily="2" charset="-122"/>
              </a:rPr>
              <a:t>级系统必须要配置本地</a:t>
            </a:r>
            <a:r>
              <a:rPr lang="en-US" altLang="zh-CN">
                <a:ea typeface="宋体" panose="02010600030101010101" pitchFamily="2" charset="-122"/>
              </a:rPr>
              <a:t>DG</a:t>
            </a:r>
            <a:r>
              <a:rPr lang="zh-CN" altLang="en-US">
                <a:ea typeface="宋体" panose="02010600030101010101" pitchFamily="2" charset="-122"/>
              </a:rPr>
              <a:t>保护</a:t>
            </a:r>
            <a:endParaRPr lang="zh-CN" altLang="en-US">
              <a:ea typeface="宋体" panose="02010600030101010101" pitchFamily="2" charset="-122"/>
            </a:endParaRPr>
          </a:p>
          <a:p>
            <a:pPr algn="l">
              <a:lnSpc>
                <a:spcPct val="160000"/>
              </a:lnSpc>
            </a:pPr>
            <a:r>
              <a:rPr lang="en-US" altLang="zh-CN">
                <a:ea typeface="宋体" panose="02010600030101010101" pitchFamily="2" charset="-122"/>
              </a:rPr>
              <a:t>2. </a:t>
            </a:r>
            <a:r>
              <a:rPr lang="zh-CN" altLang="en-US">
                <a:ea typeface="宋体" panose="02010600030101010101" pitchFamily="2" charset="-122"/>
              </a:rPr>
              <a:t>第一，第二类系统除本地</a:t>
            </a:r>
            <a:r>
              <a:rPr lang="en-US" altLang="zh-CN">
                <a:ea typeface="宋体" panose="02010600030101010101" pitchFamily="2" charset="-122"/>
              </a:rPr>
              <a:t>DG</a:t>
            </a:r>
            <a:r>
              <a:rPr lang="zh-CN" altLang="en-US">
                <a:ea typeface="宋体" panose="02010600030101010101" pitchFamily="2" charset="-122"/>
              </a:rPr>
              <a:t>保护外，还需要搭建成都二级</a:t>
            </a:r>
            <a:r>
              <a:rPr lang="en-US" altLang="zh-CN">
                <a:ea typeface="宋体" panose="02010600030101010101" pitchFamily="2" charset="-122"/>
              </a:rPr>
              <a:t>DG</a:t>
            </a:r>
            <a:r>
              <a:rPr lang="zh-CN" altLang="en-US">
                <a:ea typeface="宋体" panose="02010600030101010101" pitchFamily="2" charset="-122"/>
              </a:rPr>
              <a:t>，用于异地容灾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TextBox 28"/>
          <p:cNvSpPr txBox="1"/>
          <p:nvPr/>
        </p:nvSpPr>
        <p:spPr>
          <a:xfrm>
            <a:off x="829310" y="3607435"/>
            <a:ext cx="36569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</a:t>
            </a:r>
            <a:r>
              <a:rPr lang="en-US" alt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DG </a:t>
            </a:r>
            <a:r>
              <a:rPr lang="zh-CN" altLang="en-US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备库需要设置的相关参数</a:t>
            </a:r>
            <a:endParaRPr lang="zh-CN" altLang="en-US" sz="1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474470" y="4010025"/>
          <a:ext cx="9464040" cy="2360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330"/>
                <a:gridCol w="6442710"/>
              </a:tblGrid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规范值</a:t>
                      </a:r>
                      <a:endParaRPr lang="zh-CN" altLang="en-US"/>
                    </a:p>
                  </a:txBody>
                  <a:tcPr/>
                </a:tc>
              </a:tr>
              <a:tr h="4387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ea typeface="宋体" panose="02010600030101010101" pitchFamily="2" charset="-122"/>
                          <a:sym typeface="+mn-ea"/>
                        </a:rPr>
                        <a:t>fal_client </a:t>
                      </a:r>
                      <a:r>
                        <a:rPr lang="zh-CN" altLang="en-US"/>
                        <a:t>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本机</a:t>
                      </a:r>
                      <a:r>
                        <a:rPr lang="en-US" altLang="zh-CN" sz="1800">
                          <a:sym typeface="+mn-ea"/>
                        </a:rPr>
                        <a:t>tnsname</a:t>
                      </a:r>
                      <a:r>
                        <a:rPr lang="zh-CN" altLang="en-US" sz="1800">
                          <a:sym typeface="+mn-ea"/>
                        </a:rPr>
                        <a:t>  </a:t>
                      </a:r>
                      <a:endParaRPr lang="en-US" altLang="zh-CN"/>
                    </a:p>
                  </a:txBody>
                  <a:tcPr/>
                </a:tc>
              </a:tr>
              <a:tr h="3752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ea typeface="宋体" panose="02010600030101010101" pitchFamily="2" charset="-122"/>
                          <a:sym typeface="+mn-ea"/>
                        </a:rPr>
                        <a:t>fal_server</a:t>
                      </a:r>
                      <a:r>
                        <a:rPr lang="zh-CN" altLang="en-US" sz="1800">
                          <a:sym typeface="+mn-ea"/>
                        </a:rPr>
                        <a:t>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上一级主库</a:t>
                      </a:r>
                      <a:r>
                        <a:rPr lang="en-US" altLang="zh-CN" sz="1800">
                          <a:sym typeface="+mn-ea"/>
                        </a:rPr>
                        <a:t>tnsname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standby_archive_dest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同归档目录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93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standby_file_management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AUTO</a:t>
                      </a:r>
                      <a:endParaRPr lang="en-US"/>
                    </a:p>
                  </a:txBody>
                  <a:tcPr/>
                </a:tc>
              </a:tr>
              <a:tr h="393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_abort_on_mrp_crash   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TRUE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28"/>
          <p:cNvSpPr txBox="1"/>
          <p:nvPr/>
        </p:nvSpPr>
        <p:spPr>
          <a:xfrm>
            <a:off x="834390" y="2362835"/>
            <a:ext cx="36569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主库</a:t>
            </a:r>
            <a:r>
              <a:rPr lang="zh-CN" altLang="en-US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需要设置的相关参数</a:t>
            </a:r>
            <a:endParaRPr lang="zh-CN" altLang="en-US" sz="1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508760" y="2758440"/>
          <a:ext cx="9429115" cy="83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150"/>
                <a:gridCol w="645096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规范值</a:t>
                      </a:r>
                      <a:endParaRPr lang="zh-CN" altLang="en-US"/>
                    </a:p>
                  </a:txBody>
                  <a:tcPr/>
                </a:tc>
              </a:tr>
              <a:tr h="4686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log_archive_dest_2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service=</a:t>
                      </a:r>
                      <a:r>
                        <a:rPr lang="en-US" altLang="zh-CN"/>
                        <a:t>DG</a:t>
                      </a:r>
                      <a:r>
                        <a:rPr lang="zh-CN" altLang="en-US"/>
                        <a:t>库</a:t>
                      </a:r>
                      <a:r>
                        <a:rPr lang="en-US" altLang="zh-CN"/>
                        <a:t>tnsname</a:t>
                      </a:r>
                      <a:r>
                        <a:rPr lang="zh-CN" altLang="en-US"/>
                        <a:t> LGWR ASYNC </a:t>
                      </a:r>
                      <a:r>
                        <a:rPr lang="en-US" altLang="zh-CN"/>
                        <a:t>N</a:t>
                      </a:r>
                      <a:r>
                        <a:rPr lang="zh-CN" altLang="en-US" sz="1800">
                          <a:sym typeface="+mn-ea"/>
                        </a:rPr>
                        <a:t>OAFFIRM NET_TIMEOUT=30</a:t>
                      </a:r>
                      <a:r>
                        <a:rPr lang="zh-CN" altLang="en-US"/>
                        <a:t>                                              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 txBox="1"/>
          <p:nvPr/>
        </p:nvSpPr>
        <p:spPr>
          <a:xfrm>
            <a:off x="3940175" y="144145"/>
            <a:ext cx="2342515" cy="49847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effectLst/>
                <a:latin typeface="黑体" panose="02010609060101010101" charset="-122"/>
                <a:ea typeface="黑体" panose="02010609060101010101" charset="-122"/>
              </a:rPr>
              <a:t>情况</a:t>
            </a:r>
            <a:endParaRPr lang="zh-CN" altLang="en-US" sz="28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77470"/>
            <a:ext cx="6282055" cy="960755"/>
            <a:chOff x="0" y="122"/>
            <a:chExt cx="8123" cy="1513"/>
          </a:xfrm>
        </p:grpSpPr>
        <p:sp>
          <p:nvSpPr>
            <p:cNvPr id="25" name="矩形 24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3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8386921" y="2014885"/>
                <a:ext cx="4508188" cy="6075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数据库运维标准动作</a:t>
                </a:r>
                <a:endParaRPr lang="zh-CN" altLang="en-US" sz="2800" b="1" dirty="0">
                  <a:solidFill>
                    <a:srgbClr val="27272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386921" y="2577329"/>
                <a:ext cx="4743170" cy="26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宋体" panose="02010600030101010101" pitchFamily="2" charset="-122"/>
                  </a:rPr>
                  <a:t>Oracle database sop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4" name="TextBox 28"/>
          <p:cNvSpPr txBox="1"/>
          <p:nvPr/>
        </p:nvSpPr>
        <p:spPr>
          <a:xfrm>
            <a:off x="829310" y="1393190"/>
            <a:ext cx="36569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数据库实时检查</a:t>
            </a:r>
            <a:endParaRPr lang="en-US" altLang="zh-CN" sz="1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609600" y="2082990"/>
          <a:ext cx="12080875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310"/>
                <a:gridCol w="1268730"/>
                <a:gridCol w="1153160"/>
                <a:gridCol w="1168400"/>
                <a:gridCol w="4902200"/>
              </a:tblGrid>
              <a:tr h="3022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计划名称</a:t>
                      </a:r>
                      <a:endParaRPr lang="en-US" altLang="en-US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循环规则</a:t>
                      </a:r>
                      <a:endParaRPr lang="en-US" altLang="en-US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循环频次</a:t>
                      </a:r>
                      <a:endParaRPr lang="en-US" altLang="en-US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执行方式</a:t>
                      </a:r>
                      <a:endParaRPr lang="en-US" altLang="en-US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执行动作</a:t>
                      </a:r>
                      <a:endParaRPr lang="en-US" altLang="en-US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8007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数据库TX锁检查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每天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实时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自动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1、响应TX锁告警工单</a:t>
                      </a:r>
                      <a:endParaRPr lang="zh-CN" sz="1600" b="0">
                        <a:solidFill>
                          <a:srgbClr val="404040"/>
                        </a:solidFill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2、分析相关TX锁情况，存在异常情况通知应用负责人进行解决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800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异常等待事件检查和分析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每天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实时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自动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1、响应异常等级时间告警工单</a:t>
                      </a:r>
                      <a:endParaRPr lang="zh-CN" sz="1600" b="0">
                        <a:solidFill>
                          <a:srgbClr val="404040"/>
                        </a:solidFill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2、分析异常等待事件的原因，通知应用负责人进行解决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022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数据库表空间巡检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每天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实时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自动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1、响应表空间告警工单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 txBox="1"/>
          <p:nvPr/>
        </p:nvSpPr>
        <p:spPr>
          <a:xfrm>
            <a:off x="3940175" y="144145"/>
            <a:ext cx="2342515" cy="49847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effectLst/>
                <a:latin typeface="黑体" panose="02010609060101010101" charset="-122"/>
                <a:ea typeface="黑体" panose="02010609060101010101" charset="-122"/>
              </a:rPr>
              <a:t>情况</a:t>
            </a:r>
            <a:endParaRPr lang="zh-CN" altLang="en-US" sz="28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77470"/>
            <a:ext cx="6282055" cy="960755"/>
            <a:chOff x="0" y="122"/>
            <a:chExt cx="8123" cy="1513"/>
          </a:xfrm>
        </p:grpSpPr>
        <p:sp>
          <p:nvSpPr>
            <p:cNvPr id="25" name="矩形 24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3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8386921" y="2014885"/>
                <a:ext cx="4508188" cy="6075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数据库运维标准动作</a:t>
                </a:r>
                <a:endParaRPr lang="zh-CN" altLang="en-US" sz="2800" b="1" dirty="0">
                  <a:solidFill>
                    <a:srgbClr val="27272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386921" y="2577329"/>
                <a:ext cx="4743170" cy="26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宋体" panose="02010600030101010101" pitchFamily="2" charset="-122"/>
                  </a:rPr>
                  <a:t>Oracle database sop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4" name="TextBox 28"/>
          <p:cNvSpPr txBox="1"/>
          <p:nvPr/>
        </p:nvSpPr>
        <p:spPr>
          <a:xfrm>
            <a:off x="829310" y="1393190"/>
            <a:ext cx="36569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数据库每天一次检查</a:t>
            </a:r>
            <a:endParaRPr lang="en-US" altLang="zh-CN" sz="1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609600" y="1935353"/>
          <a:ext cx="1110615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140"/>
                <a:gridCol w="1656080"/>
                <a:gridCol w="1374140"/>
                <a:gridCol w="1025525"/>
                <a:gridCol w="5288915"/>
              </a:tblGrid>
              <a:tr h="3289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计划名称</a:t>
                      </a:r>
                      <a:endParaRPr lang="en-US" altLang="en-US" sz="18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循环规则</a:t>
                      </a:r>
                      <a:endParaRPr lang="en-US" altLang="en-US" sz="18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循环频次</a:t>
                      </a:r>
                      <a:endParaRPr lang="en-US" altLang="en-US" sz="18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执行方式</a:t>
                      </a:r>
                      <a:endParaRPr lang="en-US" altLang="en-US" sz="18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执行动作</a:t>
                      </a:r>
                      <a:endParaRPr lang="en-US" altLang="en-US" sz="18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5994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DG库状态检查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每天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每天一次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自动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1、检查DG库状态，如若DG库状态不正常，进行分析并修复DG库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000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失效索引检查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每天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每天一次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自动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TOP23 检查失效索引，产生告警工单。没有时效不发工单。每天发出1个事件工单，由值班人员处理。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8705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表空间扩容检查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每天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每天一次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人工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检查表空间超过85%的清单，4-6级 提变更周三扩容，1-3周五晚上扩容（提4个变更申请 TOP23, 产险、寿险、集团）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4179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日常检查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每天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每天一次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人工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1、网络日志检查</a:t>
                      </a:r>
                      <a:endParaRPr lang="zh-CN" sz="1800" b="0">
                        <a:solidFill>
                          <a:srgbClr val="404040"/>
                        </a:solidFill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2、系统日志检查</a:t>
                      </a:r>
                      <a:endParaRPr lang="zh-CN" sz="1800" b="0">
                        <a:solidFill>
                          <a:srgbClr val="404040"/>
                        </a:solidFill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3、数据库日志检查</a:t>
                      </a:r>
                      <a:endParaRPr lang="zh-CN" sz="1800" b="0">
                        <a:solidFill>
                          <a:srgbClr val="404040"/>
                        </a:solidFill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4、数据库高可用检查</a:t>
                      </a:r>
                      <a:endParaRPr lang="zh-CN" sz="1800" b="0">
                        <a:solidFill>
                          <a:srgbClr val="404040"/>
                        </a:solidFill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5、机房硬件巡检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 txBox="1"/>
          <p:nvPr/>
        </p:nvSpPr>
        <p:spPr>
          <a:xfrm>
            <a:off x="3940175" y="144145"/>
            <a:ext cx="2342515" cy="49847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effectLst/>
                <a:latin typeface="黑体" panose="02010609060101010101" charset="-122"/>
                <a:ea typeface="黑体" panose="02010609060101010101" charset="-122"/>
              </a:rPr>
              <a:t>情况</a:t>
            </a:r>
            <a:endParaRPr lang="zh-CN" altLang="en-US" sz="28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77470"/>
            <a:ext cx="6282055" cy="960755"/>
            <a:chOff x="0" y="122"/>
            <a:chExt cx="8123" cy="1513"/>
          </a:xfrm>
        </p:grpSpPr>
        <p:sp>
          <p:nvSpPr>
            <p:cNvPr id="25" name="矩形 24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3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8386921" y="2014885"/>
                <a:ext cx="4508188" cy="6075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数据库运维标准动作</a:t>
                </a:r>
                <a:endParaRPr lang="zh-CN" altLang="en-US" sz="2800" b="1" dirty="0">
                  <a:solidFill>
                    <a:srgbClr val="27272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386921" y="2577329"/>
                <a:ext cx="4743170" cy="26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宋体" panose="02010600030101010101" pitchFamily="2" charset="-122"/>
                  </a:rPr>
                  <a:t>Oracle database sop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4" name="TextBox 28"/>
          <p:cNvSpPr txBox="1"/>
          <p:nvPr/>
        </p:nvSpPr>
        <p:spPr>
          <a:xfrm>
            <a:off x="829310" y="1393190"/>
            <a:ext cx="36569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数据库每周一次检查</a:t>
            </a:r>
            <a:endParaRPr lang="en-US" altLang="zh-CN" sz="1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609600" y="1952815"/>
          <a:ext cx="11106150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140"/>
                <a:gridCol w="1656080"/>
                <a:gridCol w="1374140"/>
                <a:gridCol w="1025525"/>
                <a:gridCol w="5288915"/>
              </a:tblGrid>
              <a:tr h="3289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计划名称</a:t>
                      </a:r>
                      <a:endParaRPr lang="en-US" altLang="en-US" sz="18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循环规则</a:t>
                      </a:r>
                      <a:endParaRPr lang="en-US" altLang="en-US" sz="18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循环频次</a:t>
                      </a:r>
                      <a:endParaRPr lang="en-US" altLang="en-US" sz="18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执行方式</a:t>
                      </a:r>
                      <a:endParaRPr lang="en-US" altLang="en-US" sz="18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执行动作</a:t>
                      </a:r>
                      <a:endParaRPr lang="en-US" altLang="en-US" sz="18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5994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无索引的大表检查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每周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每周一次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自动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1、检查大于1G数据量的表是否存在无索引，提交给开发团队确认是否需要建立索引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892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JOB状态检查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每周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每周一次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自动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1、查看应用创建的JOB状态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994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索引统计信息锁定回顾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每周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每周一次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自动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索引统计信息锁定回顾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000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Seq cache值分析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每周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每周一次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人工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1、通过脚本拉出有Seq等待事件的清单</a:t>
                      </a:r>
                      <a:endParaRPr lang="zh-CN" sz="1800" b="0">
                        <a:solidFill>
                          <a:srgbClr val="404040"/>
                        </a:solidFill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2、通过变更扩大seq值</a:t>
                      </a:r>
                      <a:endParaRPr lang="en-US" altLang="en-US" sz="18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 txBox="1"/>
          <p:nvPr/>
        </p:nvSpPr>
        <p:spPr>
          <a:xfrm>
            <a:off x="3940175" y="144145"/>
            <a:ext cx="2342515" cy="49847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effectLst/>
                <a:latin typeface="黑体" panose="02010609060101010101" charset="-122"/>
                <a:ea typeface="黑体" panose="02010609060101010101" charset="-122"/>
              </a:rPr>
              <a:t>情况</a:t>
            </a:r>
            <a:endParaRPr lang="zh-CN" altLang="en-US" sz="28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77470"/>
            <a:ext cx="5158105" cy="960755"/>
            <a:chOff x="0" y="122"/>
            <a:chExt cx="8123" cy="1513"/>
          </a:xfrm>
        </p:grpSpPr>
        <p:sp>
          <p:nvSpPr>
            <p:cNvPr id="25" name="矩形 24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39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8386921" y="2014885"/>
                <a:ext cx="3646275" cy="6075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目录</a:t>
                </a:r>
                <a:endParaRPr lang="zh-CN" altLang="en-US" sz="2800" b="1" dirty="0">
                  <a:solidFill>
                    <a:srgbClr val="27272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386921" y="2577329"/>
                <a:ext cx="4743170" cy="265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宋体" panose="02010600030101010101" pitchFamily="2" charset="-122"/>
                  </a:rPr>
                  <a:t>Agenda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1496695" y="1723390"/>
            <a:ext cx="89058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Oracle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数据库版本及组件规范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数据库操作系统配置规范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数据库配置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参数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规范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数据库相关进程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配置规范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数据库数据保护规范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6.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数据库运维标准动作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7.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数据库统计信息收集规范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 txBox="1"/>
          <p:nvPr/>
        </p:nvSpPr>
        <p:spPr>
          <a:xfrm>
            <a:off x="3940175" y="144145"/>
            <a:ext cx="2342515" cy="49847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effectLst/>
                <a:latin typeface="黑体" panose="02010609060101010101" charset="-122"/>
                <a:ea typeface="黑体" panose="02010609060101010101" charset="-122"/>
              </a:rPr>
              <a:t>情况</a:t>
            </a:r>
            <a:endParaRPr lang="zh-CN" altLang="en-US" sz="28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77470"/>
            <a:ext cx="6282055" cy="960755"/>
            <a:chOff x="0" y="122"/>
            <a:chExt cx="8123" cy="1513"/>
          </a:xfrm>
        </p:grpSpPr>
        <p:sp>
          <p:nvSpPr>
            <p:cNvPr id="25" name="矩形 24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3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8386921" y="2014885"/>
                <a:ext cx="4508188" cy="6075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数据库运维标准动作</a:t>
                </a:r>
                <a:endParaRPr lang="zh-CN" altLang="en-US" sz="2800" b="1" dirty="0">
                  <a:solidFill>
                    <a:srgbClr val="27272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386921" y="2577329"/>
                <a:ext cx="4743170" cy="26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宋体" panose="02010600030101010101" pitchFamily="2" charset="-122"/>
                  </a:rPr>
                  <a:t>Oracle database sop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4" name="TextBox 28"/>
          <p:cNvSpPr txBox="1"/>
          <p:nvPr/>
        </p:nvSpPr>
        <p:spPr>
          <a:xfrm>
            <a:off x="829310" y="1393190"/>
            <a:ext cx="36569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数据库每月一次检查</a:t>
            </a:r>
            <a:endParaRPr lang="en-US" altLang="zh-CN" sz="1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039495" y="1875663"/>
          <a:ext cx="1110615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505"/>
                <a:gridCol w="1526540"/>
                <a:gridCol w="1266190"/>
                <a:gridCol w="945515"/>
                <a:gridCol w="4874260"/>
              </a:tblGrid>
              <a:tr h="3028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计划名称</a:t>
                      </a:r>
                      <a:endParaRPr lang="en-US" altLang="en-US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循环规则</a:t>
                      </a:r>
                      <a:endParaRPr lang="en-US" altLang="en-US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循环频次</a:t>
                      </a:r>
                      <a:endParaRPr lang="en-US" altLang="en-US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执行方式</a:t>
                      </a:r>
                      <a:endParaRPr lang="en-US" altLang="en-US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执行动作</a:t>
                      </a:r>
                      <a:endParaRPr lang="en-US" altLang="en-US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15614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数据库高可用演练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每月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每月一次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人工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高可用（HA,RAC)演练</a:t>
                      </a:r>
                      <a:endParaRPr lang="zh-CN" sz="1600" b="0">
                        <a:solidFill>
                          <a:srgbClr val="404040"/>
                        </a:solidFill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DG库演练</a:t>
                      </a:r>
                      <a:endParaRPr lang="zh-CN" sz="1600" b="0">
                        <a:solidFill>
                          <a:srgbClr val="404040"/>
                        </a:solidFill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1、协同系统组做HA、RAC演练</a:t>
                      </a:r>
                      <a:endParaRPr lang="zh-CN" sz="1600" b="0">
                        <a:solidFill>
                          <a:srgbClr val="404040"/>
                        </a:solidFill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2、按照计划每个月对两个系统进行DG演练（对于&gt;5T的DG库read only方式打开检查索引，对&lt;5T的库，对DG库创建还原点，采用flashback方式进行打开演练)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8026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数据库容量检查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每月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每月一次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自动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1、检查数据库存储剩余容量和数据库容量增长情况，评估是否需要进行扩容，检查数据纳入容量月报</a:t>
                      </a:r>
                      <a:endParaRPr lang="zh-CN" sz="1600" b="0">
                        <a:solidFill>
                          <a:srgbClr val="404040"/>
                        </a:solidFill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2、提交变更进行扩容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7861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数据库表和索引的高水位检查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每月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每月一次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自动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表和索引的高水位检查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200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统计信息的收集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每月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每月一次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自动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自动收集数据库中表和索引的统计信息。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530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数据库月度分析会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每月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每月一次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人工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1、形成以应用系统为单位的执行计划异常的sql语句清单，并跟踪对应生成问题的落实情况。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 txBox="1"/>
          <p:nvPr/>
        </p:nvSpPr>
        <p:spPr>
          <a:xfrm>
            <a:off x="3940175" y="144145"/>
            <a:ext cx="2342515" cy="49847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effectLst/>
                <a:latin typeface="黑体" panose="02010609060101010101" charset="-122"/>
                <a:ea typeface="黑体" panose="02010609060101010101" charset="-122"/>
              </a:rPr>
              <a:t>情况</a:t>
            </a:r>
            <a:endParaRPr lang="zh-CN" altLang="en-US" sz="28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77470"/>
            <a:ext cx="6282055" cy="960755"/>
            <a:chOff x="0" y="122"/>
            <a:chExt cx="8123" cy="1513"/>
          </a:xfrm>
        </p:grpSpPr>
        <p:sp>
          <p:nvSpPr>
            <p:cNvPr id="25" name="矩形 24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3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8386921" y="2014885"/>
                <a:ext cx="4508188" cy="6075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数据库运维标准动作</a:t>
                </a:r>
                <a:endParaRPr lang="zh-CN" altLang="en-US" sz="2800" b="1" dirty="0">
                  <a:solidFill>
                    <a:srgbClr val="27272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386921" y="2577329"/>
                <a:ext cx="4743170" cy="26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宋体" panose="02010600030101010101" pitchFamily="2" charset="-122"/>
                  </a:rPr>
                  <a:t>Oracle database sop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4" name="TextBox 28"/>
          <p:cNvSpPr txBox="1"/>
          <p:nvPr/>
        </p:nvSpPr>
        <p:spPr>
          <a:xfrm>
            <a:off x="829310" y="1393190"/>
            <a:ext cx="36569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数据库每月一次检查</a:t>
            </a:r>
            <a:endParaRPr lang="en-US" altLang="zh-CN" sz="1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039495" y="1875663"/>
          <a:ext cx="1110615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505"/>
                <a:gridCol w="1526540"/>
                <a:gridCol w="1266190"/>
                <a:gridCol w="945515"/>
                <a:gridCol w="4874260"/>
              </a:tblGrid>
              <a:tr h="3028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计划名称</a:t>
                      </a:r>
                      <a:endParaRPr lang="en-US" altLang="en-US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循环规则</a:t>
                      </a:r>
                      <a:endParaRPr lang="en-US" altLang="en-US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循环频次</a:t>
                      </a:r>
                      <a:endParaRPr lang="en-US" altLang="en-US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执行方式</a:t>
                      </a:r>
                      <a:endParaRPr lang="en-US" altLang="en-US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执行动作</a:t>
                      </a:r>
                      <a:endParaRPr lang="en-US" altLang="en-US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15614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数据库高可用演练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每月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每月一次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人工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高可用（HA,RAC)演练</a:t>
                      </a:r>
                      <a:endParaRPr lang="zh-CN" sz="1600" b="0">
                        <a:solidFill>
                          <a:srgbClr val="404040"/>
                        </a:solidFill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DG库演练</a:t>
                      </a:r>
                      <a:endParaRPr lang="zh-CN" sz="1600" b="0">
                        <a:solidFill>
                          <a:srgbClr val="404040"/>
                        </a:solidFill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1、协同系统组做HA、RAC演练</a:t>
                      </a:r>
                      <a:endParaRPr lang="zh-CN" sz="1600" b="0">
                        <a:solidFill>
                          <a:srgbClr val="404040"/>
                        </a:solidFill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2、按照计划每个月对两个系统进行DG演练（对于&gt;5T的DG库read only方式打开检查索引，对&lt;5T的库，对DG库创建还原点，采用flashback方式进行打开演练)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8026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数据库容量检查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每月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每月一次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自动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1、检查数据库存储剩余容量和数据库容量增长情况，评估是否需要进行扩容，检查数据纳入容量月报</a:t>
                      </a:r>
                      <a:endParaRPr lang="zh-CN" sz="1600" b="0">
                        <a:solidFill>
                          <a:srgbClr val="404040"/>
                        </a:solidFill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2、提交变更进行扩容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7861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数据库表和索引的高水位检查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每月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每月一次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自动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表和索引的高水位检查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200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统计信息的收集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每月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每月一次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自动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自动收集数据库中表和索引的统计信息。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530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数据库月度分析会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每月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每月一次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人工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1、形成以应用系统为单位的执行计划异常的sql语句清单，并跟踪对应生成问题的落实情况。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 txBox="1"/>
          <p:nvPr/>
        </p:nvSpPr>
        <p:spPr>
          <a:xfrm>
            <a:off x="3940175" y="144145"/>
            <a:ext cx="2342515" cy="49847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effectLst/>
                <a:latin typeface="黑体" panose="02010609060101010101" charset="-122"/>
                <a:ea typeface="黑体" panose="02010609060101010101" charset="-122"/>
              </a:rPr>
              <a:t>情况</a:t>
            </a:r>
            <a:endParaRPr lang="zh-CN" altLang="en-US" sz="28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77470"/>
            <a:ext cx="6282055" cy="960755"/>
            <a:chOff x="0" y="122"/>
            <a:chExt cx="8123" cy="1513"/>
          </a:xfrm>
        </p:grpSpPr>
        <p:sp>
          <p:nvSpPr>
            <p:cNvPr id="25" name="矩形 24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3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8386921" y="2014885"/>
                <a:ext cx="4508188" cy="6075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数据库运维标准动作</a:t>
                </a:r>
                <a:endParaRPr lang="zh-CN" altLang="en-US" sz="2800" b="1" dirty="0">
                  <a:solidFill>
                    <a:srgbClr val="27272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386921" y="2577329"/>
                <a:ext cx="4743170" cy="26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宋体" panose="02010600030101010101" pitchFamily="2" charset="-122"/>
                  </a:rPr>
                  <a:t>Oracle database sop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4" name="TextBox 28"/>
          <p:cNvSpPr txBox="1"/>
          <p:nvPr/>
        </p:nvSpPr>
        <p:spPr>
          <a:xfrm>
            <a:off x="829310" y="1393190"/>
            <a:ext cx="36569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数据库按需检查</a:t>
            </a:r>
            <a:endParaRPr lang="en-US" altLang="zh-CN" sz="1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042035" y="1816735"/>
          <a:ext cx="1007745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790"/>
                <a:gridCol w="1521460"/>
                <a:gridCol w="1261745"/>
                <a:gridCol w="942340"/>
                <a:gridCol w="4857115"/>
              </a:tblGrid>
              <a:tr h="2717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1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计划名称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1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循环规则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1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循环频次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1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执行方式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1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执行动作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4851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数据库类型和版本检查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按需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按需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人工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1、检查数据库类型版本，确认是否需要升级，如果需要升级则纳入升级计划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502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数据库补丁评估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按需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按需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人工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1、按需进行数据库补丁评估，如需打补丁纳入提变更进行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重建索引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按需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按需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人工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1、根据应用需求，对索引进行重建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470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数据库表和索引的高水位消除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按需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按需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自动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表和索引的高水位消除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7524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低效sql语句检查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按需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按需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自动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1、获取系统低效sql语句，如全表扫描语句、逻辑读高的语句</a:t>
                      </a:r>
                      <a:endParaRPr lang="zh-CN" sz="1400" b="0">
                        <a:solidFill>
                          <a:srgbClr val="404040"/>
                        </a:solidFill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2、获取违反开发禁止项的SQL</a:t>
                      </a:r>
                      <a:endParaRPr lang="zh-CN" sz="1400" b="0">
                        <a:solidFill>
                          <a:srgbClr val="404040"/>
                        </a:solidFill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(分两个展示界面）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851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低效sql语句问题提交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按需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按需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自动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1、分析低效sql语句，分析后提交相关问题给应用负责人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851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JOB状态分析和问题提交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按需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按需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人工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分析JOB状态，对状态不正常的job提交问题给应用负责人。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470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更新数据库组运维只读账户密码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每年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半年一次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人工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ea typeface="宋体" panose="02010600030101010101" pitchFamily="2" charset="-122"/>
                        </a:rPr>
                        <a:t>更新数据库组运维只读账户密码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 txBox="1"/>
          <p:nvPr/>
        </p:nvSpPr>
        <p:spPr>
          <a:xfrm>
            <a:off x="3940175" y="144145"/>
            <a:ext cx="2342515" cy="49847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effectLst/>
                <a:latin typeface="黑体" panose="02010609060101010101" charset="-122"/>
                <a:ea typeface="黑体" panose="02010609060101010101" charset="-122"/>
              </a:rPr>
              <a:t>情况</a:t>
            </a:r>
            <a:endParaRPr lang="zh-CN" altLang="en-US" sz="28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77470"/>
            <a:ext cx="6282055" cy="960755"/>
            <a:chOff x="0" y="122"/>
            <a:chExt cx="8123" cy="1513"/>
          </a:xfrm>
        </p:grpSpPr>
        <p:sp>
          <p:nvSpPr>
            <p:cNvPr id="25" name="矩形 24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3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8386921" y="2014885"/>
                <a:ext cx="4508188" cy="6075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数据库统计信息收集规范</a:t>
                </a:r>
                <a:endParaRPr lang="zh-CN" altLang="en-US" sz="2800" b="1" dirty="0">
                  <a:solidFill>
                    <a:srgbClr val="27272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386921" y="2577329"/>
                <a:ext cx="4743170" cy="26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宋体" panose="02010600030101010101" pitchFamily="2" charset="-122"/>
                  </a:rPr>
                  <a:t>Oracle database statistics collection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4" name="TextBox 28"/>
          <p:cNvSpPr txBox="1"/>
          <p:nvPr/>
        </p:nvSpPr>
        <p:spPr>
          <a:xfrm>
            <a:off x="829310" y="1393190"/>
            <a:ext cx="36569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数据库统计信息收集规范</a:t>
            </a:r>
            <a:endParaRPr lang="en-US" altLang="zh-CN" sz="1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73530" y="1903730"/>
            <a:ext cx="8298815" cy="2501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en-US">
                <a:ea typeface="宋体" panose="02010600030101010101" pitchFamily="2" charset="-122"/>
              </a:rPr>
              <a:t>1. </a:t>
            </a:r>
            <a:r>
              <a:rPr lang="zh-CN" altLang="en-US">
                <a:ea typeface="宋体" panose="02010600030101010101" pitchFamily="2" charset="-122"/>
              </a:rPr>
              <a:t>统计信息</a:t>
            </a:r>
            <a:r>
              <a:rPr lang="zh-CN" altLang="en-US">
                <a:ea typeface="宋体" panose="02010600030101010101" pitchFamily="2" charset="-122"/>
              </a:rPr>
              <a:t>收集窗口</a:t>
            </a:r>
            <a:endParaRPr lang="zh-CN" altLang="en-US">
              <a:ea typeface="宋体" panose="02010600030101010101" pitchFamily="2" charset="-122"/>
            </a:endParaRPr>
          </a:p>
          <a:p>
            <a:pPr algn="l">
              <a:lnSpc>
                <a:spcPct val="160000"/>
              </a:lnSpc>
            </a:pP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zh-CN" altLang="en-US">
                <a:ea typeface="宋体" panose="02010600030101010101" pitchFamily="2" charset="-122"/>
              </a:rPr>
              <a:t>关闭默认收集窗口</a:t>
            </a:r>
            <a:endParaRPr lang="zh-CN" altLang="en-US">
              <a:ea typeface="宋体" panose="02010600030101010101" pitchFamily="2" charset="-122"/>
            </a:endParaRPr>
          </a:p>
          <a:p>
            <a:pPr algn="l">
              <a:lnSpc>
                <a:spcPct val="160000"/>
              </a:lnSpc>
            </a:pP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zh-CN" altLang="en-US">
                <a:ea typeface="宋体" panose="02010600030101010101" pitchFamily="2" charset="-122"/>
              </a:rPr>
              <a:t>收集窗口调整为周五</a:t>
            </a:r>
            <a:r>
              <a:rPr lang="en-US" altLang="zh-CN">
                <a:ea typeface="宋体" panose="02010600030101010101" pitchFamily="2" charset="-122"/>
              </a:rPr>
              <a:t>20</a:t>
            </a:r>
            <a:r>
              <a:rPr lang="zh-CN" altLang="en-US">
                <a:ea typeface="宋体" panose="02010600030101010101" pitchFamily="2" charset="-122"/>
              </a:rPr>
              <a:t>点到周六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zh-CN" altLang="en-US">
                <a:ea typeface="宋体" panose="02010600030101010101" pitchFamily="2" charset="-122"/>
              </a:rPr>
              <a:t>点，周六</a:t>
            </a:r>
            <a:r>
              <a:rPr lang="en-US" altLang="zh-CN">
                <a:ea typeface="宋体" panose="02010600030101010101" pitchFamily="2" charset="-122"/>
              </a:rPr>
              <a:t>20</a:t>
            </a:r>
            <a:r>
              <a:rPr lang="zh-CN" altLang="en-US">
                <a:ea typeface="宋体" panose="02010600030101010101" pitchFamily="2" charset="-122"/>
              </a:rPr>
              <a:t>点到周日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zh-CN" altLang="en-US">
                <a:ea typeface="宋体" panose="02010600030101010101" pitchFamily="2" charset="-122"/>
              </a:rPr>
              <a:t>点</a:t>
            </a:r>
            <a:endParaRPr lang="zh-CN" altLang="en-US">
              <a:ea typeface="宋体" panose="02010600030101010101" pitchFamily="2" charset="-122"/>
            </a:endParaRPr>
          </a:p>
          <a:p>
            <a:pPr algn="l">
              <a:lnSpc>
                <a:spcPct val="160000"/>
              </a:lnSpc>
            </a:pPr>
            <a:r>
              <a:rPr lang="en-US" altLang="zh-CN">
                <a:ea typeface="宋体" panose="02010600030101010101" pitchFamily="2" charset="-122"/>
              </a:rPr>
              <a:t>2. </a:t>
            </a:r>
            <a:r>
              <a:rPr lang="zh-CN" altLang="en-US">
                <a:ea typeface="宋体" panose="02010600030101010101" pitchFamily="2" charset="-122"/>
              </a:rPr>
              <a:t>直方图收集策略</a:t>
            </a:r>
            <a:endParaRPr lang="zh-CN" altLang="en-US">
              <a:ea typeface="宋体" panose="02010600030101010101" pitchFamily="2" charset="-122"/>
            </a:endParaRPr>
          </a:p>
          <a:p>
            <a:pPr algn="l">
              <a:lnSpc>
                <a:spcPct val="160000"/>
              </a:lnSpc>
            </a:pP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zh-CN" altLang="en-US">
                <a:ea typeface="宋体" panose="02010600030101010101" pitchFamily="2" charset="-122"/>
              </a:rPr>
              <a:t>新上系统不收集直方图</a:t>
            </a:r>
            <a:endParaRPr lang="zh-CN" altLang="en-US">
              <a:ea typeface="宋体" panose="02010600030101010101" pitchFamily="2" charset="-122"/>
            </a:endParaRPr>
          </a:p>
          <a:p>
            <a:pPr algn="l">
              <a:lnSpc>
                <a:spcPct val="160000"/>
              </a:lnSpc>
            </a:pP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zh-CN" altLang="en-US">
                <a:ea typeface="宋体" panose="02010600030101010101" pitchFamily="2" charset="-122"/>
              </a:rPr>
              <a:t>老版本升级迁移的系统参照原环境收集策略</a:t>
            </a:r>
            <a:endParaRPr lang="zh-CN" altLang="en-US">
              <a:ea typeface="宋体" panose="02010600030101010101" pitchFamily="2" charset="-122"/>
            </a:endParaRPr>
          </a:p>
          <a:p>
            <a:pPr algn="l">
              <a:lnSpc>
                <a:spcPct val="160000"/>
              </a:lnSpc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Placeholder 5"/>
          <p:cNvSpPr>
            <a:spLocks noGrp="1"/>
          </p:cNvSpPr>
          <p:nvPr>
            <p:ph type="body" sz="quarter" idx="10"/>
          </p:nvPr>
        </p:nvSpPr>
        <p:spPr bwMode="auto">
          <a:xfrm>
            <a:off x="2133600" y="1522413"/>
            <a:ext cx="6096000" cy="127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normAutofit lnSpcReduction="10000"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谢谢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 YOU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 txBox="1"/>
          <p:nvPr/>
        </p:nvSpPr>
        <p:spPr>
          <a:xfrm>
            <a:off x="3940175" y="144145"/>
            <a:ext cx="2342515" cy="49847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effectLst/>
                <a:latin typeface="黑体" panose="02010609060101010101" charset="-122"/>
                <a:ea typeface="黑体" panose="02010609060101010101" charset="-122"/>
              </a:rPr>
              <a:t>情况</a:t>
            </a:r>
            <a:endParaRPr lang="zh-CN" altLang="en-US" sz="28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77470"/>
            <a:ext cx="6282055" cy="960755"/>
            <a:chOff x="0" y="122"/>
            <a:chExt cx="8123" cy="1513"/>
          </a:xfrm>
        </p:grpSpPr>
        <p:sp>
          <p:nvSpPr>
            <p:cNvPr id="25" name="矩形 24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3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8386921" y="2014885"/>
                <a:ext cx="4178168" cy="60751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Oracle </a:t>
                </a: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数据库版本及组件规范</a:t>
                </a:r>
                <a:endParaRPr lang="zh-CN" altLang="en-US" sz="2800" b="1" dirty="0">
                  <a:solidFill>
                    <a:srgbClr val="27272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386921" y="2577329"/>
                <a:ext cx="4743170" cy="26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宋体" panose="02010600030101010101" pitchFamily="2" charset="-122"/>
                  </a:rPr>
                  <a:t>Version of Oracle database Compont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1496695" y="1616710"/>
            <a:ext cx="89058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目前使用最多的版本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11.2.0.4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，不过这个版本已经处于需要额外收费的阶段，新上系统不能再使用。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后续主要版本是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19c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4" name="TextBox 28"/>
          <p:cNvSpPr txBox="1"/>
          <p:nvPr/>
        </p:nvSpPr>
        <p:spPr>
          <a:xfrm>
            <a:off x="829310" y="1393190"/>
            <a:ext cx="36569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数据库版本选择 </a:t>
            </a:r>
            <a:endParaRPr lang="en-US" altLang="zh-CN" sz="1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28"/>
          <p:cNvSpPr txBox="1"/>
          <p:nvPr/>
        </p:nvSpPr>
        <p:spPr>
          <a:xfrm>
            <a:off x="834390" y="3394710"/>
            <a:ext cx="36569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数据库补丁集 </a:t>
            </a:r>
            <a:r>
              <a:rPr lang="en-US" alt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PSU / RU</a:t>
            </a:r>
            <a:endParaRPr lang="en-US" altLang="zh-CN" sz="1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86535" y="3679190"/>
            <a:ext cx="8905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选择次新补丁集，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Oracle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补丁集是按季度发布，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TextBox 28"/>
          <p:cNvSpPr txBox="1"/>
          <p:nvPr/>
        </p:nvSpPr>
        <p:spPr>
          <a:xfrm>
            <a:off x="854710" y="4314190"/>
            <a:ext cx="398399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数据库独立补丁 </a:t>
            </a:r>
            <a:r>
              <a:rPr lang="en-US" alt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one-off-patch</a:t>
            </a:r>
            <a:endParaRPr lang="en-US" altLang="zh-CN" sz="1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06855" y="4552950"/>
            <a:ext cx="8905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针对性的按需安装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extBox 28"/>
          <p:cNvSpPr txBox="1"/>
          <p:nvPr/>
        </p:nvSpPr>
        <p:spPr>
          <a:xfrm>
            <a:off x="859790" y="5187950"/>
            <a:ext cx="398399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数据库软件组件</a:t>
            </a:r>
            <a:endParaRPr lang="en-US" altLang="zh-CN" sz="1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11935" y="5457190"/>
            <a:ext cx="8905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最少组件安装，按需增加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 txBox="1"/>
          <p:nvPr/>
        </p:nvSpPr>
        <p:spPr>
          <a:xfrm>
            <a:off x="3940175" y="144145"/>
            <a:ext cx="2342515" cy="49847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effectLst/>
                <a:latin typeface="黑体" panose="02010609060101010101" charset="-122"/>
                <a:ea typeface="黑体" panose="02010609060101010101" charset="-122"/>
              </a:rPr>
              <a:t>情况</a:t>
            </a:r>
            <a:endParaRPr lang="zh-CN" altLang="en-US" sz="28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77470"/>
            <a:ext cx="6282055" cy="960755"/>
            <a:chOff x="0" y="122"/>
            <a:chExt cx="8123" cy="1513"/>
          </a:xfrm>
        </p:grpSpPr>
        <p:sp>
          <p:nvSpPr>
            <p:cNvPr id="25" name="矩形 24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3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8386921" y="2014885"/>
                <a:ext cx="3646275" cy="60751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数据库操作系统配置规范</a:t>
                </a:r>
                <a:endParaRPr lang="zh-CN" altLang="en-US" sz="2800" b="1" dirty="0">
                  <a:solidFill>
                    <a:srgbClr val="27272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386921" y="2577329"/>
                <a:ext cx="4743170" cy="26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宋体" panose="02010600030101010101" pitchFamily="2" charset="-122"/>
                  </a:rPr>
                  <a:t>Linux for Oracle database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1496695" y="1723390"/>
            <a:ext cx="8905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目前规范为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，版本是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7.4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4" name="TextBox 28"/>
          <p:cNvSpPr txBox="1"/>
          <p:nvPr/>
        </p:nvSpPr>
        <p:spPr>
          <a:xfrm>
            <a:off x="829310" y="1393190"/>
            <a:ext cx="36569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操作系统及版本选择 </a:t>
            </a:r>
            <a:endParaRPr lang="en-US" altLang="zh-CN" sz="1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28"/>
          <p:cNvSpPr txBox="1"/>
          <p:nvPr/>
        </p:nvSpPr>
        <p:spPr>
          <a:xfrm>
            <a:off x="817245" y="2513330"/>
            <a:ext cx="36569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</a:t>
            </a:r>
            <a:r>
              <a:rPr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ulimit参数</a:t>
            </a:r>
            <a:endParaRPr sz="1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28"/>
          <p:cNvSpPr txBox="1"/>
          <p:nvPr/>
        </p:nvSpPr>
        <p:spPr>
          <a:xfrm>
            <a:off x="854710" y="4817110"/>
            <a:ext cx="821309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</a:t>
            </a:r>
            <a:r>
              <a:rPr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/etc/security/limits.d/99-grid-oraclelimits.conf </a:t>
            </a:r>
            <a:endParaRPr sz="1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06855" y="5269230"/>
            <a:ext cx="89058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oracle  soft   memlock    物理内存的一半（单位是KB)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oracle  hard   memlock    物理内存的一半（单位是KB)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51000" y="3112135"/>
            <a:ext cx="4141470" cy="1599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/etc/security/limits.conf (或数值比如下的还大)</a:t>
            </a:r>
            <a:endParaRPr lang="zh-CN" altLang="en-US"/>
          </a:p>
          <a:p>
            <a:pPr algn="l"/>
            <a:r>
              <a:rPr lang="zh-CN" altLang="en-US"/>
              <a:t>oracle           soft    nproc   16384</a:t>
            </a:r>
            <a:endParaRPr lang="zh-CN" altLang="en-US"/>
          </a:p>
          <a:p>
            <a:pPr algn="l"/>
            <a:r>
              <a:rPr lang="zh-CN" altLang="en-US"/>
              <a:t>oracle           hard    nproc   16384</a:t>
            </a:r>
            <a:endParaRPr lang="zh-CN" altLang="en-US"/>
          </a:p>
          <a:p>
            <a:pPr algn="l"/>
            <a:r>
              <a:rPr lang="zh-CN" altLang="en-US"/>
              <a:t>oracle           soft    nofile  65536</a:t>
            </a:r>
            <a:endParaRPr lang="zh-CN" altLang="en-US"/>
          </a:p>
          <a:p>
            <a:pPr algn="l"/>
            <a:r>
              <a:rPr lang="zh-CN" altLang="en-US"/>
              <a:t>oracle           hard    nofile  65536</a:t>
            </a:r>
            <a:endParaRPr lang="zh-CN" altLang="en-US"/>
          </a:p>
          <a:p>
            <a:pPr algn="l"/>
            <a:r>
              <a:rPr lang="zh-CN" altLang="en-US"/>
              <a:t>oracle           soft    stack   1024000</a:t>
            </a:r>
            <a:endParaRPr lang="zh-CN" altLang="en-US"/>
          </a:p>
          <a:p>
            <a:pPr algn="l"/>
            <a:r>
              <a:rPr lang="zh-CN" altLang="en-US"/>
              <a:t>oracle           hard    stack   1024000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 txBox="1"/>
          <p:nvPr/>
        </p:nvSpPr>
        <p:spPr>
          <a:xfrm>
            <a:off x="3940175" y="144145"/>
            <a:ext cx="2342515" cy="49847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effectLst/>
                <a:latin typeface="黑体" panose="02010609060101010101" charset="-122"/>
                <a:ea typeface="黑体" panose="02010609060101010101" charset="-122"/>
              </a:rPr>
              <a:t>情况</a:t>
            </a:r>
            <a:endParaRPr lang="zh-CN" altLang="en-US" sz="28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77470"/>
            <a:ext cx="6282055" cy="960755"/>
            <a:chOff x="0" y="122"/>
            <a:chExt cx="8123" cy="1513"/>
          </a:xfrm>
        </p:grpSpPr>
        <p:sp>
          <p:nvSpPr>
            <p:cNvPr id="25" name="矩形 24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3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8386921" y="2014885"/>
                <a:ext cx="4508188" cy="6075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数据库操作系统内核配置规范</a:t>
                </a:r>
                <a:endParaRPr lang="zh-CN" altLang="en-US" sz="2800" b="1" dirty="0">
                  <a:solidFill>
                    <a:srgbClr val="27272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386921" y="2577329"/>
                <a:ext cx="4743170" cy="26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宋体" panose="02010600030101010101" pitchFamily="2" charset="-122"/>
                  </a:rPr>
                  <a:t>Linux for Oracle database /etc/sysctl.conf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4" name="TextBox 28"/>
          <p:cNvSpPr txBox="1"/>
          <p:nvPr/>
        </p:nvSpPr>
        <p:spPr>
          <a:xfrm>
            <a:off x="829310" y="1393190"/>
            <a:ext cx="36569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共享内存相关 </a:t>
            </a:r>
            <a:endParaRPr lang="en-US" altLang="zh-CN" sz="1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28"/>
          <p:cNvSpPr txBox="1"/>
          <p:nvPr/>
        </p:nvSpPr>
        <p:spPr>
          <a:xfrm>
            <a:off x="829310" y="3262630"/>
            <a:ext cx="36569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内存超过</a:t>
            </a:r>
            <a:r>
              <a:rPr lang="en-US" alt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48GB</a:t>
            </a:r>
            <a:r>
              <a:rPr lang="zh-CN" altLang="en-US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需要设置大页</a:t>
            </a: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1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73530" y="1903730"/>
            <a:ext cx="10630535" cy="11239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60000"/>
              </a:lnSpc>
            </a:pPr>
            <a:r>
              <a:rPr lang="zh-CN" altLang="en-US">
                <a:sym typeface="+mn-ea"/>
              </a:rPr>
              <a:t>kernel.shmall =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physical RAM size / pagesize For most systems, this will be the value 2097152.</a:t>
            </a:r>
            <a:endParaRPr lang="zh-CN" altLang="en-US">
              <a:solidFill>
                <a:srgbClr val="FF0000"/>
              </a:solidFill>
            </a:endParaRPr>
          </a:p>
          <a:p>
            <a:pPr algn="l">
              <a:lnSpc>
                <a:spcPct val="160000"/>
              </a:lnSpc>
            </a:pPr>
            <a:r>
              <a:rPr lang="zh-CN" altLang="en-US">
                <a:sym typeface="+mn-ea"/>
              </a:rPr>
              <a:t>kernel.shmmax =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1/2 of physical RAM. This would be the value 2147483648 for a system with 4GB of physical RAM.</a:t>
            </a:r>
            <a:endParaRPr lang="zh-CN" altLang="en-US">
              <a:solidFill>
                <a:srgbClr val="FF0000"/>
              </a:solidFill>
            </a:endParaRPr>
          </a:p>
          <a:p>
            <a:pPr algn="l">
              <a:lnSpc>
                <a:spcPct val="160000"/>
              </a:lnSpc>
            </a:pPr>
            <a:r>
              <a:rPr lang="zh-CN" altLang="en-US">
                <a:sym typeface="+mn-ea"/>
              </a:rPr>
              <a:t>kernel.shmmni = 4096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73530" y="3840480"/>
            <a:ext cx="43224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vm.nr_hugepages = (物理内存的1/2 (单位M)) /2M</a:t>
            </a:r>
            <a:endParaRPr lang="zh-CN" altLang="en-US"/>
          </a:p>
        </p:txBody>
      </p:sp>
      <p:sp>
        <p:nvSpPr>
          <p:cNvPr id="10" name="TextBox 28"/>
          <p:cNvSpPr txBox="1"/>
          <p:nvPr/>
        </p:nvSpPr>
        <p:spPr>
          <a:xfrm>
            <a:off x="864870" y="4380230"/>
            <a:ext cx="36569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信号量相关 </a:t>
            </a:r>
            <a:endParaRPr lang="en-US" altLang="zh-CN" sz="1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09090" y="4942840"/>
            <a:ext cx="32105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kernel.sem = 250 32000 </a:t>
            </a:r>
            <a:r>
              <a:rPr lang="en-US">
                <a:sym typeface="+mn-ea"/>
              </a:rPr>
              <a:t>100 640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 txBox="1"/>
          <p:nvPr/>
        </p:nvSpPr>
        <p:spPr>
          <a:xfrm>
            <a:off x="3940175" y="144145"/>
            <a:ext cx="2342515" cy="49847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effectLst/>
                <a:latin typeface="黑体" panose="02010609060101010101" charset="-122"/>
                <a:ea typeface="黑体" panose="02010609060101010101" charset="-122"/>
              </a:rPr>
              <a:t>情况</a:t>
            </a:r>
            <a:endParaRPr lang="zh-CN" altLang="en-US" sz="28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77470"/>
            <a:ext cx="6282238" cy="960755"/>
            <a:chOff x="0" y="122"/>
            <a:chExt cx="8123" cy="1513"/>
          </a:xfrm>
        </p:grpSpPr>
        <p:sp>
          <p:nvSpPr>
            <p:cNvPr id="25" name="矩形 24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320" cy="82843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8386921" y="2014885"/>
                <a:ext cx="4743320" cy="6075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数据库操作系统内核配置规范 </a:t>
                </a:r>
                <a:r>
                  <a:rPr lang="en-US" altLang="zh-CN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cont</a:t>
                </a:r>
                <a:endParaRPr lang="en-US" altLang="zh-CN" sz="2800" b="1" dirty="0">
                  <a:solidFill>
                    <a:srgbClr val="27272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386921" y="2577329"/>
                <a:ext cx="4743170" cy="26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宋体" panose="02010600030101010101" pitchFamily="2" charset="-122"/>
                  </a:rPr>
                  <a:t>Linux for Oracle database </a:t>
                </a: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宋体" panose="02010600030101010101" pitchFamily="2" charset="-122"/>
                    <a:sym typeface="+mn-ea"/>
                  </a:rPr>
                  <a:t> /etc/sysctl.conf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" name="TextBox 28"/>
          <p:cNvSpPr txBox="1"/>
          <p:nvPr/>
        </p:nvSpPr>
        <p:spPr>
          <a:xfrm>
            <a:off x="817245" y="1294130"/>
            <a:ext cx="485394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网络相关参数</a:t>
            </a:r>
            <a:endParaRPr lang="zh-CN" sz="1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43380" y="1965325"/>
            <a:ext cx="8905875" cy="146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zh-CN" altLang="en-US">
                <a:sym typeface="+mn-ea"/>
              </a:rPr>
              <a:t>net.ipv4.ip_local_port_range = 9000 65500</a:t>
            </a:r>
            <a:endParaRPr lang="zh-CN" altLang="en-US">
              <a:sym typeface="+mn-ea"/>
            </a:endParaRPr>
          </a:p>
          <a:p>
            <a:pPr algn="l">
              <a:lnSpc>
                <a:spcPct val="16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net.ipv4.ipfrag_high_thresh = 20971520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6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net.ipv4.ipfrag_low_thresh = 18874368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6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net.ipv4.ipfrag_time = 2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27835" y="4046855"/>
            <a:ext cx="5047615" cy="2157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zh-CN" altLang="en-US">
                <a:sym typeface="+mn-ea"/>
              </a:rPr>
              <a:t>fs.aio-max-nr = 1048576</a:t>
            </a:r>
            <a:endParaRPr lang="zh-CN" altLang="en-US"/>
          </a:p>
          <a:p>
            <a:pPr algn="l">
              <a:lnSpc>
                <a:spcPct val="160000"/>
              </a:lnSpc>
            </a:pPr>
            <a:r>
              <a:rPr lang="zh-CN" altLang="en-US">
                <a:sym typeface="+mn-ea"/>
              </a:rPr>
              <a:t>fs.file-max = 6815744</a:t>
            </a:r>
            <a:endParaRPr lang="zh-CN" altLang="en-US"/>
          </a:p>
          <a:p>
            <a:pPr algn="l">
              <a:lnSpc>
                <a:spcPct val="160000"/>
              </a:lnSpc>
            </a:pPr>
            <a:r>
              <a:rPr lang="zh-CN" altLang="en-US">
                <a:sym typeface="+mn-ea"/>
              </a:rPr>
              <a:t>net.core.rmem_default = 262144</a:t>
            </a:r>
            <a:endParaRPr lang="zh-CN" altLang="en-US"/>
          </a:p>
          <a:p>
            <a:pPr algn="l">
              <a:lnSpc>
                <a:spcPct val="160000"/>
              </a:lnSpc>
            </a:pPr>
            <a:r>
              <a:rPr lang="zh-CN" altLang="en-US">
                <a:sym typeface="+mn-ea"/>
              </a:rPr>
              <a:t>net.core.rmem_max = 4194304</a:t>
            </a:r>
            <a:endParaRPr lang="zh-CN" altLang="en-US"/>
          </a:p>
          <a:p>
            <a:pPr algn="l">
              <a:lnSpc>
                <a:spcPct val="160000"/>
              </a:lnSpc>
            </a:pPr>
            <a:r>
              <a:rPr lang="zh-CN" altLang="en-US">
                <a:sym typeface="+mn-ea"/>
              </a:rPr>
              <a:t>net.core.wmem_default = 262144</a:t>
            </a:r>
            <a:endParaRPr lang="zh-CN" altLang="en-US"/>
          </a:p>
          <a:p>
            <a:pPr algn="l">
              <a:lnSpc>
                <a:spcPct val="160000"/>
              </a:lnSpc>
            </a:pPr>
            <a:r>
              <a:rPr lang="zh-CN" altLang="en-US">
                <a:sym typeface="+mn-ea"/>
              </a:rPr>
              <a:t>net.core.wmem_max = 1048586</a:t>
            </a:r>
            <a:endParaRPr lang="zh-CN" altLang="en-US"/>
          </a:p>
        </p:txBody>
      </p:sp>
      <p:sp>
        <p:nvSpPr>
          <p:cNvPr id="10" name="TextBox 28"/>
          <p:cNvSpPr txBox="1"/>
          <p:nvPr/>
        </p:nvSpPr>
        <p:spPr>
          <a:xfrm>
            <a:off x="822325" y="3524250"/>
            <a:ext cx="485394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其他参数</a:t>
            </a:r>
            <a:endParaRPr lang="zh-CN" sz="1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 txBox="1"/>
          <p:nvPr/>
        </p:nvSpPr>
        <p:spPr>
          <a:xfrm>
            <a:off x="3940175" y="144145"/>
            <a:ext cx="2342515" cy="49847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effectLst/>
                <a:latin typeface="黑体" panose="02010609060101010101" charset="-122"/>
                <a:ea typeface="黑体" panose="02010609060101010101" charset="-122"/>
              </a:rPr>
              <a:t>情况</a:t>
            </a:r>
            <a:endParaRPr lang="zh-CN" altLang="en-US" sz="28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77470"/>
            <a:ext cx="6282055" cy="960755"/>
            <a:chOff x="0" y="122"/>
            <a:chExt cx="8123" cy="1513"/>
          </a:xfrm>
        </p:grpSpPr>
        <p:sp>
          <p:nvSpPr>
            <p:cNvPr id="25" name="矩形 24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3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8386921" y="2014885"/>
                <a:ext cx="4508188" cy="6075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数据库配置参数</a:t>
                </a: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规范</a:t>
                </a:r>
                <a:endParaRPr lang="zh-CN" altLang="en-US" sz="2800" b="1" dirty="0">
                  <a:solidFill>
                    <a:srgbClr val="27272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386921" y="2577329"/>
                <a:ext cx="4743170" cy="26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宋体" panose="02010600030101010101" pitchFamily="2" charset="-122"/>
                  </a:rPr>
                  <a:t>Oracle database config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4" name="TextBox 28"/>
          <p:cNvSpPr txBox="1"/>
          <p:nvPr/>
        </p:nvSpPr>
        <p:spPr>
          <a:xfrm>
            <a:off x="829310" y="1393190"/>
            <a:ext cx="36569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数据库命名规范 </a:t>
            </a:r>
            <a:endParaRPr lang="en-US" altLang="zh-CN" sz="1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28"/>
          <p:cNvSpPr txBox="1"/>
          <p:nvPr/>
        </p:nvSpPr>
        <p:spPr>
          <a:xfrm>
            <a:off x="864870" y="2745740"/>
            <a:ext cx="36569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数据库字符集规范 </a:t>
            </a:r>
            <a:endParaRPr lang="en-US" altLang="zh-CN" sz="1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73530" y="1903730"/>
            <a:ext cx="5513070" cy="779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60000"/>
              </a:lnSpc>
            </a:pPr>
            <a:r>
              <a:rPr lang="en-US" altLang="zh-CN"/>
              <a:t>1. </a:t>
            </a:r>
            <a:r>
              <a:rPr lang="zh-CN" altLang="en-US"/>
              <a:t>小写的8个字符，英文字母开头结尾，数字在中间，不能有特殊字符</a:t>
            </a:r>
            <a:endParaRPr lang="zh-CN" altLang="en-US"/>
          </a:p>
          <a:p>
            <a:pPr algn="l">
              <a:lnSpc>
                <a:spcPct val="160000"/>
              </a:lnSpc>
            </a:pPr>
            <a:r>
              <a:rPr lang="en-US" altLang="zh-CN"/>
              <a:t>2. </a:t>
            </a:r>
            <a:r>
              <a:rPr lang="zh-CN" altLang="en-US">
                <a:ea typeface="宋体" panose="02010600030101010101" pitchFamily="2" charset="-122"/>
              </a:rPr>
              <a:t>各子公司数据库以</a:t>
            </a:r>
            <a:r>
              <a:rPr lang="en-US" altLang="zh-CN">
                <a:ea typeface="宋体" panose="02010600030101010101" pitchFamily="2" charset="-122"/>
              </a:rPr>
              <a:t>cx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sx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jt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zy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jk</a:t>
            </a:r>
            <a:r>
              <a:rPr lang="zh-CN" altLang="en-US">
                <a:ea typeface="宋体" panose="02010600030101010101" pitchFamily="2" charset="-122"/>
              </a:rPr>
              <a:t>开头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09090" y="3378200"/>
            <a:ext cx="43173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字符集:AL32UTF8 国家字符集:UTF8,语言选择英文</a:t>
            </a:r>
            <a:endParaRPr lang="en-US" altLang="zh-CN"/>
          </a:p>
        </p:txBody>
      </p:sp>
      <p:sp>
        <p:nvSpPr>
          <p:cNvPr id="10" name="TextBox 28"/>
          <p:cNvSpPr txBox="1"/>
          <p:nvPr/>
        </p:nvSpPr>
        <p:spPr>
          <a:xfrm>
            <a:off x="864870" y="3844290"/>
            <a:ext cx="36569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数据库日志模式 </a:t>
            </a:r>
            <a:endParaRPr lang="en-US" altLang="zh-CN" sz="1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09090" y="4371975"/>
            <a:ext cx="1970405" cy="11239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60000"/>
              </a:lnSpc>
            </a:pPr>
            <a:r>
              <a:rPr lang="en-US" altLang="zh-CN"/>
              <a:t>1. </a:t>
            </a:r>
            <a:r>
              <a:rPr lang="zh-CN" altLang="en-US">
                <a:ea typeface="宋体" panose="02010600030101010101" pitchFamily="2" charset="-122"/>
              </a:rPr>
              <a:t>开启</a:t>
            </a:r>
            <a:r>
              <a:rPr lang="zh-CN" altLang="en-US">
                <a:ea typeface="宋体" panose="02010600030101010101" pitchFamily="2" charset="-122"/>
              </a:rPr>
              <a:t>归档日志模式</a:t>
            </a:r>
            <a:endParaRPr lang="zh-CN" altLang="en-US">
              <a:ea typeface="宋体" panose="02010600030101010101" pitchFamily="2" charset="-122"/>
            </a:endParaRPr>
          </a:p>
          <a:p>
            <a:pPr algn="l">
              <a:lnSpc>
                <a:spcPct val="160000"/>
              </a:lnSpc>
            </a:pPr>
            <a:r>
              <a:rPr lang="en-US" altLang="zh-CN">
                <a:ea typeface="宋体" panose="02010600030101010101" pitchFamily="2" charset="-122"/>
              </a:rPr>
              <a:t>2. </a:t>
            </a:r>
            <a:r>
              <a:rPr lang="zh-CN" altLang="en-US">
                <a:ea typeface="宋体" panose="02010600030101010101" pitchFamily="2" charset="-122"/>
              </a:rPr>
              <a:t>开启</a:t>
            </a:r>
            <a:r>
              <a:rPr lang="en-US" altLang="zh-CN">
                <a:ea typeface="宋体" panose="02010600030101010101" pitchFamily="2" charset="-122"/>
              </a:rPr>
              <a:t>Force logging</a:t>
            </a:r>
            <a:endParaRPr lang="en-US" altLang="zh-CN">
              <a:ea typeface="宋体" panose="02010600030101010101" pitchFamily="2" charset="-122"/>
            </a:endParaRPr>
          </a:p>
          <a:p>
            <a:pPr algn="l">
              <a:lnSpc>
                <a:spcPct val="160000"/>
              </a:lnSpc>
            </a:pPr>
            <a:r>
              <a:rPr lang="en-US" altLang="zh-CN">
                <a:ea typeface="宋体" panose="02010600030101010101" pitchFamily="2" charset="-122"/>
              </a:rPr>
              <a:t>3. </a:t>
            </a:r>
            <a:r>
              <a:rPr lang="zh-CN" altLang="en-US">
                <a:ea typeface="宋体" panose="02010600030101010101" pitchFamily="2" charset="-122"/>
              </a:rPr>
              <a:t>开启最小附加日志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 txBox="1"/>
          <p:nvPr/>
        </p:nvSpPr>
        <p:spPr>
          <a:xfrm>
            <a:off x="3940175" y="144145"/>
            <a:ext cx="2342515" cy="49847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effectLst/>
                <a:latin typeface="黑体" panose="02010609060101010101" charset="-122"/>
                <a:ea typeface="黑体" panose="02010609060101010101" charset="-122"/>
              </a:rPr>
              <a:t>情况</a:t>
            </a:r>
            <a:endParaRPr lang="zh-CN" altLang="en-US" sz="28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77470"/>
            <a:ext cx="6282055" cy="960755"/>
            <a:chOff x="0" y="122"/>
            <a:chExt cx="8123" cy="1513"/>
          </a:xfrm>
        </p:grpSpPr>
        <p:sp>
          <p:nvSpPr>
            <p:cNvPr id="25" name="矩形 24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3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8386921" y="2014885"/>
                <a:ext cx="4508188" cy="6075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数据库配置</a:t>
                </a: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参数</a:t>
                </a: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规范</a:t>
                </a:r>
                <a:endParaRPr lang="zh-CN" altLang="en-US" sz="2800" b="1" dirty="0">
                  <a:solidFill>
                    <a:srgbClr val="27272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386921" y="2577329"/>
                <a:ext cx="4743170" cy="26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宋体" panose="02010600030101010101" pitchFamily="2" charset="-122"/>
                  </a:rPr>
                  <a:t>Oracle database config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4" name="TextBox 28"/>
          <p:cNvSpPr txBox="1"/>
          <p:nvPr/>
        </p:nvSpPr>
        <p:spPr>
          <a:xfrm>
            <a:off x="829310" y="1393190"/>
            <a:ext cx="36569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核心管理文件配置规范 </a:t>
            </a:r>
            <a:endParaRPr lang="en-US" altLang="zh-CN" sz="1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73530" y="1903730"/>
            <a:ext cx="3849370" cy="779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60000"/>
              </a:lnSpc>
            </a:pPr>
            <a:r>
              <a:rPr lang="en-US" altLang="zh-CN"/>
              <a:t>1. </a:t>
            </a:r>
            <a:r>
              <a:rPr lang="zh-CN" altLang="en-US">
                <a:ea typeface="宋体" panose="02010600030101010101" pitchFamily="2" charset="-122"/>
              </a:rPr>
              <a:t>控制文件： 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个</a:t>
            </a:r>
            <a:endParaRPr lang="zh-CN" altLang="en-US"/>
          </a:p>
          <a:p>
            <a:pPr algn="l">
              <a:lnSpc>
                <a:spcPct val="160000"/>
              </a:lnSpc>
            </a:pPr>
            <a:r>
              <a:rPr lang="en-US" altLang="zh-CN"/>
              <a:t>2. </a:t>
            </a:r>
            <a:r>
              <a:rPr lang="zh-CN" altLang="en-US">
                <a:ea typeface="宋体" panose="02010600030101010101" pitchFamily="2" charset="-122"/>
              </a:rPr>
              <a:t>在线日志文件：每组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个成员，组数默认</a:t>
            </a:r>
            <a:r>
              <a:rPr lang="en-US" altLang="zh-CN">
                <a:ea typeface="宋体" panose="02010600030101010101" pitchFamily="2" charset="-122"/>
              </a:rPr>
              <a:t>5</a:t>
            </a:r>
            <a:r>
              <a:rPr lang="zh-CN" altLang="en-US">
                <a:ea typeface="宋体" panose="02010600030101010101" pitchFamily="2" charset="-122"/>
              </a:rPr>
              <a:t>组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573530" y="3803650"/>
          <a:ext cx="8624570" cy="1931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1028700"/>
                <a:gridCol w="1480185"/>
                <a:gridCol w="1447800"/>
                <a:gridCol w="1438275"/>
                <a:gridCol w="1134110"/>
              </a:tblGrid>
              <a:tr h="4083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文件名</a:t>
                      </a:r>
                      <a:r>
                        <a:rPr lang="en-US" altLang="zh-CN"/>
                        <a:t>/DB SIZE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&lt;=500G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500G&lt;DB&lt;=1T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1T&lt;DB&lt;=2T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2T&lt;DB&lt;=5TB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&gt;5TB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SYSTEM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30G</a:t>
                      </a:r>
                      <a:endParaRPr lang="en-US" altLang="zh-CN"/>
                    </a:p>
                  </a:txBody>
                  <a:tcPr/>
                </a:tc>
              </a:tr>
              <a:tr h="380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UNDO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48G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64G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TEMP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60G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120G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REDO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200MB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500MB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500MB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1GB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2GB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28"/>
          <p:cNvSpPr txBox="1"/>
          <p:nvPr/>
        </p:nvSpPr>
        <p:spPr>
          <a:xfrm>
            <a:off x="834390" y="2907030"/>
            <a:ext cx="36569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核心管理文件空间规划 </a:t>
            </a:r>
            <a:endParaRPr lang="en-US" altLang="zh-CN" sz="1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 txBox="1"/>
          <p:nvPr/>
        </p:nvSpPr>
        <p:spPr>
          <a:xfrm>
            <a:off x="3940175" y="144145"/>
            <a:ext cx="2342515" cy="49847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effectLst/>
                <a:latin typeface="黑体" panose="02010609060101010101" charset="-122"/>
                <a:ea typeface="黑体" panose="02010609060101010101" charset="-122"/>
              </a:rPr>
              <a:t>情况</a:t>
            </a:r>
            <a:endParaRPr lang="zh-CN" altLang="en-US" sz="28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77470"/>
            <a:ext cx="6282055" cy="960755"/>
            <a:chOff x="0" y="122"/>
            <a:chExt cx="8123" cy="1513"/>
          </a:xfrm>
        </p:grpSpPr>
        <p:sp>
          <p:nvSpPr>
            <p:cNvPr id="25" name="矩形 24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3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8386921" y="2014885"/>
                <a:ext cx="4508188" cy="6075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数据库配置</a:t>
                </a: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参数</a:t>
                </a: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规范</a:t>
                </a:r>
                <a:endParaRPr lang="zh-CN" altLang="en-US" sz="2800" b="1" dirty="0">
                  <a:solidFill>
                    <a:srgbClr val="27272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386921" y="2577329"/>
                <a:ext cx="4743170" cy="26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宋体" panose="02010600030101010101" pitchFamily="2" charset="-122"/>
                  </a:rPr>
                  <a:t>Oracle database config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4" name="TextBox 28"/>
          <p:cNvSpPr txBox="1"/>
          <p:nvPr/>
        </p:nvSpPr>
        <p:spPr>
          <a:xfrm>
            <a:off x="829310" y="1393190"/>
            <a:ext cx="36569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数据库内存相关参数 </a:t>
            </a:r>
            <a:endParaRPr lang="en-US" altLang="zh-CN" sz="1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59230" y="2008505"/>
          <a:ext cx="8287385" cy="3761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610"/>
                <a:gridCol w="442277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规范值</a:t>
                      </a:r>
                      <a:endParaRPr lang="zh-CN" alt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sga_max_size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物理内存的1/2 - 1G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db_cache_size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sga_max_size</a:t>
                      </a:r>
                      <a:r>
                        <a:rPr lang="en-US" altLang="zh-CN" sz="1800">
                          <a:sym typeface="+mn-ea"/>
                        </a:rPr>
                        <a:t>*70%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shared_pool_size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sga_max_size</a:t>
                      </a:r>
                      <a:r>
                        <a:rPr lang="en-US" altLang="zh-CN" sz="1800">
                          <a:sym typeface="+mn-ea"/>
                        </a:rPr>
                        <a:t>*15%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pga_aggregate_target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物理内存</a:t>
                      </a:r>
                      <a:r>
                        <a:rPr lang="en-US" altLang="zh-CN"/>
                        <a:t>*</a:t>
                      </a:r>
                      <a:r>
                        <a:rPr lang="zh-CN" altLang="en-US"/>
                        <a:t> 12%</a:t>
                      </a:r>
                      <a:endParaRPr lang="zh-CN" altLang="en-US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sga_target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memory_max_target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130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process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</a:t>
                      </a:r>
                      <a:r>
                        <a:rPr lang="zh-CN" altLang="en-US" sz="1800">
                          <a:sym typeface="+mn-ea"/>
                        </a:rPr>
                        <a:t>物理内存</a:t>
                      </a:r>
                      <a:r>
                        <a:rPr lang="en-US" altLang="zh-CN" sz="1800">
                          <a:sym typeface="+mn-ea"/>
                        </a:rPr>
                        <a:t>*90%-</a:t>
                      </a:r>
                      <a:r>
                        <a:rPr lang="zh-CN" altLang="en-US" sz="1800">
                          <a:sym typeface="+mn-ea"/>
                        </a:rPr>
                        <a:t>sga_max_size</a:t>
                      </a:r>
                      <a:r>
                        <a:rPr lang="en-US" altLang="zh-CN" sz="1800">
                          <a:sym typeface="+mn-ea"/>
                        </a:rPr>
                        <a:t>)/10MB</a:t>
                      </a:r>
                      <a:endParaRPr lang="en-US" altLang="zh-CN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session_cached_cursors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_enable_numa_optimization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FALSE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hinkcellActiveDocDoNotDelete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4.xml><?xml version="1.0" encoding="utf-8"?>
<p:tagLst xmlns:p="http://schemas.openxmlformats.org/presentationml/2006/main">
  <p:tag name="THINKCELLSHAPEDONOTDELETE" val="thinkcellActiveDocDoNotDelete"/>
</p:tagLst>
</file>

<file path=ppt/tags/tag5.xml><?xml version="1.0" encoding="utf-8"?>
<p:tagLst xmlns:p="http://schemas.openxmlformats.org/presentationml/2006/main">
  <p:tag name="THINKCELLSHAPEDONOTDELETE" val="thinkcellActiveDocDoNotDelete"/>
</p:tagLst>
</file>

<file path=ppt/tags/tag6.xml><?xml version="1.0" encoding="utf-8"?>
<p:tagLst xmlns:p="http://schemas.openxmlformats.org/presentationml/2006/main">
  <p:tag name="THINKCELLSHAPEDONOTDELETE" val="thinkcellActiveDocDoNotDelete"/>
</p:tagLst>
</file>

<file path=ppt/tags/tag7.xml><?xml version="1.0" encoding="utf-8"?>
<p:tagLst xmlns:p="http://schemas.openxmlformats.org/presentationml/2006/main">
  <p:tag name="THINKCELLSHAPEDONOTDELETE" val="thinkcellActiveDocDoNotDelete"/>
</p:tagLst>
</file>

<file path=ppt/tags/tag8.xml><?xml version="1.0" encoding="utf-8"?>
<p:tagLst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IB Standard Onscreen">
  <a:themeElements>
    <a:clrScheme name="自定义 1">
      <a:dk1>
        <a:srgbClr val="404040"/>
      </a:dk1>
      <a:lt1>
        <a:srgbClr val="FFFFFF"/>
      </a:lt1>
      <a:dk2>
        <a:srgbClr val="404040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IB Standard Onscreen">
      <a:majorFont>
        <a:latin typeface="宋体"/>
        <a:ea typeface="宋体"/>
        <a:cs typeface="宋体"/>
      </a:majorFont>
      <a:minorFont>
        <a:latin typeface="宋体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lnDef>
  </a:objectDefaults>
  <a:extraClrSchemeLst>
    <a:extraClrScheme>
      <a:clrScheme name="2_IB Standard Onscreen 1">
        <a:dk1>
          <a:srgbClr val="3C3737"/>
        </a:dk1>
        <a:lt1>
          <a:srgbClr val="FFFFFF"/>
        </a:lt1>
        <a:dk2>
          <a:srgbClr val="C60C30"/>
        </a:dk2>
        <a:lt2>
          <a:srgbClr val="B7B1A9"/>
        </a:lt2>
        <a:accent1>
          <a:srgbClr val="861D25"/>
        </a:accent1>
        <a:accent2>
          <a:srgbClr val="103B66"/>
        </a:accent2>
        <a:accent3>
          <a:srgbClr val="FFFFFF"/>
        </a:accent3>
        <a:accent4>
          <a:srgbClr val="322D2D"/>
        </a:accent4>
        <a:accent5>
          <a:srgbClr val="C3ABAC"/>
        </a:accent5>
        <a:accent6>
          <a:srgbClr val="0D355C"/>
        </a:accent6>
        <a:hlink>
          <a:srgbClr val="185A24"/>
        </a:hlink>
        <a:folHlink>
          <a:srgbClr val="39204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IB Standard Onscreen">
  <a:themeElements>
    <a:clrScheme name="自定义 1">
      <a:dk1>
        <a:srgbClr val="404040"/>
      </a:dk1>
      <a:lt1>
        <a:srgbClr val="FFFFFF"/>
      </a:lt1>
      <a:dk2>
        <a:srgbClr val="404040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IB Standard Onscreen">
      <a:majorFont>
        <a:latin typeface="宋体"/>
        <a:ea typeface="宋体"/>
        <a:cs typeface="宋体"/>
      </a:majorFont>
      <a:minorFont>
        <a:latin typeface="宋体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</a:spPr>
      <a:bodyPr vert="horz" wrap="square" lIns="0" tIns="0" rIns="0" bIns="0" numCol="1" rtlCol="0" anchor="t" anchorCtr="0" compatLnSpc="1"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400" b="1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  <a:cs typeface="MS PGothic" panose="020B0600070205080204" pitchFamily="34" charset="-128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lnDef>
  </a:objectDefaults>
  <a:extraClrSchemeLst>
    <a:extraClrScheme>
      <a:clrScheme name="2_IB Standard Onscreen 1">
        <a:dk1>
          <a:srgbClr val="3C3737"/>
        </a:dk1>
        <a:lt1>
          <a:srgbClr val="FFFFFF"/>
        </a:lt1>
        <a:dk2>
          <a:srgbClr val="C60C30"/>
        </a:dk2>
        <a:lt2>
          <a:srgbClr val="B7B1A9"/>
        </a:lt2>
        <a:accent1>
          <a:srgbClr val="861D25"/>
        </a:accent1>
        <a:accent2>
          <a:srgbClr val="103B66"/>
        </a:accent2>
        <a:accent3>
          <a:srgbClr val="FFFFFF"/>
        </a:accent3>
        <a:accent4>
          <a:srgbClr val="322D2D"/>
        </a:accent4>
        <a:accent5>
          <a:srgbClr val="C3ABAC"/>
        </a:accent5>
        <a:accent6>
          <a:srgbClr val="0D355C"/>
        </a:accent6>
        <a:hlink>
          <a:srgbClr val="185A24"/>
        </a:hlink>
        <a:folHlink>
          <a:srgbClr val="39204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IB Standard Onscreen">
  <a:themeElements>
    <a:clrScheme name="自定义 1">
      <a:dk1>
        <a:srgbClr val="404040"/>
      </a:dk1>
      <a:lt1>
        <a:srgbClr val="FFFFFF"/>
      </a:lt1>
      <a:dk2>
        <a:srgbClr val="404040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IB Standard Onscreen">
      <a:majorFont>
        <a:latin typeface="宋体"/>
        <a:ea typeface="宋体"/>
        <a:cs typeface="宋体"/>
      </a:majorFont>
      <a:minorFont>
        <a:latin typeface="宋体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lnDef>
  </a:objectDefaults>
  <a:extraClrSchemeLst>
    <a:extraClrScheme>
      <a:clrScheme name="2_IB Standard Onscreen 1">
        <a:dk1>
          <a:srgbClr val="3C3737"/>
        </a:dk1>
        <a:lt1>
          <a:srgbClr val="FFFFFF"/>
        </a:lt1>
        <a:dk2>
          <a:srgbClr val="C60C30"/>
        </a:dk2>
        <a:lt2>
          <a:srgbClr val="B7B1A9"/>
        </a:lt2>
        <a:accent1>
          <a:srgbClr val="861D25"/>
        </a:accent1>
        <a:accent2>
          <a:srgbClr val="103B66"/>
        </a:accent2>
        <a:accent3>
          <a:srgbClr val="FFFFFF"/>
        </a:accent3>
        <a:accent4>
          <a:srgbClr val="322D2D"/>
        </a:accent4>
        <a:accent5>
          <a:srgbClr val="C3ABAC"/>
        </a:accent5>
        <a:accent6>
          <a:srgbClr val="0D355C"/>
        </a:accent6>
        <a:hlink>
          <a:srgbClr val="185A24"/>
        </a:hlink>
        <a:folHlink>
          <a:srgbClr val="39204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6330</Words>
  <Application>WPS 演示</Application>
  <PresentationFormat>宽屏</PresentationFormat>
  <Paragraphs>913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24</vt:i4>
      </vt:variant>
    </vt:vector>
  </HeadingPairs>
  <TitlesOfParts>
    <vt:vector size="49" baseType="lpstr">
      <vt:lpstr>Arial</vt:lpstr>
      <vt:lpstr>宋体</vt:lpstr>
      <vt:lpstr>Wingdings</vt:lpstr>
      <vt:lpstr>Verdana</vt:lpstr>
      <vt:lpstr>MS PGothic</vt:lpstr>
      <vt:lpstr>Myriad Pro</vt:lpstr>
      <vt:lpstr>黑体</vt:lpstr>
      <vt:lpstr>Calibri</vt:lpstr>
      <vt:lpstr>Myriad Pro</vt:lpstr>
      <vt:lpstr>微软雅黑</vt:lpstr>
      <vt:lpstr>Myriad Pro Light</vt:lpstr>
      <vt:lpstr>方正细黑一简体</vt:lpstr>
      <vt:lpstr>Arial</vt:lpstr>
      <vt:lpstr>幼圆</vt:lpstr>
      <vt:lpstr>Dotum</vt:lpstr>
      <vt:lpstr>华文宋体</vt:lpstr>
      <vt:lpstr>Century Gothic</vt:lpstr>
      <vt:lpstr>Malgun Gothic</vt:lpstr>
      <vt:lpstr>Arial Unicode MS</vt:lpstr>
      <vt:lpstr>Segoe Print</vt:lpstr>
      <vt:lpstr>2_IB Standard Onscreen</vt:lpstr>
      <vt:lpstr>自定义设计方案</vt:lpstr>
      <vt:lpstr>3_自定义设计方案</vt:lpstr>
      <vt:lpstr>3_IB Standard Onscreen</vt:lpstr>
      <vt:lpstr>4_IB Standard Onscreen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new PPT template</dc:title>
  <dc:creator>袁震宇</dc:creator>
  <cp:lastModifiedBy>xiezhoudong</cp:lastModifiedBy>
  <cp:revision>2892</cp:revision>
  <dcterms:created xsi:type="dcterms:W3CDTF">2013-02-21T03:21:00Z</dcterms:created>
  <dcterms:modified xsi:type="dcterms:W3CDTF">2019-08-06T08:58:57Z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2052-11.8.2.7978</vt:lpwstr>
  </property>
</Properties>
</file>