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3" r:id="rId2"/>
    <p:sldMasterId id="2147483654" r:id="rId3"/>
    <p:sldMasterId id="2147483663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889" r:id="rId6"/>
    <p:sldId id="927" r:id="rId7"/>
    <p:sldId id="940" r:id="rId8"/>
    <p:sldId id="948" r:id="rId9"/>
    <p:sldId id="949" r:id="rId10"/>
    <p:sldId id="950" r:id="rId11"/>
    <p:sldId id="951" r:id="rId12"/>
    <p:sldId id="945" r:id="rId13"/>
    <p:sldId id="952" r:id="rId14"/>
    <p:sldId id="953" r:id="rId15"/>
    <p:sldId id="954" r:id="rId16"/>
    <p:sldId id="955" r:id="rId17"/>
    <p:sldId id="941" r:id="rId18"/>
    <p:sldId id="888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>
          <p15:clr>
            <a:srgbClr val="A4A3A4"/>
          </p15:clr>
        </p15:guide>
        <p15:guide id="2" pos="3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7">
          <p15:clr>
            <a:srgbClr val="A4A3A4"/>
          </p15:clr>
        </p15:guide>
        <p15:guide id="2" pos="201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on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FFF"/>
    <a:srgbClr val="3397D3"/>
    <a:srgbClr val="006699"/>
    <a:srgbClr val="0099CC"/>
    <a:srgbClr val="2579AD"/>
    <a:srgbClr val="5391AD"/>
    <a:srgbClr val="0033CC"/>
    <a:srgbClr val="336699"/>
    <a:srgbClr val="3366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5252" autoAdjust="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>
        <p:guide orient="horz" pos="48"/>
        <p:guide pos="3957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6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>
        <p:guide orient="horz" pos="2987"/>
        <p:guide pos="20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577FCCE2-DCE2-48FC-946F-A3722597D267}" type="datetime1">
              <a:rPr lang="en-US" altLang="zh-CN"/>
              <a:t>6/27/2019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66EA37FA-CF25-4304-9582-7D829F97A66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71C8F40B-9DD4-4585-977D-3BEBB0EC13C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4.xml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1476"/>
            <a:ext cx="12192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4221088"/>
            <a:ext cx="8128000" cy="685800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983088"/>
            <a:ext cx="6908800" cy="914400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6350001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34434" y="6540500"/>
            <a:ext cx="673100" cy="153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EF37405A-C04A-4CDF-BE22-4BF08C856EAE}" type="slidenum">
              <a:rPr lang="zh-CN" altLang="en-US" sz="1000" smtClean="0">
                <a:solidFill>
                  <a:srgbClr val="5A5A5A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smtClean="0">
              <a:solidFill>
                <a:srgbClr val="5A5A5A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8" name="Picture 2" descr="内容页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7" t="94768"/>
          <a:stretch>
            <a:fillRect/>
          </a:stretch>
        </p:blipFill>
        <p:spPr bwMode="auto">
          <a:xfrm>
            <a:off x="10589684" y="6489701"/>
            <a:ext cx="1589616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black_line cop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1100139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4" y="373516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4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4" y="1483388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Myriad Pro Light"/>
                <a:ea typeface="方正细黑一简体"/>
                <a:cs typeface="Myriad Pro Light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TLJZ-5LPZ0W\Desktop\ppt\PPT3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217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92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Picture 4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93" name="think-cell Slide" r:id="rId7" imgW="12700" imgH="12700" progId="">
                  <p:embed/>
                </p:oleObj>
              </mc:Choice>
              <mc:Fallback>
                <p:oleObj name="think-cell Slide" r:id="rId7" imgW="12700" imgH="12700" progId="">
                  <p:embed/>
                  <p:pic>
                    <p:nvPicPr>
                      <p:cNvPr id="0" name="Picture 4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204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9"/>
          <a:stretch>
            <a:fillRect/>
          </a:stretch>
        </p:blipFill>
        <p:spPr bwMode="auto">
          <a:xfrm>
            <a:off x="5641978" y="1071567"/>
            <a:ext cx="920751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038351" y="2517595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2038351" y="3852209"/>
            <a:ext cx="8128000" cy="1257672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7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"/>
            <a:ext cx="12192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3"/>
          <p:cNvSpPr txBox="1">
            <a:spLocks noChangeArrowheads="1"/>
          </p:cNvSpPr>
          <p:nvPr userDrawn="1"/>
        </p:nvSpPr>
        <p:spPr bwMode="auto">
          <a:xfrm>
            <a:off x="5052290" y="430214"/>
            <a:ext cx="208743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44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  <a:endParaRPr lang="en-US" altLang="zh-CN" sz="44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CONTENTS</a:t>
            </a:r>
            <a:endParaRPr lang="zh-CN" altLang="en-US" sz="2800" smtClean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899" y="2614715"/>
            <a:ext cx="6432551" cy="3428999"/>
          </a:xfrm>
          <a:prstGeom prst="rect">
            <a:avLst/>
          </a:prstGeom>
        </p:spPr>
        <p:txBody>
          <a:bodyPr/>
          <a:lstStyle>
            <a:lvl1pPr marL="0">
              <a:buFont typeface="Arial" panose="020B0604020202020204"/>
              <a:buNone/>
              <a:defRPr lang="en-US" altLang="zh-CN" sz="180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5570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12395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12395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4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1456991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11" name="图片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1" y="6407151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5" y="373520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0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5" y="1483390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/>
          <p:nvPr userDrawn="1"/>
        </p:nvSpPr>
        <p:spPr>
          <a:xfrm>
            <a:off x="7" y="156470"/>
            <a:ext cx="2278303" cy="504056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-1" fmla="*/ 0 w 1224136"/>
              <a:gd name="connsiteY0-2" fmla="*/ 28575 h 460623"/>
              <a:gd name="connsiteX1-3" fmla="*/ 1024111 w 1224136"/>
              <a:gd name="connsiteY1-4" fmla="*/ 0 h 460623"/>
              <a:gd name="connsiteX2-5" fmla="*/ 1224136 w 1224136"/>
              <a:gd name="connsiteY2-6" fmla="*/ 460623 h 460623"/>
              <a:gd name="connsiteX3-7" fmla="*/ 0 w 1224136"/>
              <a:gd name="connsiteY3-8" fmla="*/ 460623 h 460623"/>
              <a:gd name="connsiteX4-9" fmla="*/ 0 w 1224136"/>
              <a:gd name="connsiteY4-10" fmla="*/ 28575 h 460623"/>
              <a:gd name="connsiteX0-11" fmla="*/ 0 w 1224136"/>
              <a:gd name="connsiteY0-12" fmla="*/ 0 h 432048"/>
              <a:gd name="connsiteX1-13" fmla="*/ 1024111 w 1224136"/>
              <a:gd name="connsiteY1-14" fmla="*/ 0 h 432048"/>
              <a:gd name="connsiteX2-15" fmla="*/ 1224136 w 1224136"/>
              <a:gd name="connsiteY2-16" fmla="*/ 432048 h 432048"/>
              <a:gd name="connsiteX3-17" fmla="*/ 0 w 1224136"/>
              <a:gd name="connsiteY3-18" fmla="*/ 432048 h 432048"/>
              <a:gd name="connsiteX4-19" fmla="*/ 0 w 1224136"/>
              <a:gd name="connsiteY4-20" fmla="*/ 0 h 432048"/>
              <a:gd name="connsiteX0-21" fmla="*/ 0 w 1224136"/>
              <a:gd name="connsiteY0-22" fmla="*/ 0 h 432048"/>
              <a:gd name="connsiteX1-23" fmla="*/ 1014586 w 1224136"/>
              <a:gd name="connsiteY1-24" fmla="*/ 0 h 432048"/>
              <a:gd name="connsiteX2-25" fmla="*/ 1224136 w 1224136"/>
              <a:gd name="connsiteY2-26" fmla="*/ 432048 h 432048"/>
              <a:gd name="connsiteX3-27" fmla="*/ 0 w 1224136"/>
              <a:gd name="connsiteY3-28" fmla="*/ 432048 h 432048"/>
              <a:gd name="connsiteX4-29" fmla="*/ 0 w 1224136"/>
              <a:gd name="connsiteY4-3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" descr="black_line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4" y="6361122"/>
            <a:ext cx="11292464" cy="1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stCxn id="12" idx="3"/>
          </p:cNvCxnSpPr>
          <p:nvPr userDrawn="1"/>
        </p:nvCxnSpPr>
        <p:spPr>
          <a:xfrm>
            <a:off x="9" y="660523"/>
            <a:ext cx="11568609" cy="0"/>
          </a:xfrm>
          <a:prstGeom prst="line">
            <a:avLst/>
          </a:prstGeom>
          <a:ln w="19050" cap="rnd">
            <a:solidFill>
              <a:srgbClr val="0070C0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 l="86957" t="94768"/>
          <a:stretch>
            <a:fillRect/>
          </a:stretch>
        </p:blipFill>
        <p:spPr bwMode="auto">
          <a:xfrm>
            <a:off x="-4691" y="6499253"/>
            <a:ext cx="158961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639873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150" y="125324"/>
            <a:ext cx="9259467" cy="535200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81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393"/>
            <a:ext cx="12192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4219577" y="2755902"/>
            <a:ext cx="375285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44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en-US" altLang="zh-CN" sz="44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2800" smtClean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A0C9CD0-1D36-4102-AE33-CBDC7869A4A2}" type="datetimeFigureOut">
              <a:rPr lang="en-US"/>
              <a:t>6/27/2019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16853EA-222C-48D0-8CA7-8997E68596D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封面页（无图片）-01-03-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封面页（无图片）-01-03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TLJZ-5LPZ0W\Desktop\ppt\PPT3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217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352425"/>
            <a:ext cx="495300" cy="6588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421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27050" y="352425"/>
            <a:ext cx="50800" cy="65881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421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932A83E-3A43-4480-A622-49DF3D447394}" type="datetime1">
              <a:rPr lang="zh-CN" altLang="en-US"/>
              <a:t>2019/6/27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98475"/>
            <a:ext cx="495300" cy="365125"/>
          </a:xfrm>
          <a:prstGeom prst="rect">
            <a:avLst/>
          </a:prstGeom>
        </p:spPr>
        <p:txBody>
          <a:bodyPr/>
          <a:lstStyle>
            <a:lvl1pPr algn="ctr" eaLnBrk="0" hangingPunct="0"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84988C-0AE8-4173-86A2-A1695EF7501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/>
          <p:nvPr userDrawn="1"/>
        </p:nvSpPr>
        <p:spPr>
          <a:xfrm>
            <a:off x="7" y="156470"/>
            <a:ext cx="2278303" cy="504056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-1" fmla="*/ 0 w 1224136"/>
              <a:gd name="connsiteY0-2" fmla="*/ 28575 h 460623"/>
              <a:gd name="connsiteX1-3" fmla="*/ 1024111 w 1224136"/>
              <a:gd name="connsiteY1-4" fmla="*/ 0 h 460623"/>
              <a:gd name="connsiteX2-5" fmla="*/ 1224136 w 1224136"/>
              <a:gd name="connsiteY2-6" fmla="*/ 460623 h 460623"/>
              <a:gd name="connsiteX3-7" fmla="*/ 0 w 1224136"/>
              <a:gd name="connsiteY3-8" fmla="*/ 460623 h 460623"/>
              <a:gd name="connsiteX4-9" fmla="*/ 0 w 1224136"/>
              <a:gd name="connsiteY4-10" fmla="*/ 28575 h 460623"/>
              <a:gd name="connsiteX0-11" fmla="*/ 0 w 1224136"/>
              <a:gd name="connsiteY0-12" fmla="*/ 0 h 432048"/>
              <a:gd name="connsiteX1-13" fmla="*/ 1024111 w 1224136"/>
              <a:gd name="connsiteY1-14" fmla="*/ 0 h 432048"/>
              <a:gd name="connsiteX2-15" fmla="*/ 1224136 w 1224136"/>
              <a:gd name="connsiteY2-16" fmla="*/ 432048 h 432048"/>
              <a:gd name="connsiteX3-17" fmla="*/ 0 w 1224136"/>
              <a:gd name="connsiteY3-18" fmla="*/ 432048 h 432048"/>
              <a:gd name="connsiteX4-19" fmla="*/ 0 w 1224136"/>
              <a:gd name="connsiteY4-20" fmla="*/ 0 h 432048"/>
              <a:gd name="connsiteX0-21" fmla="*/ 0 w 1224136"/>
              <a:gd name="connsiteY0-22" fmla="*/ 0 h 432048"/>
              <a:gd name="connsiteX1-23" fmla="*/ 1014586 w 1224136"/>
              <a:gd name="connsiteY1-24" fmla="*/ 0 h 432048"/>
              <a:gd name="connsiteX2-25" fmla="*/ 1224136 w 1224136"/>
              <a:gd name="connsiteY2-26" fmla="*/ 432048 h 432048"/>
              <a:gd name="connsiteX3-27" fmla="*/ 0 w 1224136"/>
              <a:gd name="connsiteY3-28" fmla="*/ 432048 h 432048"/>
              <a:gd name="connsiteX4-29" fmla="*/ 0 w 1224136"/>
              <a:gd name="connsiteY4-3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" descr="black_line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4" y="6361122"/>
            <a:ext cx="11292464" cy="1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stCxn id="12" idx="3"/>
          </p:cNvCxnSpPr>
          <p:nvPr userDrawn="1"/>
        </p:nvCxnSpPr>
        <p:spPr>
          <a:xfrm>
            <a:off x="9" y="660523"/>
            <a:ext cx="11568609" cy="0"/>
          </a:xfrm>
          <a:prstGeom prst="line">
            <a:avLst/>
          </a:prstGeom>
          <a:ln w="19050" cap="rnd">
            <a:solidFill>
              <a:srgbClr val="0070C0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 l="86957" t="94768"/>
          <a:stretch>
            <a:fillRect/>
          </a:stretch>
        </p:blipFill>
        <p:spPr bwMode="auto">
          <a:xfrm>
            <a:off x="-4691" y="6499253"/>
            <a:ext cx="158961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639873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150" y="125324"/>
            <a:ext cx="9259467" cy="535200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8300" y="6315075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34433" y="6540659"/>
            <a:ext cx="673100" cy="153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679350B8-9554-9C44-9B50-4C5FA9B0A6A4}" type="slidenum">
              <a:rPr lang="zh-CN" altLang="en-US" sz="1000" smtClean="0">
                <a:solidFill>
                  <a:srgbClr val="5A5A5A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smtClean="0">
              <a:solidFill>
                <a:srgbClr val="5A5A5A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8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6767" y="6384925"/>
            <a:ext cx="1344084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4" y="373515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0" kern="1200" noProof="0" dirty="0">
                <a:solidFill>
                  <a:srgbClr val="173E81"/>
                </a:solidFill>
                <a:latin typeface="Myriad Pro"/>
                <a:ea typeface="黑体" panose="02010609060101010101" charset="-122"/>
                <a:cs typeface="Myriad Pro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4" y="1483388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结束页_130411_太平洋保险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04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1" y="314327"/>
            <a:ext cx="10363200" cy="839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1" y="1371600"/>
            <a:ext cx="103632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320871" y="6423031"/>
            <a:ext cx="960967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6E88B-3C97-4193-A9FC-879E458987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Untitled-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27417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0763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27417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0763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2119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12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0" name="Picture 2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2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0995" indent="-226695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669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9870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2870" indent="-229870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0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2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44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16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B993616A-DD75-4195-87B8-AF2A5BB71EE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2019/6/27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7FA099C6-3221-42D9-89DD-FFEFBEBF025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7FA099C6-3221-42D9-89DD-FFEFBEBF025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7" name="think-cell Slide" r:id="rId10" imgW="12700" imgH="12700" progId="">
                  <p:embed/>
                </p:oleObj>
              </mc:Choice>
              <mc:Fallback>
                <p:oleObj name="think-cell Slide" r:id="rId10" imgW="12700" imgH="12700" progId="">
                  <p:embed/>
                  <p:pic>
                    <p:nvPicPr>
                      <p:cNvPr id="0" name="Picture 2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0995" indent="-226695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669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9870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2870" indent="-229870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0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2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44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16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1630" indent="-227330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733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30505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3505" indent="-230505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7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9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51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23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812800" y="1775877"/>
            <a:ext cx="8128000" cy="1269504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新致项目低效SQL改进方案及计划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2450" y="3030855"/>
            <a:ext cx="404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983990" cy="838834"/>
            <a:chOff x="1056044" y="2620500"/>
            <a:chExt cx="3778072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778072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7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altLang="en-US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存量数据大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8082915" y="153606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605" y="2044700"/>
            <a:ext cx="3258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语句中表xt_b_policy_pdf_task存量数据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1100W+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，对其数据进行归档处理；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1817370"/>
            <a:ext cx="694372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983990" cy="838834"/>
            <a:chOff x="1056044" y="2620500"/>
            <a:chExt cx="3778072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778072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8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altLang="en-US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多张大表关联查询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8905875" y="153606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78265" y="2044700"/>
            <a:ext cx="2771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语句中包含多张大表，根据业务逻辑拆成单张表处理；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821815"/>
            <a:ext cx="8039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</a:p>
        </p:txBody>
      </p:sp>
      <p:graphicFrame>
        <p:nvGraphicFramePr>
          <p:cNvPr id="20" name="表格 19"/>
          <p:cNvGraphicFramePr/>
          <p:nvPr/>
        </p:nvGraphicFramePr>
        <p:xfrm>
          <a:off x="852170" y="1803400"/>
          <a:ext cx="10430510" cy="397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 grid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新致项目低效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改良计划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总数量（个）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集团2015版客户服务系统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6-28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7-19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个其他系统、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8-16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分析修复部分，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个报表库需沟通申请例外；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寿险2015版神行太保系统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6-21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7-19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8-16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产险2005版人意险系统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6-14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6-21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7-19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寿险2010版科技个险行销支持系统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6-28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版本修复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个、另外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个需要沟通处理；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寿险2018版个人渠道综合管理系统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7-12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版本修复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合计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5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3646275" cy="60757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改良计划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sym typeface="+mn-ea"/>
                  </a:rPr>
                  <a:t>Improvement Measures Plan</a:t>
                </a: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</a:rPr>
                  <a:t>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49" name="矩形 48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8386921" y="2014885"/>
                <a:ext cx="3646275" cy="60752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改进方案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</a:rPr>
                  <a:t>Sql Improvement Measures</a:t>
                </a:r>
              </a:p>
            </p:txBody>
          </p:sp>
        </p:grpSp>
      </p:grpSp>
      <p:grpSp>
        <p:nvGrpSpPr>
          <p:cNvPr id="34" name="Group 4"/>
          <p:cNvGrpSpPr>
            <a:grpSpLocks noChangeAspect="1"/>
          </p:cNvGrpSpPr>
          <p:nvPr/>
        </p:nvGrpSpPr>
        <p:grpSpPr>
          <a:xfrm rot="4351113">
            <a:off x="5276850" y="1968500"/>
            <a:ext cx="4707255" cy="3246755"/>
            <a:chOff x="940378" y="1114346"/>
            <a:chExt cx="7056438" cy="4867275"/>
          </a:xfrm>
        </p:grpSpPr>
        <p:sp>
          <p:nvSpPr>
            <p:cNvPr id="35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ysClr val="window" lastClr="FFFFFF">
                  <a:lumMod val="50000"/>
                </a:sys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8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Malgun Gothic" panose="020B0503020000020004" charset="-127"/>
                <a:cs typeface="Malgun Gothic" panose="020B0503020000020004" charset="-127"/>
                <a:sym typeface="Arial" panose="020B0604020202020204" pitchFamily="34" charset="0"/>
              </a:endParaRPr>
            </a:p>
          </p:txBody>
        </p:sp>
        <p:sp>
          <p:nvSpPr>
            <p:cNvPr id="39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Malgun Gothic" panose="020B0503020000020004" charset="-127"/>
                <a:cs typeface="Malgun Gothic" panose="020B0503020000020004" charset="-127"/>
                <a:sym typeface="Arial" panose="020B0604020202020204" pitchFamily="34" charset="0"/>
              </a:endParaRPr>
            </a:p>
          </p:txBody>
        </p:sp>
        <p:sp>
          <p:nvSpPr>
            <p:cNvPr id="40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Malgun Gothic" panose="020B0503020000020004" charset="-127"/>
                <a:cs typeface="Malgun Gothic" panose="020B0503020000020004" charset="-127"/>
                <a:sym typeface="Arial" panose="020B0604020202020204" pitchFamily="34" charset="0"/>
              </a:endParaRPr>
            </a:p>
          </p:txBody>
        </p:sp>
        <p:sp>
          <p:nvSpPr>
            <p:cNvPr id="42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ysClr val="window" lastClr="FFFFFF">
                  <a:lumMod val="50000"/>
                </a:sys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3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ysClr val="window" lastClr="FFFFFF">
                  <a:lumMod val="50000"/>
                </a:sys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Content Placeholder 2"/>
          <p:cNvSpPr txBox="1"/>
          <p:nvPr/>
        </p:nvSpPr>
        <p:spPr>
          <a:xfrm>
            <a:off x="8853805" y="2071370"/>
            <a:ext cx="991235" cy="513080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加强宣导</a:t>
            </a:r>
          </a:p>
        </p:txBody>
      </p:sp>
      <p:sp>
        <p:nvSpPr>
          <p:cNvPr id="46" name="Content Placeholder 2"/>
          <p:cNvSpPr txBox="1"/>
          <p:nvPr/>
        </p:nvSpPr>
        <p:spPr>
          <a:xfrm>
            <a:off x="8501380" y="5498465"/>
            <a:ext cx="991235" cy="513080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加强技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能培训</a:t>
            </a:r>
          </a:p>
        </p:txBody>
      </p:sp>
      <p:sp>
        <p:nvSpPr>
          <p:cNvPr id="47" name="Content Placeholder 2"/>
          <p:cNvSpPr txBox="1"/>
          <p:nvPr/>
        </p:nvSpPr>
        <p:spPr>
          <a:xfrm>
            <a:off x="5694045" y="3841115"/>
            <a:ext cx="991235" cy="513080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提高开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发质量</a:t>
            </a:r>
          </a:p>
        </p:txBody>
      </p:sp>
      <p:grpSp>
        <p:nvGrpSpPr>
          <p:cNvPr id="53" name="Group 17"/>
          <p:cNvGrpSpPr/>
          <p:nvPr/>
        </p:nvGrpSpPr>
        <p:grpSpPr>
          <a:xfrm>
            <a:off x="7091680" y="5132070"/>
            <a:ext cx="436880" cy="436880"/>
            <a:chOff x="5607370" y="3562829"/>
            <a:chExt cx="587140" cy="587140"/>
          </a:xfrm>
          <a:solidFill>
            <a:sysClr val="window" lastClr="FFFFFF"/>
          </a:solidFill>
        </p:grpSpPr>
        <p:sp>
          <p:nvSpPr>
            <p:cNvPr id="54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7089140" y="2034540"/>
            <a:ext cx="627380" cy="627380"/>
            <a:chOff x="6665323" y="3562825"/>
            <a:chExt cx="587140" cy="587140"/>
          </a:xfrm>
          <a:solidFill>
            <a:sysClr val="window" lastClr="FFFFFF"/>
          </a:solidFill>
        </p:grpSpPr>
        <p:sp>
          <p:nvSpPr>
            <p:cNvPr id="57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23"/>
          <p:cNvGrpSpPr/>
          <p:nvPr/>
        </p:nvGrpSpPr>
        <p:grpSpPr>
          <a:xfrm>
            <a:off x="8037830" y="3891915"/>
            <a:ext cx="436880" cy="436880"/>
            <a:chOff x="7740352" y="3562825"/>
            <a:chExt cx="587140" cy="587140"/>
          </a:xfrm>
          <a:solidFill>
            <a:sysClr val="window" lastClr="FFFFFF"/>
          </a:solidFill>
        </p:grpSpPr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032000" y="1606550"/>
            <a:ext cx="3875405" cy="1950085"/>
            <a:chOff x="3880" y="2250"/>
            <a:chExt cx="6103" cy="3071"/>
          </a:xfrm>
        </p:grpSpPr>
        <p:sp>
          <p:nvSpPr>
            <p:cNvPr id="62" name="Content Placeholder 2"/>
            <p:cNvSpPr txBox="1"/>
            <p:nvPr/>
          </p:nvSpPr>
          <p:spPr>
            <a:xfrm>
              <a:off x="3880" y="2250"/>
              <a:ext cx="4694" cy="489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l" fontAlgn="base">
                <a:buNone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❑ 低效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SQL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改进</a:t>
              </a:r>
            </a:p>
            <a:p>
              <a:pPr marL="0" indent="0" algn="l" fontAlgn="base">
                <a:buNone/>
              </a:pPr>
              <a:endPara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3" name="Content Placeholder 2"/>
            <p:cNvSpPr txBox="1"/>
            <p:nvPr/>
          </p:nvSpPr>
          <p:spPr>
            <a:xfrm>
              <a:off x="3920" y="2554"/>
              <a:ext cx="6063" cy="2767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➊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建立、优化索引；</a:t>
              </a:r>
              <a:endParaRPr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➋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对大存量数据的表进行归档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➌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语句进行优化，优化查询条件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❹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梳理业务程序，对其进行优化；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❺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按照太符规范整改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，禁止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表以上的关联；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45335" y="3676650"/>
            <a:ext cx="3623310" cy="1950085"/>
            <a:chOff x="3880" y="2250"/>
            <a:chExt cx="5706" cy="3071"/>
          </a:xfrm>
        </p:grpSpPr>
        <p:sp>
          <p:nvSpPr>
            <p:cNvPr id="3" name="Content Placeholder 2"/>
            <p:cNvSpPr txBox="1"/>
            <p:nvPr/>
          </p:nvSpPr>
          <p:spPr>
            <a:xfrm>
              <a:off x="3880" y="2250"/>
              <a:ext cx="4694" cy="489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l" fontAlgn="base">
                <a:buNone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❑ 低效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SQL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防范</a:t>
              </a:r>
            </a:p>
            <a:p>
              <a:pPr marL="0" indent="0" algn="l" fontAlgn="base">
                <a:buNone/>
              </a:pPr>
              <a:endPara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4" name="Content Placeholder 2"/>
            <p:cNvSpPr txBox="1"/>
            <p:nvPr/>
          </p:nvSpPr>
          <p:spPr>
            <a:xfrm>
              <a:off x="3920" y="2554"/>
              <a:ext cx="5666" cy="2767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➊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在项目团队加强宣导，加强开发规范意识；</a:t>
              </a:r>
              <a:endParaRPr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➋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对开发写的代码进行质量检查，交叉评审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➌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借用代码检查工具进行检查，比如白猫平台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❹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对开发人员进行必要的低效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技能培训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❺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建立绩效奖惩机制，树立良好的开发规范意识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Placeholder 5"/>
          <p:cNvSpPr>
            <a:spLocks noGrp="1"/>
          </p:cNvSpPr>
          <p:nvPr>
            <p:ph type="body" sz="quarter" idx="10"/>
          </p:nvPr>
        </p:nvSpPr>
        <p:spPr bwMode="auto">
          <a:xfrm>
            <a:off x="2133600" y="1522413"/>
            <a:ext cx="609600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normAutofit lnSpcReduction="1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835660" y="2906395"/>
            <a:ext cx="3750310" cy="2464435"/>
            <a:chOff x="1421" y="4157"/>
            <a:chExt cx="5906" cy="3881"/>
          </a:xfrm>
        </p:grpSpPr>
        <p:sp>
          <p:nvSpPr>
            <p:cNvPr id="90" name="Rectangle 89"/>
            <p:cNvSpPr/>
            <p:nvPr/>
          </p:nvSpPr>
          <p:spPr>
            <a:xfrm>
              <a:off x="1421" y="7869"/>
              <a:ext cx="5906" cy="16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" name="Group 137"/>
            <p:cNvGrpSpPr/>
            <p:nvPr/>
          </p:nvGrpSpPr>
          <p:grpSpPr>
            <a:xfrm>
              <a:off x="1952" y="4157"/>
              <a:ext cx="510" cy="3640"/>
              <a:chOff x="1074408" y="1485901"/>
              <a:chExt cx="230211" cy="1643692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16200000" flipV="1">
                <a:off x="359569" y="2302205"/>
                <a:ext cx="1638299" cy="569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ysDot"/>
                <a:miter lim="800000"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95" name="Rounded Rectangle 94"/>
              <p:cNvSpPr/>
              <p:nvPr/>
            </p:nvSpPr>
            <p:spPr>
              <a:xfrm>
                <a:off x="1074408" y="3052788"/>
                <a:ext cx="230211" cy="76805"/>
              </a:xfrm>
              <a:prstGeom prst="roundRect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8"/>
            <p:cNvGrpSpPr/>
            <p:nvPr/>
          </p:nvGrpSpPr>
          <p:grpSpPr>
            <a:xfrm>
              <a:off x="2562" y="4157"/>
              <a:ext cx="475" cy="3628"/>
              <a:chOff x="1344030" y="1485901"/>
              <a:chExt cx="214311" cy="1638299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rot="16200000" flipV="1">
                <a:off x="639568" y="2302205"/>
                <a:ext cx="1638299" cy="569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ysDot"/>
                <a:miter lim="800000"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101" name="Rounded Rectangle 100"/>
              <p:cNvSpPr/>
              <p:nvPr/>
            </p:nvSpPr>
            <p:spPr>
              <a:xfrm>
                <a:off x="1344030" y="3094224"/>
                <a:ext cx="214311" cy="25602"/>
              </a:xfrm>
              <a:prstGeom prst="roundRect">
                <a:avLst/>
              </a:prstGeom>
              <a:solidFill>
                <a:srgbClr val="BFBF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39"/>
            <p:cNvGrpSpPr/>
            <p:nvPr/>
          </p:nvGrpSpPr>
          <p:grpSpPr>
            <a:xfrm>
              <a:off x="3732" y="4157"/>
              <a:ext cx="475" cy="3657"/>
              <a:chOff x="1828800" y="1485901"/>
              <a:chExt cx="214311" cy="165160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16200000" flipV="1">
                <a:off x="1113961" y="2302205"/>
                <a:ext cx="1638299" cy="569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ysDot"/>
                <a:miter lim="800000"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107" name="Rounded Rectangle 106"/>
              <p:cNvSpPr/>
              <p:nvPr/>
            </p:nvSpPr>
            <p:spPr>
              <a:xfrm>
                <a:off x="1828800" y="2837964"/>
                <a:ext cx="214311" cy="299539"/>
              </a:xfrm>
              <a:prstGeom prst="roundRect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40"/>
            <p:cNvGrpSpPr/>
            <p:nvPr/>
          </p:nvGrpSpPr>
          <p:grpSpPr>
            <a:xfrm>
              <a:off x="4343" y="4157"/>
              <a:ext cx="475" cy="3648"/>
              <a:chOff x="2106030" y="1485901"/>
              <a:chExt cx="214311" cy="1647389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16200000" flipV="1">
                <a:off x="1401568" y="2302205"/>
                <a:ext cx="1638299" cy="569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ysDot"/>
                <a:miter lim="800000"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121" name="Rounded Rectangle 120"/>
              <p:cNvSpPr/>
              <p:nvPr/>
            </p:nvSpPr>
            <p:spPr>
              <a:xfrm>
                <a:off x="2106030" y="2211630"/>
                <a:ext cx="214311" cy="921660"/>
              </a:xfrm>
              <a:prstGeom prst="roundRect">
                <a:avLst/>
              </a:prstGeom>
              <a:solidFill>
                <a:srgbClr val="BFBF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Group 141"/>
            <p:cNvGrpSpPr/>
            <p:nvPr/>
          </p:nvGrpSpPr>
          <p:grpSpPr>
            <a:xfrm>
              <a:off x="5543" y="4157"/>
              <a:ext cx="475" cy="3633"/>
              <a:chOff x="2770770" y="1485901"/>
              <a:chExt cx="214311" cy="1640697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rot="16200000" flipV="1">
                <a:off x="2055931" y="2302205"/>
                <a:ext cx="1638299" cy="569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ysDot"/>
                <a:miter lim="800000"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129" name="Rounded Rectangle 128"/>
              <p:cNvSpPr/>
              <p:nvPr/>
            </p:nvSpPr>
            <p:spPr>
              <a:xfrm>
                <a:off x="2770770" y="2210059"/>
                <a:ext cx="214311" cy="916539"/>
              </a:xfrm>
              <a:prstGeom prst="roundRect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" name="Group 142"/>
            <p:cNvGrpSpPr/>
            <p:nvPr/>
          </p:nvGrpSpPr>
          <p:grpSpPr>
            <a:xfrm>
              <a:off x="6153" y="4157"/>
              <a:ext cx="475" cy="3632"/>
              <a:chOff x="2971800" y="1485901"/>
              <a:chExt cx="214311" cy="1640126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rot="16200000" flipV="1">
                <a:off x="2256961" y="2302205"/>
                <a:ext cx="1638299" cy="569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ysDot"/>
                <a:miter lim="800000"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137" name="Rounded Rectangle 136"/>
              <p:cNvSpPr/>
              <p:nvPr/>
            </p:nvSpPr>
            <p:spPr>
              <a:xfrm>
                <a:off x="2971800" y="1692334"/>
                <a:ext cx="214311" cy="1433693"/>
              </a:xfrm>
              <a:prstGeom prst="roundRect">
                <a:avLst/>
              </a:prstGeom>
              <a:solidFill>
                <a:srgbClr val="BFBF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0" name="表格 19"/>
          <p:cNvGraphicFramePr/>
          <p:nvPr/>
        </p:nvGraphicFramePr>
        <p:xfrm>
          <a:off x="5092065" y="1445895"/>
          <a:ext cx="597281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9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新致项目低效</a:t>
                      </a: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统计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数量（个）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集团2015版客户服务系统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寿险2015版神行太保系统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产险2005版人意险系统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寿险2010版科技个险行销支持系统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寿险2018版个人渠道综合管理系统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合计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5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3646275" cy="60757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统计分布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</a:rPr>
                  <a:t>Statistical Distribution of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4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原因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222875" y="1084580"/>
            <a:ext cx="5681980" cy="4707255"/>
            <a:chOff x="9459" y="2752"/>
            <a:chExt cx="8948" cy="7413"/>
          </a:xfrm>
        </p:grpSpPr>
        <p:grpSp>
          <p:nvGrpSpPr>
            <p:cNvPr id="9" name="组合 8"/>
            <p:cNvGrpSpPr/>
            <p:nvPr/>
          </p:nvGrpSpPr>
          <p:grpSpPr>
            <a:xfrm>
              <a:off x="12357" y="4260"/>
              <a:ext cx="2387" cy="2387"/>
              <a:chOff x="1695226" y="3321784"/>
              <a:chExt cx="1250759" cy="1250759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ysClr val="window" lastClr="FFFFFF">
                      <a:lumMod val="85000"/>
                    </a:sysClr>
                  </a:gs>
                </a:gsLst>
                <a:lin ang="7200000" scaled="0"/>
                <a:tileRect/>
              </a:gradFill>
              <a:ln w="12700" cap="flat" cmpd="sng" algn="ctr">
                <a:gradFill>
                  <a:gsLst>
                    <a:gs pos="89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7200000" scaled="0"/>
                </a:gradFill>
                <a:prstDash val="solid"/>
                <a:miter lim="800000"/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556" y="7227"/>
              <a:ext cx="1620" cy="1620"/>
              <a:chOff x="1695226" y="3321784"/>
              <a:chExt cx="1250759" cy="125075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ysClr val="window" lastClr="FFFFFF">
                      <a:lumMod val="85000"/>
                    </a:sysClr>
                  </a:gs>
                </a:gsLst>
                <a:lin ang="7200000" scaled="0"/>
                <a:tileRect/>
              </a:gradFill>
              <a:ln w="12700" cap="flat" cmpd="sng" algn="ctr">
                <a:gradFill>
                  <a:gsLst>
                    <a:gs pos="89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7200000" scaled="0"/>
                </a:gradFill>
                <a:prstDash val="solid"/>
                <a:miter lim="800000"/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4153" y="7319"/>
              <a:ext cx="1620" cy="1620"/>
              <a:chOff x="1695226" y="3321784"/>
              <a:chExt cx="1250759" cy="125075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ysClr val="window" lastClr="FFFFFF">
                      <a:lumMod val="85000"/>
                    </a:sysClr>
                  </a:gs>
                </a:gsLst>
                <a:lin ang="7200000" scaled="0"/>
                <a:tileRect/>
              </a:gradFill>
              <a:ln w="12700" cap="flat" cmpd="sng" algn="ctr">
                <a:gradFill>
                  <a:gsLst>
                    <a:gs pos="89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7200000" scaled="0"/>
                </a:gradFill>
                <a:prstDash val="solid"/>
                <a:miter lim="800000"/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rgbClr val="1F84B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6789" y="5043"/>
              <a:ext cx="1328" cy="1328"/>
              <a:chOff x="1695226" y="3321784"/>
              <a:chExt cx="1250759" cy="1250759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ysClr val="window" lastClr="FFFFFF">
                      <a:lumMod val="85000"/>
                    </a:sysClr>
                  </a:gs>
                </a:gsLst>
                <a:lin ang="7200000" scaled="0"/>
                <a:tileRect/>
              </a:gradFill>
              <a:ln w="12700" cap="flat" cmpd="sng" algn="ctr">
                <a:gradFill>
                  <a:gsLst>
                    <a:gs pos="89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7200000" scaled="0"/>
                </a:gradFill>
                <a:prstDash val="solid"/>
                <a:miter lim="800000"/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rgbClr val="1F84B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4"/>
            <p:cNvSpPr txBox="1"/>
            <p:nvPr/>
          </p:nvSpPr>
          <p:spPr>
            <a:xfrm>
              <a:off x="11777" y="3521"/>
              <a:ext cx="22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查询返回的数据量过大</a:t>
              </a:r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12127" y="8708"/>
              <a:ext cx="166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1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SQL写法不恰当</a:t>
              </a:r>
              <a:endPara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16658" y="6442"/>
              <a:ext cx="174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查询字段无</a:t>
              </a:r>
              <a:r>
                <a:rPr sz="1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索引</a:t>
              </a:r>
              <a:endParaRPr lang="zh-CN" altLang="en-US" sz="10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14720" y="4202"/>
              <a:ext cx="20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查询有走全表的情况</a:t>
              </a:r>
            </a:p>
          </p:txBody>
        </p:sp>
        <p:sp>
          <p:nvSpPr>
            <p:cNvPr id="28" name="TextBox 8"/>
            <p:cNvSpPr txBox="1"/>
            <p:nvPr/>
          </p:nvSpPr>
          <p:spPr>
            <a:xfrm>
              <a:off x="9591" y="6309"/>
              <a:ext cx="188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GB" sz="1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相关索引没有走到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5598" y="6459"/>
              <a:ext cx="608" cy="608"/>
            </a:xfrm>
            <a:prstGeom prst="ellipse">
              <a:avLst/>
            </a:prstGeom>
            <a:solidFill>
              <a:srgbClr val="1F84B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831" y="9068"/>
              <a:ext cx="487" cy="487"/>
              <a:chOff x="304800" y="673100"/>
              <a:chExt cx="4000500" cy="4000500"/>
            </a:xfrm>
            <a:effectLst>
              <a:outerShdw blurRad="381000" dist="152400" dir="8100000" algn="tr" rotWithShape="0">
                <a:prstClr val="black">
                  <a:alpha val="7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79425" y="847725"/>
                <a:ext cx="3651250" cy="3651250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221" y="5577"/>
              <a:ext cx="638" cy="638"/>
              <a:chOff x="304800" y="673100"/>
              <a:chExt cx="4000500" cy="4000500"/>
            </a:xfrm>
            <a:effectLst>
              <a:outerShdw blurRad="381000" dist="152400" dir="8100000" algn="tr" rotWithShape="0">
                <a:prstClr val="black">
                  <a:alpha val="7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9425" y="847725"/>
                <a:ext cx="3651250" cy="3651250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15450" y="3361"/>
              <a:ext cx="608" cy="608"/>
            </a:xfrm>
            <a:prstGeom prst="ellipse">
              <a:avLst/>
            </a:prstGeom>
            <a:solidFill>
              <a:srgbClr val="1F84B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7058" y="9124"/>
              <a:ext cx="304" cy="304"/>
            </a:xfrm>
            <a:prstGeom prst="ellipse">
              <a:avLst/>
            </a:prstGeom>
            <a:solidFill>
              <a:srgbClr val="1F84B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17" y="2752"/>
              <a:ext cx="608" cy="608"/>
            </a:xfrm>
            <a:prstGeom prst="ellipse">
              <a:avLst/>
            </a:prstGeom>
            <a:solidFill>
              <a:srgbClr val="1F84B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4189" y="6877"/>
              <a:ext cx="304" cy="304"/>
            </a:xfrm>
            <a:prstGeom prst="ellipse">
              <a:avLst/>
            </a:prstGeom>
            <a:solidFill>
              <a:srgbClr val="1F84B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TextBox 5"/>
            <p:cNvSpPr txBox="1"/>
            <p:nvPr/>
          </p:nvSpPr>
          <p:spPr>
            <a:xfrm>
              <a:off x="9459" y="9779"/>
              <a:ext cx="28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查询条件不正确导致全表扫描</a:t>
              </a:r>
            </a:p>
          </p:txBody>
        </p:sp>
        <p:sp>
          <p:nvSpPr>
            <p:cNvPr id="3" name="TextBox 5"/>
            <p:cNvSpPr txBox="1"/>
            <p:nvPr/>
          </p:nvSpPr>
          <p:spPr>
            <a:xfrm>
              <a:off x="14375" y="9223"/>
              <a:ext cx="12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存量数据大</a:t>
              </a:r>
            </a:p>
          </p:txBody>
        </p:sp>
        <p:sp>
          <p:nvSpPr>
            <p:cNvPr id="4" name="TextBox 5"/>
            <p:cNvSpPr txBox="1"/>
            <p:nvPr/>
          </p:nvSpPr>
          <p:spPr>
            <a:xfrm>
              <a:off x="16313" y="9629"/>
              <a:ext cx="18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多张大表关联查询</a:t>
              </a:r>
            </a:p>
          </p:txBody>
        </p:sp>
      </p:grpSp>
      <p:grpSp>
        <p:nvGrpSpPr>
          <p:cNvPr id="51" name="Group 37"/>
          <p:cNvGrpSpPr/>
          <p:nvPr/>
        </p:nvGrpSpPr>
        <p:grpSpPr>
          <a:xfrm>
            <a:off x="829310" y="1393190"/>
            <a:ext cx="3747769" cy="4286250"/>
            <a:chOff x="1056044" y="2620500"/>
            <a:chExt cx="3554060" cy="4064693"/>
          </a:xfrm>
        </p:grpSpPr>
        <p:sp>
          <p:nvSpPr>
            <p:cNvPr id="54" name="TextBox 28"/>
            <p:cNvSpPr txBox="1"/>
            <p:nvPr/>
          </p:nvSpPr>
          <p:spPr>
            <a:xfrm>
              <a:off x="1056044" y="2620500"/>
              <a:ext cx="3467949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低效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原因分析</a:t>
              </a:r>
            </a:p>
          </p:txBody>
        </p:sp>
        <p:sp>
          <p:nvSpPr>
            <p:cNvPr id="55" name="Rectangle 29"/>
            <p:cNvSpPr/>
            <p:nvPr/>
          </p:nvSpPr>
          <p:spPr>
            <a:xfrm>
              <a:off x="1080733" y="2920986"/>
              <a:ext cx="3529371" cy="3764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主要原因有：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1、查询返回的数据量过大；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2、查询有走全表的情况；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3、相关索引没有走到；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4、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查询字段无</a:t>
              </a: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索引；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r>
                <a:rPr lang="zh-CN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、SQL写法不恰当；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lang="en-US" altLang="zh-CN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、查询条件不正确导致全表扫描；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lang="en-US" altLang="zh-CN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7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、存量数据大；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lang="en-US" altLang="zh-CN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8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、多张大表关联查询；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747769" cy="838834"/>
            <a:chOff x="1056044" y="2620500"/>
            <a:chExt cx="3554060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467949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查询返回的数据量过大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8546465" y="1507490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2091690"/>
            <a:ext cx="7724775" cy="3819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1075" y="2035175"/>
            <a:ext cx="3270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：对表t_li_cout_activity加组合索引cmp_type_cd，cmp_type_id，cout_mode，csd_id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：缩小查询数据范围，如：时间范围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747769" cy="838834"/>
            <a:chOff x="1056044" y="2620500"/>
            <a:chExt cx="3554060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467949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查询有走全表的情况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8082915" y="153606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2090420"/>
            <a:ext cx="7686675" cy="3009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69605" y="2044700"/>
            <a:ext cx="3258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语句中去掉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like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查询条件，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梳理具体的业务场景，通过再次查询替代；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4300220" cy="838834"/>
            <a:chOff x="1056044" y="2620500"/>
            <a:chExt cx="4077957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4077957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相关索引没有走到</a:t>
              </a:r>
              <a:r>
                <a:rPr lang="en-US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不恰当索引</a:t>
              </a:r>
              <a:endParaRPr lang="zh-CN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7728585" y="153606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89545" y="2044700"/>
            <a:ext cx="37579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语句中添加强制索引，让执行最优的索引，如：select * from ( select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/*+ index(xt_plc_policy  IDX_XT_PLC_POLICY_18) */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p.branch_code,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2011680"/>
            <a:ext cx="607695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747769" cy="838834"/>
            <a:chOff x="1056044" y="2620500"/>
            <a:chExt cx="3554060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467949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altLang="en-US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查询字段无</a:t>
              </a:r>
              <a:r>
                <a:rPr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索引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7728585" y="147891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89545" y="2044700"/>
            <a:ext cx="3258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语句中对 T_DIM_USER表字段VALID_DTTM添加索引；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5" y="2080895"/>
            <a:ext cx="547687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2045970"/>
            <a:ext cx="6467475" cy="1952625"/>
          </a:xfrm>
          <a:prstGeom prst="rect">
            <a:avLst/>
          </a:prstGeom>
        </p:spPr>
      </p:pic>
      <p:grpSp>
        <p:nvGrpSpPr>
          <p:cNvPr id="6" name="Group 37"/>
          <p:cNvGrpSpPr/>
          <p:nvPr/>
        </p:nvGrpSpPr>
        <p:grpSpPr>
          <a:xfrm>
            <a:off x="749300" y="1393190"/>
            <a:ext cx="3747769" cy="838834"/>
            <a:chOff x="1056044" y="2620500"/>
            <a:chExt cx="3554060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467949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SQL写法不恰当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780415" y="418846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7405" y="4703445"/>
            <a:ext cx="99517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拆成两个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语句，如下：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DELETE T_M1_AGENT_LOGIN_DETAIL T WHERE (T.CHECKIN_TIME &gt;= :B2 AND T.CHECKIN_TIME &lt; :B1 ) </a:t>
            </a:r>
          </a:p>
          <a:p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DELETE T_M1_AGENT_LOGIN_DETAIL T WHERE (T.CHECKOUT_TIME &gt;= :B2 AND T.CHECKOUT_TIME &lt;:B1 )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983990" cy="838834"/>
            <a:chOff x="1056044" y="2620500"/>
            <a:chExt cx="3778072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778072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altLang="en-US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查询条件不正确导致全表扫描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7579995" y="143319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40955" y="1941830"/>
            <a:ext cx="36995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当创建时间入参为空的时候走了全表扫描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，对必要查询条件进行控制，要求必填，同时和业务沟通进行兜底方案，如果没有必要条件，默认设置一些查询参数；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2069465"/>
            <a:ext cx="599122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vert="horz" wrap="square" lIns="0" tIns="0" rIns="0" bIns="0" numCol="1" rtlCol="0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cs typeface="MS PGothic" panose="020B0600070205080204" pitchFamily="34" charset="-128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859</Words>
  <Application>Microsoft Office PowerPoint</Application>
  <PresentationFormat>宽屏</PresentationFormat>
  <Paragraphs>131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Malgun Gothic</vt:lpstr>
      <vt:lpstr>MS PGothic</vt:lpstr>
      <vt:lpstr>Myriad Pro</vt:lpstr>
      <vt:lpstr>黑体</vt:lpstr>
      <vt:lpstr>宋体</vt:lpstr>
      <vt:lpstr>微软雅黑</vt:lpstr>
      <vt:lpstr>Arial</vt:lpstr>
      <vt:lpstr>Calibri</vt:lpstr>
      <vt:lpstr>Century Gothic</vt:lpstr>
      <vt:lpstr>Verdana</vt:lpstr>
      <vt:lpstr>2_IB Standard Onscreen</vt:lpstr>
      <vt:lpstr>自定义设计方案</vt:lpstr>
      <vt:lpstr>3_自定义设计方案</vt:lpstr>
      <vt:lpstr>3_IB Standard Onscreen</vt:lpstr>
      <vt:lpstr>4_IB Standard Onscreen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PPT template</dc:title>
  <dc:creator>袁震宇</dc:creator>
  <cp:lastModifiedBy>CPIC</cp:lastModifiedBy>
  <cp:revision>2864</cp:revision>
  <dcterms:created xsi:type="dcterms:W3CDTF">2013-02-21T03:21:00Z</dcterms:created>
  <dcterms:modified xsi:type="dcterms:W3CDTF">2019-06-27T09:09:54Z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