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3" r:id="rId2"/>
    <p:sldMasterId id="2147483654" r:id="rId3"/>
    <p:sldMasterId id="2147483663" r:id="rId4"/>
    <p:sldMasterId id="2147483670" r:id="rId5"/>
  </p:sldMasterIdLst>
  <p:notesMasterIdLst>
    <p:notesMasterId r:id="rId16"/>
  </p:notesMasterIdLst>
  <p:handoutMasterIdLst>
    <p:handoutMasterId r:id="rId17"/>
  </p:handoutMasterIdLst>
  <p:sldIdLst>
    <p:sldId id="889" r:id="rId6"/>
    <p:sldId id="927" r:id="rId7"/>
    <p:sldId id="940" r:id="rId8"/>
    <p:sldId id="948" r:id="rId9"/>
    <p:sldId id="950" r:id="rId10"/>
    <p:sldId id="953" r:id="rId11"/>
    <p:sldId id="954" r:id="rId12"/>
    <p:sldId id="955" r:id="rId13"/>
    <p:sldId id="941" r:id="rId14"/>
    <p:sldId id="888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3765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3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7">
          <p15:clr>
            <a:srgbClr val="A4A3A4"/>
          </p15:clr>
        </p15:guide>
        <p15:guide id="2" pos="201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on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FFF"/>
    <a:srgbClr val="3397D3"/>
    <a:srgbClr val="006699"/>
    <a:srgbClr val="0099CC"/>
    <a:srgbClr val="2579AD"/>
    <a:srgbClr val="5391AD"/>
    <a:srgbClr val="0033CC"/>
    <a:srgbClr val="336699"/>
    <a:srgbClr val="3366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5252" autoAdjust="0"/>
  </p:normalViewPr>
  <p:slideViewPr>
    <p:cSldViewPr snapToGrid="0">
      <p:cViewPr varScale="1">
        <p:scale>
          <a:sx n="59" d="100"/>
          <a:sy n="59" d="100"/>
        </p:scale>
        <p:origin x="1038" y="66"/>
      </p:cViewPr>
      <p:guideLst>
        <p:guide orient="horz" pos="48"/>
        <p:guide pos="3957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6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>
        <p:guide orient="horz" pos="2987"/>
        <p:guide pos="20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577FCCE2-DCE2-48FC-946F-A3722597D267}" type="datetime1">
              <a:rPr lang="en-US" altLang="zh-CN"/>
              <a:t>8/7/2019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66EA37FA-CF25-4304-9582-7D829F97A66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71C8F40B-9DD4-4585-977D-3BEBB0EC13C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65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4.xml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5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1476"/>
            <a:ext cx="121920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4221088"/>
            <a:ext cx="8128000" cy="685800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983088"/>
            <a:ext cx="6908800" cy="914400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6350001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4" y="6540500"/>
            <a:ext cx="673100" cy="153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EF37405A-C04A-4CDF-BE22-4BF08C856EAE}" type="slidenum">
              <a:rPr lang="zh-CN" altLang="en-US" sz="1000" smtClean="0">
                <a:solidFill>
                  <a:srgbClr val="5A5A5A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smtClean="0">
              <a:solidFill>
                <a:srgbClr val="5A5A5A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7" t="94768"/>
          <a:stretch>
            <a:fillRect/>
          </a:stretch>
        </p:blipFill>
        <p:spPr bwMode="auto">
          <a:xfrm>
            <a:off x="10589684" y="6489701"/>
            <a:ext cx="1589616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black_line cop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1" y="1100139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6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4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4" y="1483388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Myriad Pro Light"/>
                <a:ea typeface="方正细黑一简体"/>
                <a:cs typeface="Myriad Pro Light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 Light"/>
                <a:ea typeface="方正细黑一简体"/>
                <a:cs typeface="Myriad Pro Light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217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14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Picture 4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15"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0" name="Picture 4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204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9"/>
          <a:stretch>
            <a:fillRect/>
          </a:stretch>
        </p:blipFill>
        <p:spPr bwMode="auto">
          <a:xfrm>
            <a:off x="5641978" y="1071567"/>
            <a:ext cx="920751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038351" y="2517595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2038351" y="3852209"/>
            <a:ext cx="8128000" cy="1257672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68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5"/>
            <a:ext cx="12192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3"/>
          <p:cNvSpPr txBox="1">
            <a:spLocks noChangeArrowheads="1"/>
          </p:cNvSpPr>
          <p:nvPr userDrawn="1"/>
        </p:nvSpPr>
        <p:spPr bwMode="auto">
          <a:xfrm>
            <a:off x="5052290" y="430214"/>
            <a:ext cx="208743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4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  <a:endParaRPr lang="en-US" altLang="zh-CN" sz="44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CONTENTS</a:t>
            </a:r>
            <a:endParaRPr lang="zh-CN" altLang="en-US" sz="280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899" y="2614715"/>
            <a:ext cx="6432551" cy="3428999"/>
          </a:xfrm>
          <a:prstGeom prst="rect">
            <a:avLst/>
          </a:prstGeom>
        </p:spPr>
        <p:txBody>
          <a:bodyPr/>
          <a:lstStyle>
            <a:lvl1pPr marL="0">
              <a:buFont typeface="Arial" panose="020B0604020202020204"/>
              <a:buNone/>
              <a:defRPr lang="en-US" altLang="zh-CN" sz="180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5570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12395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112395" indent="-342900">
              <a:buFont typeface="Arial" panose="020B0604020202020204"/>
              <a:buNone/>
              <a:defRPr sz="180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5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56991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11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1" y="6407151"/>
            <a:ext cx="10080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5" y="373520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0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5" y="1483390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/>
          <p:nvPr userDrawn="1"/>
        </p:nvSpPr>
        <p:spPr>
          <a:xfrm>
            <a:off x="7" y="156470"/>
            <a:ext cx="2278303" cy="504056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-1" fmla="*/ 0 w 1224136"/>
              <a:gd name="connsiteY0-2" fmla="*/ 28575 h 460623"/>
              <a:gd name="connsiteX1-3" fmla="*/ 1024111 w 1224136"/>
              <a:gd name="connsiteY1-4" fmla="*/ 0 h 460623"/>
              <a:gd name="connsiteX2-5" fmla="*/ 1224136 w 1224136"/>
              <a:gd name="connsiteY2-6" fmla="*/ 460623 h 460623"/>
              <a:gd name="connsiteX3-7" fmla="*/ 0 w 1224136"/>
              <a:gd name="connsiteY3-8" fmla="*/ 460623 h 460623"/>
              <a:gd name="connsiteX4-9" fmla="*/ 0 w 1224136"/>
              <a:gd name="connsiteY4-10" fmla="*/ 28575 h 460623"/>
              <a:gd name="connsiteX0-11" fmla="*/ 0 w 1224136"/>
              <a:gd name="connsiteY0-12" fmla="*/ 0 h 432048"/>
              <a:gd name="connsiteX1-13" fmla="*/ 1024111 w 1224136"/>
              <a:gd name="connsiteY1-14" fmla="*/ 0 h 432048"/>
              <a:gd name="connsiteX2-15" fmla="*/ 1224136 w 1224136"/>
              <a:gd name="connsiteY2-16" fmla="*/ 432048 h 432048"/>
              <a:gd name="connsiteX3-17" fmla="*/ 0 w 1224136"/>
              <a:gd name="connsiteY3-18" fmla="*/ 432048 h 432048"/>
              <a:gd name="connsiteX4-19" fmla="*/ 0 w 1224136"/>
              <a:gd name="connsiteY4-20" fmla="*/ 0 h 432048"/>
              <a:gd name="connsiteX0-21" fmla="*/ 0 w 1224136"/>
              <a:gd name="connsiteY0-22" fmla="*/ 0 h 432048"/>
              <a:gd name="connsiteX1-23" fmla="*/ 1014586 w 1224136"/>
              <a:gd name="connsiteY1-24" fmla="*/ 0 h 432048"/>
              <a:gd name="connsiteX2-25" fmla="*/ 1224136 w 1224136"/>
              <a:gd name="connsiteY2-26" fmla="*/ 432048 h 432048"/>
              <a:gd name="connsiteX3-27" fmla="*/ 0 w 1224136"/>
              <a:gd name="connsiteY3-28" fmla="*/ 432048 h 432048"/>
              <a:gd name="connsiteX4-29" fmla="*/ 0 w 1224136"/>
              <a:gd name="connsiteY4-3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 descr="black_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" y="6361122"/>
            <a:ext cx="11292464" cy="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12" idx="3"/>
          </p:cNvCxnSpPr>
          <p:nvPr userDrawn="1"/>
        </p:nvCxnSpPr>
        <p:spPr>
          <a:xfrm>
            <a:off x="9" y="660523"/>
            <a:ext cx="11568609" cy="0"/>
          </a:xfrm>
          <a:prstGeom prst="line">
            <a:avLst/>
          </a:prstGeom>
          <a:ln w="19050" cap="rnd">
            <a:solidFill>
              <a:srgbClr val="0070C0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 l="86957" t="94768"/>
          <a:stretch>
            <a:fillRect/>
          </a:stretch>
        </p:blipFill>
        <p:spPr bwMode="auto">
          <a:xfrm>
            <a:off x="-4691" y="6499253"/>
            <a:ext cx="158961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639873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150" y="125324"/>
            <a:ext cx="9259467" cy="535200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92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393"/>
            <a:ext cx="12192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4219577" y="2755902"/>
            <a:ext cx="375285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440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en-US" altLang="zh-CN" sz="440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280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2800" smtClean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A0C9CD0-1D36-4102-AE33-CBDC7869A4A2}" type="datetimeFigureOut">
              <a:rPr lang="en-US"/>
              <a:t>8/7/2019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16853EA-222C-48D0-8CA7-8997E68596D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封面页（无图片）-01-03-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封面页（无图片）-01-03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24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JTLJZ-5LPZ0W\Desktop\ppt\PPT3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217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352425"/>
            <a:ext cx="495300" cy="65881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27050" y="352425"/>
            <a:ext cx="50800" cy="65881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421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932A83E-3A43-4480-A622-49DF3D447394}" type="datetime1">
              <a:rPr lang="zh-CN" altLang="en-US"/>
              <a:t>2019-08-07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498475"/>
            <a:ext cx="495300" cy="365125"/>
          </a:xfrm>
          <a:prstGeom prst="rect">
            <a:avLst/>
          </a:prstGeom>
        </p:spPr>
        <p:txBody>
          <a:bodyPr/>
          <a:lstStyle>
            <a:lvl1pPr algn="ctr" eaLnBrk="0" hangingPunct="0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484988C-0AE8-4173-86A2-A1695EF7501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8"/>
          <p:cNvSpPr/>
          <p:nvPr userDrawn="1"/>
        </p:nvSpPr>
        <p:spPr>
          <a:xfrm>
            <a:off x="7" y="156470"/>
            <a:ext cx="2278303" cy="504056"/>
          </a:xfrm>
          <a:custGeom>
            <a:avLst/>
            <a:gdLst>
              <a:gd name="connsiteX0" fmla="*/ 0 w 1224136"/>
              <a:gd name="connsiteY0" fmla="*/ 0 h 432048"/>
              <a:gd name="connsiteX1" fmla="*/ 1224136 w 1224136"/>
              <a:gd name="connsiteY1" fmla="*/ 0 h 432048"/>
              <a:gd name="connsiteX2" fmla="*/ 1224136 w 1224136"/>
              <a:gd name="connsiteY2" fmla="*/ 432048 h 432048"/>
              <a:gd name="connsiteX3" fmla="*/ 0 w 1224136"/>
              <a:gd name="connsiteY3" fmla="*/ 432048 h 432048"/>
              <a:gd name="connsiteX4" fmla="*/ 0 w 1224136"/>
              <a:gd name="connsiteY4" fmla="*/ 0 h 432048"/>
              <a:gd name="connsiteX0-1" fmla="*/ 0 w 1224136"/>
              <a:gd name="connsiteY0-2" fmla="*/ 28575 h 460623"/>
              <a:gd name="connsiteX1-3" fmla="*/ 1024111 w 1224136"/>
              <a:gd name="connsiteY1-4" fmla="*/ 0 h 460623"/>
              <a:gd name="connsiteX2-5" fmla="*/ 1224136 w 1224136"/>
              <a:gd name="connsiteY2-6" fmla="*/ 460623 h 460623"/>
              <a:gd name="connsiteX3-7" fmla="*/ 0 w 1224136"/>
              <a:gd name="connsiteY3-8" fmla="*/ 460623 h 460623"/>
              <a:gd name="connsiteX4-9" fmla="*/ 0 w 1224136"/>
              <a:gd name="connsiteY4-10" fmla="*/ 28575 h 460623"/>
              <a:gd name="connsiteX0-11" fmla="*/ 0 w 1224136"/>
              <a:gd name="connsiteY0-12" fmla="*/ 0 h 432048"/>
              <a:gd name="connsiteX1-13" fmla="*/ 1024111 w 1224136"/>
              <a:gd name="connsiteY1-14" fmla="*/ 0 h 432048"/>
              <a:gd name="connsiteX2-15" fmla="*/ 1224136 w 1224136"/>
              <a:gd name="connsiteY2-16" fmla="*/ 432048 h 432048"/>
              <a:gd name="connsiteX3-17" fmla="*/ 0 w 1224136"/>
              <a:gd name="connsiteY3-18" fmla="*/ 432048 h 432048"/>
              <a:gd name="connsiteX4-19" fmla="*/ 0 w 1224136"/>
              <a:gd name="connsiteY4-20" fmla="*/ 0 h 432048"/>
              <a:gd name="connsiteX0-21" fmla="*/ 0 w 1224136"/>
              <a:gd name="connsiteY0-22" fmla="*/ 0 h 432048"/>
              <a:gd name="connsiteX1-23" fmla="*/ 1014586 w 1224136"/>
              <a:gd name="connsiteY1-24" fmla="*/ 0 h 432048"/>
              <a:gd name="connsiteX2-25" fmla="*/ 1224136 w 1224136"/>
              <a:gd name="connsiteY2-26" fmla="*/ 432048 h 432048"/>
              <a:gd name="connsiteX3-27" fmla="*/ 0 w 1224136"/>
              <a:gd name="connsiteY3-28" fmla="*/ 432048 h 432048"/>
              <a:gd name="connsiteX4-29" fmla="*/ 0 w 1224136"/>
              <a:gd name="connsiteY4-30" fmla="*/ 0 h 43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4136" h="432048">
                <a:moveTo>
                  <a:pt x="0" y="0"/>
                </a:moveTo>
                <a:lnTo>
                  <a:pt x="1014586" y="0"/>
                </a:lnTo>
                <a:lnTo>
                  <a:pt x="1224136" y="432048"/>
                </a:lnTo>
                <a:lnTo>
                  <a:pt x="0" y="43204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 descr="black_line cop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4" y="6361122"/>
            <a:ext cx="11292464" cy="11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>
            <a:stCxn id="12" idx="3"/>
          </p:cNvCxnSpPr>
          <p:nvPr userDrawn="1"/>
        </p:nvCxnSpPr>
        <p:spPr>
          <a:xfrm>
            <a:off x="9" y="660523"/>
            <a:ext cx="11568609" cy="0"/>
          </a:xfrm>
          <a:prstGeom prst="line">
            <a:avLst/>
          </a:prstGeom>
          <a:ln w="19050" cap="rnd">
            <a:solidFill>
              <a:srgbClr val="0070C0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 l="86957" t="94768"/>
          <a:stretch>
            <a:fillRect/>
          </a:stretch>
        </p:blipFill>
        <p:spPr bwMode="auto">
          <a:xfrm>
            <a:off x="-4691" y="6499253"/>
            <a:ext cx="158961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>
            <a:spLocks noChangeArrowheads="1"/>
          </p:cNvSpPr>
          <p:nvPr userDrawn="1"/>
        </p:nvSpPr>
        <p:spPr bwMode="auto">
          <a:xfrm>
            <a:off x="11223629" y="6543679"/>
            <a:ext cx="968375" cy="314325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zh-CN" altLang="en-US" sz="1400" smtClean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639873" y="6637387"/>
            <a:ext cx="336551" cy="153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7B0D9CF5-9AE8-4D6E-BE26-8E7B888026EE}" type="slidenum">
              <a:rPr lang="zh-CN" altLang="en-US" sz="1000" smtClean="0">
                <a:solidFill>
                  <a:schemeClr val="bg1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dirty="0" smtClean="0">
              <a:solidFill>
                <a:schemeClr val="bg1"/>
              </a:solidFill>
              <a:latin typeface="Myriad Pro" charset="0"/>
              <a:ea typeface="黑体" panose="02010609060101010101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150" y="125324"/>
            <a:ext cx="9259467" cy="535200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1" kern="1200" noProof="0" dirty="0">
                <a:solidFill>
                  <a:srgbClr val="17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lack_line copy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68300" y="6315075"/>
            <a:ext cx="11512551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334433" y="6540659"/>
            <a:ext cx="673100" cy="1536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679350B8-9554-9C44-9B50-4C5FA9B0A6A4}" type="slidenum">
              <a:rPr lang="zh-CN" altLang="en-US" sz="1000" smtClean="0">
                <a:solidFill>
                  <a:srgbClr val="5A5A5A"/>
                </a:solidFill>
                <a:latin typeface="Myriad Pro" charset="0"/>
                <a:ea typeface="黑体" panose="02010609060101010101" charset="-122"/>
              </a:rPr>
              <a:t>‹#›</a:t>
            </a:fld>
            <a:endParaRPr lang="en-US" altLang="zh-CN" sz="1000" smtClean="0">
              <a:solidFill>
                <a:srgbClr val="5A5A5A"/>
              </a:solidFill>
              <a:latin typeface="Myriad Pro" charset="0"/>
              <a:ea typeface="黑体" panose="02010609060101010101" charset="-122"/>
            </a:endParaRPr>
          </a:p>
        </p:txBody>
      </p:sp>
      <p:pic>
        <p:nvPicPr>
          <p:cNvPr id="8" name="Picture 2" descr="内容页-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6767" y="6384925"/>
            <a:ext cx="1344084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1424" y="373515"/>
            <a:ext cx="10465163" cy="998085"/>
          </a:xfrm>
          <a:prstGeom prst="rect">
            <a:avLst/>
          </a:prstGeom>
        </p:spPr>
        <p:txBody>
          <a:bodyPr/>
          <a:lstStyle>
            <a:lvl1pPr>
              <a:spcAft>
                <a:spcPts val="6000"/>
              </a:spcAft>
              <a:defRPr lang="en-US" altLang="en-US" sz="2800" b="0" kern="1200" noProof="0" dirty="0">
                <a:solidFill>
                  <a:srgbClr val="173E81"/>
                </a:solidFill>
                <a:latin typeface="Myriad Pro"/>
                <a:ea typeface="黑体" panose="02010609060101010101" charset="-122"/>
                <a:cs typeface="Myriad Pro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1424" y="1483388"/>
            <a:ext cx="10465163" cy="4688812"/>
          </a:xfrm>
          <a:prstGeom prst="rect">
            <a:avLst/>
          </a:prstGeom>
          <a:noFill/>
        </p:spPr>
        <p:txBody>
          <a:bodyPr/>
          <a:lstStyle>
            <a:lvl1pPr marL="0">
              <a:defRPr sz="2000" b="0" i="0">
                <a:solidFill>
                  <a:srgbClr val="404040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0">
              <a:buFont typeface="Arial" panose="020B0604020202020204"/>
              <a:buChar char="•"/>
              <a:defRPr sz="2000" b="0" i="0">
                <a:solidFill>
                  <a:schemeClr val="bg1">
                    <a:lumMod val="2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结束页_130411_太平洋保险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9137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US" altLang="zh-CN" sz="36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5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0" name="Picture 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151" y="314327"/>
            <a:ext cx="10363200" cy="8397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1" y="1371600"/>
            <a:ext cx="103632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320871" y="6423031"/>
            <a:ext cx="960967" cy="2460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6E88B-3C97-4193-A9FC-879E458987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Untitled-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15225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28571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27417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0763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812800" y="2741712"/>
            <a:ext cx="8128000" cy="1269504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lang="en-US" altLang="zh-CN" sz="4800" dirty="0" smtClean="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12800" y="4076328"/>
            <a:ext cx="8128000" cy="1257672"/>
          </a:xfrm>
          <a:prstGeom prst="rect">
            <a:avLst/>
          </a:prstGeom>
        </p:spPr>
        <p:txBody>
          <a:bodyPr vert="horz"/>
          <a:lstStyle>
            <a:lvl1pPr marL="0" marR="0" indent="0" algn="l" defTabSz="12185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 sz="3200">
                <a:solidFill>
                  <a:schemeClr val="bg1"/>
                </a:solidFill>
                <a:latin typeface="Myriad Pro"/>
                <a:ea typeface="黑体" panose="02010609060101010101" charset="-122"/>
                <a:cs typeface="Myriad Pro"/>
              </a:defRPr>
            </a:lvl1pPr>
            <a:lvl2pPr marL="0">
              <a:buFontTx/>
              <a:buNone/>
              <a:defRPr>
                <a:solidFill>
                  <a:schemeClr val="bg1"/>
                </a:solidFill>
                <a:latin typeface="Myriad Pro"/>
                <a:cs typeface="Myriad Pro"/>
              </a:defRPr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2119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23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0" name="Picture 2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2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0995" indent="-226695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669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9870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2870" indent="-229870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0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2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44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16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B993616A-DD75-4195-87B8-AF2A5BB71EE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2019-08-07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7FA099C6-3221-42D9-89DD-FFEFBEBF025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 fontAlgn="auto">
              <a:spcBef>
                <a:spcPts val="0"/>
              </a:spcBef>
              <a:spcAft>
                <a:spcPts val="0"/>
              </a:spcAft>
            </a:pPr>
            <a:fld id="{7FA099C6-3221-42D9-89DD-FFEFBEBF025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对象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9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8" name="think-cell Slide" r:id="rId10" imgW="12700" imgH="12700" progId="">
                  <p:embed/>
                </p:oleObj>
              </mc:Choice>
              <mc:Fallback>
                <p:oleObj name="think-cell Slide" r:id="rId10" imgW="12700" imgH="12700" progId="">
                  <p:embed/>
                  <p:pic>
                    <p:nvPicPr>
                      <p:cNvPr id="0" name="Picture 2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0995" indent="-226695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669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9870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2870" indent="-229870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0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2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44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1670" indent="-229870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宋体" panose="02010600030101010101" pitchFamily="2" charset="-122"/>
          <a:ea typeface="MS PGothic" panose="020B0600070205080204" pitchFamily="34" charset="-128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341630" indent="-227330" algn="l" rtl="0" eaLnBrk="0" fontAlgn="base" hangingPunct="0">
        <a:spcBef>
          <a:spcPct val="35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2733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30505" algn="l" rtl="0" eaLnBrk="0" fontAlgn="base" hangingPunct="0">
        <a:spcBef>
          <a:spcPct val="1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373505" indent="-230505" algn="l" rtl="0" eaLnBrk="0" fontAlgn="base" hangingPunct="0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8307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2879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451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202305" indent="-230505" algn="l" rtl="0" fontAlgn="base">
        <a:spcBef>
          <a:spcPct val="5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 bwMode="auto">
          <a:xfrm>
            <a:off x="812800" y="1775877"/>
            <a:ext cx="8128000" cy="1269504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P07</a:t>
            </a: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低效</a:t>
            </a:r>
            <a:r>
              <a:rPr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SQL改进方案及计划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2450" y="3030855"/>
            <a:ext cx="404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2019-08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Placeholder 5"/>
          <p:cNvSpPr>
            <a:spLocks noGrp="1"/>
          </p:cNvSpPr>
          <p:nvPr>
            <p:ph type="body" sz="quarter" idx="10"/>
          </p:nvPr>
        </p:nvSpPr>
        <p:spPr bwMode="auto">
          <a:xfrm>
            <a:off x="2133600" y="1522413"/>
            <a:ext cx="609600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 YOU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</a:p>
        </p:txBody>
      </p:sp>
      <p:graphicFrame>
        <p:nvGraphicFramePr>
          <p:cNvPr id="20" name="表格 19"/>
          <p:cNvGraphicFramePr/>
          <p:nvPr>
            <p:extLst>
              <p:ext uri="{D42A27DB-BD31-4B8C-83A1-F6EECF244321}">
                <p14:modId xmlns:p14="http://schemas.microsoft.com/office/powerpoint/2010/main" val="4095199701"/>
              </p:ext>
            </p:extLst>
          </p:nvPr>
        </p:nvGraphicFramePr>
        <p:xfrm>
          <a:off x="2593794" y="1950016"/>
          <a:ext cx="597281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490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P07</a:t>
                      </a:r>
                      <a:r>
                        <a:rPr 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项目</a:t>
                      </a:r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低效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统计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数量（个）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版核心财务系统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合计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5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3646275" cy="6075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统计分布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</a:rPr>
                  <a:t>Statistical Distribution of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42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原因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1" name="Group 37"/>
          <p:cNvGrpSpPr/>
          <p:nvPr/>
        </p:nvGrpSpPr>
        <p:grpSpPr>
          <a:xfrm>
            <a:off x="829310" y="1393190"/>
            <a:ext cx="5767433" cy="2563633"/>
            <a:chOff x="1056044" y="2620500"/>
            <a:chExt cx="3554060" cy="2431119"/>
          </a:xfrm>
        </p:grpSpPr>
        <p:sp>
          <p:nvSpPr>
            <p:cNvPr id="54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低效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原因分析</a:t>
              </a:r>
            </a:p>
          </p:txBody>
        </p:sp>
        <p:sp>
          <p:nvSpPr>
            <p:cNvPr id="55" name="Rectangle 29"/>
            <p:cNvSpPr/>
            <p:nvPr/>
          </p:nvSpPr>
          <p:spPr>
            <a:xfrm>
              <a:off x="1080733" y="2920986"/>
              <a:ext cx="3529371" cy="21306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主要原因有：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1、查询返回的数据量过大</a:t>
              </a: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  <a:endParaRPr 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相关索引没有走到；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altLang="zh-CN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存量数据大；</a:t>
              </a:r>
            </a:p>
            <a:p>
              <a:pPr algn="just" eaLnBrk="1" latinLnBrk="0" hangingPunct="1">
                <a:lnSpc>
                  <a:spcPct val="200000"/>
                </a:lnSpc>
              </a:pPr>
              <a:r>
                <a:rPr lang="en-US" altLang="zh-CN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zh-CN" altLang="en-US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多张大表关联查询；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747769" cy="838834"/>
            <a:chOff x="1056044" y="2620500"/>
            <a:chExt cx="3554060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467949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查询返回的数据量过大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546465" y="1507490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1075" y="2035175"/>
            <a:ext cx="3270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altLang="zh-CN" dirty="0" err="1"/>
              <a:t>cux_apply_account_lines_t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</a:t>
            </a:r>
            <a:r>
              <a:rPr lang="en-US" altLang="zh-CN" dirty="0"/>
              <a:t>company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/>
              <a:t>account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 err="1"/>
              <a:t>journal_header_id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 err="1" smtClean="0"/>
              <a:t>tran_date</a:t>
            </a:r>
            <a:endParaRPr lang="en-US" altLang="zh-CN" dirty="0" smtClean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：缩小查询数据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范围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en-US" altLang="zh-CN" dirty="0" err="1"/>
              <a:t>tran_date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02" y="2035175"/>
            <a:ext cx="6990353" cy="385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4300220" cy="838834"/>
            <a:chOff x="1056044" y="2620500"/>
            <a:chExt cx="4077957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4077957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sz="1800" dirty="0" err="1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相关索引没有走到</a:t>
              </a:r>
              <a:endParaRPr lang="zh-CN" alt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772858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89545" y="2044700"/>
            <a:ext cx="37579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条件改写，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让执行最优的索引，如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ah.transaction_sequence</a:t>
            </a:r>
            <a:r>
              <a:rPr lang="en-US" altLang="zh-CN" dirty="0" smtClean="0"/>
              <a:t> </a:t>
            </a:r>
            <a:r>
              <a:rPr lang="en-US" altLang="zh-CN" dirty="0"/>
              <a:t>|| </a:t>
            </a:r>
            <a:r>
              <a:rPr lang="en-US" altLang="zh-CN" dirty="0" err="1"/>
              <a:t>lpad</a:t>
            </a:r>
            <a:r>
              <a:rPr lang="en-US" altLang="zh-CN" dirty="0"/>
              <a:t>(</a:t>
            </a:r>
            <a:r>
              <a:rPr lang="en-US" altLang="zh-CN" dirty="0" err="1"/>
              <a:t>al.line_number</a:t>
            </a:r>
            <a:r>
              <a:rPr lang="en-US" altLang="zh-CN" dirty="0"/>
              <a:t>, 3, </a:t>
            </a:r>
            <a:r>
              <a:rPr lang="en-US" altLang="zh-CN" dirty="0" smtClean="0"/>
              <a:t>‘0’) </a:t>
            </a:r>
            <a:r>
              <a:rPr lang="en-US" altLang="zh-CN" dirty="0"/>
              <a:t>= :b1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  改为</a:t>
            </a:r>
            <a:r>
              <a:rPr lang="en-US" altLang="zh-CN" dirty="0" err="1" smtClean="0"/>
              <a:t>ah.transaction_sequence</a:t>
            </a:r>
            <a:r>
              <a:rPr lang="en-US" altLang="zh-CN" dirty="0" smtClean="0"/>
              <a:t> =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b1 and </a:t>
            </a:r>
            <a:r>
              <a:rPr lang="en-US" altLang="zh-CN" dirty="0" err="1" smtClean="0"/>
              <a:t>al.line_number</a:t>
            </a:r>
            <a:r>
              <a:rPr lang="en-US" altLang="zh-CN" dirty="0" smtClean="0"/>
              <a:t> = :b2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8" y="1959610"/>
            <a:ext cx="7224078" cy="4141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983990" cy="838834"/>
            <a:chOff x="1056044" y="2620500"/>
            <a:chExt cx="3778072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778072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存量数据大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08291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605" y="2044700"/>
            <a:ext cx="3584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cux_otc_header_t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存量数据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，对其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数据按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status_code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，同时打开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row movement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属性来允许对分区字段的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2133600"/>
            <a:ext cx="7305675" cy="307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64" name="矩形 63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8386921" y="2014885"/>
                <a:ext cx="3646275" cy="6075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案例分析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  <a:sym typeface="+mn-ea"/>
                  </a:rPr>
                  <a:t>Cause Analysis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7"/>
          <p:cNvGrpSpPr/>
          <p:nvPr/>
        </p:nvGrpSpPr>
        <p:grpSpPr>
          <a:xfrm>
            <a:off x="749300" y="1393190"/>
            <a:ext cx="3983990" cy="838834"/>
            <a:chOff x="1056044" y="2620500"/>
            <a:chExt cx="3778072" cy="795475"/>
          </a:xfrm>
        </p:grpSpPr>
        <p:sp>
          <p:nvSpPr>
            <p:cNvPr id="7" name="TextBox 28"/>
            <p:cNvSpPr txBox="1"/>
            <p:nvPr/>
          </p:nvSpPr>
          <p:spPr>
            <a:xfrm>
              <a:off x="1056044" y="2620500"/>
              <a:ext cx="3778072" cy="401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❏ </a:t>
              </a:r>
              <a:r>
                <a:rPr lang="en-US" altLang="zh-CN" sz="1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sz="1800" b="1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zh-CN" altLang="en-US" sz="1800" dirty="0" smtClean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多张大表关联查询</a:t>
              </a:r>
              <a:endParaRPr lang="zh-CN" altLang="en-US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80733" y="2920986"/>
              <a:ext cx="3529371" cy="494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latinLnBrk="0" hangingPunct="1">
                <a:lnSpc>
                  <a:spcPct val="200000"/>
                </a:lnSpc>
              </a:pPr>
              <a:endPara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Box 28"/>
          <p:cNvSpPr txBox="1"/>
          <p:nvPr/>
        </p:nvSpPr>
        <p:spPr>
          <a:xfrm>
            <a:off x="8905875" y="1536065"/>
            <a:ext cx="19665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❏ </a:t>
            </a:r>
            <a:r>
              <a:rPr lang="zh-CN" sz="1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优化方案</a:t>
            </a:r>
            <a:endParaRPr lang="zh-CN" altLang="zh-CN" sz="1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78265" y="2044700"/>
            <a:ext cx="2771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语句中包含多张大表，根据业务逻辑拆成单张表处理；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59610"/>
            <a:ext cx="7296150" cy="4455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</a:p>
        </p:txBody>
      </p:sp>
      <p:graphicFrame>
        <p:nvGraphicFramePr>
          <p:cNvPr id="20" name="表格 19"/>
          <p:cNvGraphicFramePr/>
          <p:nvPr>
            <p:extLst>
              <p:ext uri="{D42A27DB-BD31-4B8C-83A1-F6EECF244321}">
                <p14:modId xmlns:p14="http://schemas.microsoft.com/office/powerpoint/2010/main" val="1827078880"/>
              </p:ext>
            </p:extLst>
          </p:nvPr>
        </p:nvGraphicFramePr>
        <p:xfrm>
          <a:off x="852170" y="1803400"/>
          <a:ext cx="10430510" cy="211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P07</a:t>
                      </a:r>
                      <a:r>
                        <a:rPr 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项目</a:t>
                      </a:r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低效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SQL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改良计划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总数量（个）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集团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版核心财务系统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10-18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个、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11-19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12-13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版本修复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个涉及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标准功能需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沟通申请例外；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合计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70000"/>
                        </a:lnSpc>
                        <a:buNone/>
                      </a:pP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25" name="矩形 24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5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386921" y="2014885"/>
                <a:ext cx="3646275" cy="607573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改良计划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386921" y="2577329"/>
                <a:ext cx="4743170" cy="26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sym typeface="+mn-ea"/>
                  </a:rPr>
                  <a:t>Improvement Measures Plan</a:t>
                </a: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  <a:ea typeface="+mn-ea"/>
                  </a:rPr>
                  <a:t> of  Sql</a:t>
                </a:r>
                <a:endParaRPr lang="en-US" altLang="zh-CN" sz="1000" dirty="0">
                  <a:solidFill>
                    <a:sysClr val="window" lastClr="FFFFFF">
                      <a:lumMod val="50000"/>
                    </a:sysClr>
                  </a:solidFill>
                  <a:latin typeface="Century Gothic" panose="020B0502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 txBox="1"/>
          <p:nvPr/>
        </p:nvSpPr>
        <p:spPr>
          <a:xfrm>
            <a:off x="3940175" y="144145"/>
            <a:ext cx="2342515" cy="49847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dirty="0">
                <a:effectLst/>
                <a:latin typeface="黑体" panose="02010609060101010101" charset="-122"/>
                <a:ea typeface="黑体" panose="02010609060101010101" charset="-122"/>
              </a:rPr>
              <a:t>情况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0" y="77470"/>
            <a:ext cx="5158105" cy="960755"/>
            <a:chOff x="0" y="122"/>
            <a:chExt cx="8123" cy="1513"/>
          </a:xfrm>
        </p:grpSpPr>
        <p:sp>
          <p:nvSpPr>
            <p:cNvPr id="49" name="矩形 48"/>
            <p:cNvSpPr/>
            <p:nvPr/>
          </p:nvSpPr>
          <p:spPr>
            <a:xfrm>
              <a:off x="0" y="122"/>
              <a:ext cx="360" cy="1513"/>
            </a:xfrm>
            <a:prstGeom prst="rect">
              <a:avLst/>
            </a:prstGeom>
            <a:solidFill>
              <a:srgbClr val="3397D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53" y="225"/>
              <a:ext cx="7470" cy="1305"/>
              <a:chOff x="8386921" y="2014885"/>
              <a:chExt cx="4743170" cy="828431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386921" y="2014885"/>
                <a:ext cx="3646275" cy="607522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低效</a:t>
                </a:r>
                <a:r>
                  <a:rPr lang="en-US" altLang="zh-CN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SQL</a:t>
                </a:r>
                <a:r>
                  <a:rPr lang="zh-CN" altLang="en-US" sz="2800" b="1" dirty="0">
                    <a:solidFill>
                      <a:srgbClr val="272727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改进方案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386921" y="2577329"/>
                <a:ext cx="4743170" cy="2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ysClr val="window" lastClr="FFFFFF">
                        <a:lumMod val="50000"/>
                      </a:sysClr>
                    </a:solidFill>
                    <a:latin typeface="Century Gothic" panose="020B0502020202020204" pitchFamily="34" charset="0"/>
                  </a:rPr>
                  <a:t>Sql Improvement Measures</a:t>
                </a:r>
              </a:p>
            </p:txBody>
          </p:sp>
        </p:grpSp>
      </p:grpSp>
      <p:grpSp>
        <p:nvGrpSpPr>
          <p:cNvPr id="34" name="Group 4"/>
          <p:cNvGrpSpPr>
            <a:grpSpLocks noChangeAspect="1"/>
          </p:cNvGrpSpPr>
          <p:nvPr/>
        </p:nvGrpSpPr>
        <p:grpSpPr>
          <a:xfrm rot="4351113">
            <a:off x="5276850" y="1968500"/>
            <a:ext cx="4707255" cy="3246755"/>
            <a:chOff x="940378" y="1114346"/>
            <a:chExt cx="7056438" cy="4867275"/>
          </a:xfrm>
        </p:grpSpPr>
        <p:sp>
          <p:nvSpPr>
            <p:cNvPr id="35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ysClr val="window" lastClr="FFFFFF">
                  <a:lumMod val="50000"/>
                </a:sys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0070C0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8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Malgun Gothic" panose="020B0503020000020004" charset="-127"/>
                <a:cs typeface="Malgun Gothic" panose="020B0503020000020004" charset="-127"/>
                <a:sym typeface="Arial" panose="020B0604020202020204" pitchFamily="34" charset="0"/>
              </a:endParaRPr>
            </a:p>
          </p:txBody>
        </p:sp>
        <p:sp>
          <p:nvSpPr>
            <p:cNvPr id="39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Malgun Gothic" panose="020B0503020000020004" charset="-127"/>
                <a:cs typeface="Malgun Gothic" panose="020B0503020000020004" charset="-127"/>
                <a:sym typeface="Arial" panose="020B0604020202020204" pitchFamily="34" charset="0"/>
              </a:endParaRPr>
            </a:p>
          </p:txBody>
        </p:sp>
        <p:sp>
          <p:nvSpPr>
            <p:cNvPr id="40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1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Malgun Gothic" panose="020B0503020000020004" charset="-127"/>
                <a:cs typeface="Malgun Gothic" panose="020B0503020000020004" charset="-127"/>
                <a:sym typeface="Arial" panose="020B0604020202020204" pitchFamily="34" charset="0"/>
              </a:endParaRPr>
            </a:p>
          </p:txBody>
        </p:sp>
        <p:sp>
          <p:nvSpPr>
            <p:cNvPr id="42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ysClr val="window" lastClr="FFFFFF">
                  <a:lumMod val="50000"/>
                </a:sys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3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ysClr val="window" lastClr="FFFFFF">
                  <a:lumMod val="50000"/>
                </a:sys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5" name="Content Placeholder 2"/>
          <p:cNvSpPr txBox="1"/>
          <p:nvPr/>
        </p:nvSpPr>
        <p:spPr>
          <a:xfrm>
            <a:off x="8853805" y="2071370"/>
            <a:ext cx="991235" cy="513080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加强宣导</a:t>
            </a:r>
          </a:p>
        </p:txBody>
      </p:sp>
      <p:sp>
        <p:nvSpPr>
          <p:cNvPr id="46" name="Content Placeholder 2"/>
          <p:cNvSpPr txBox="1"/>
          <p:nvPr/>
        </p:nvSpPr>
        <p:spPr>
          <a:xfrm>
            <a:off x="8501380" y="5498465"/>
            <a:ext cx="991235" cy="513080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加强技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能培训</a:t>
            </a:r>
          </a:p>
        </p:txBody>
      </p:sp>
      <p:sp>
        <p:nvSpPr>
          <p:cNvPr id="47" name="Content Placeholder 2"/>
          <p:cNvSpPr txBox="1"/>
          <p:nvPr/>
        </p:nvSpPr>
        <p:spPr>
          <a:xfrm>
            <a:off x="5694045" y="3841115"/>
            <a:ext cx="991235" cy="513080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ysClr val="window" lastClr="FFFFFF">
                    <a:lumMod val="65000"/>
                  </a:sysClr>
                </a:solidFill>
                <a:latin typeface="Calibri" panose="020F0502020204030204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提高开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发质量</a:t>
            </a:r>
          </a:p>
        </p:txBody>
      </p:sp>
      <p:grpSp>
        <p:nvGrpSpPr>
          <p:cNvPr id="53" name="Group 17"/>
          <p:cNvGrpSpPr/>
          <p:nvPr/>
        </p:nvGrpSpPr>
        <p:grpSpPr>
          <a:xfrm>
            <a:off x="7091680" y="5132070"/>
            <a:ext cx="436880" cy="436880"/>
            <a:chOff x="5607370" y="3562829"/>
            <a:chExt cx="587140" cy="587140"/>
          </a:xfrm>
          <a:solidFill>
            <a:sysClr val="window" lastClr="FFFFFF"/>
          </a:solidFill>
        </p:grpSpPr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7089140" y="2034540"/>
            <a:ext cx="627380" cy="627380"/>
            <a:chOff x="6665323" y="3562825"/>
            <a:chExt cx="587140" cy="587140"/>
          </a:xfrm>
          <a:solidFill>
            <a:sysClr val="window" lastClr="FFFFFF"/>
          </a:solidFill>
        </p:grpSpPr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Group 23"/>
          <p:cNvGrpSpPr/>
          <p:nvPr/>
        </p:nvGrpSpPr>
        <p:grpSpPr>
          <a:xfrm>
            <a:off x="8037830" y="3891915"/>
            <a:ext cx="436880" cy="436880"/>
            <a:chOff x="7740352" y="3562825"/>
            <a:chExt cx="587140" cy="587140"/>
          </a:xfrm>
          <a:solidFill>
            <a:sysClr val="window" lastClr="FFFFFF"/>
          </a:solidFill>
        </p:grpSpPr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ysClr val="window" lastClr="FFFFFF">
                    <a:lumMod val="6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32000" y="1606550"/>
            <a:ext cx="3875405" cy="1950085"/>
            <a:chOff x="3880" y="2250"/>
            <a:chExt cx="6103" cy="3071"/>
          </a:xfrm>
        </p:grpSpPr>
        <p:sp>
          <p:nvSpPr>
            <p:cNvPr id="62" name="Content Placeholder 2"/>
            <p:cNvSpPr txBox="1"/>
            <p:nvPr/>
          </p:nvSpPr>
          <p:spPr>
            <a:xfrm>
              <a:off x="3880" y="2250"/>
              <a:ext cx="4694" cy="489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l" fontAlgn="base">
                <a:buNone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❑ 低效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SQL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改进</a:t>
              </a:r>
            </a:p>
            <a:p>
              <a:pPr marL="0" indent="0" algn="l" fontAlgn="base">
                <a:buNone/>
              </a:pPr>
              <a:endPara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3" name="Content Placeholder 2"/>
            <p:cNvSpPr txBox="1"/>
            <p:nvPr/>
          </p:nvSpPr>
          <p:spPr>
            <a:xfrm>
              <a:off x="3920" y="2554"/>
              <a:ext cx="6063" cy="2767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➊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建立、优化索引；</a:t>
              </a:r>
              <a:endParaRPr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➋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对大存量数据的表进行归档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➌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语句进行优化，优化查询条件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❹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梳理业务程序，对其进行优化；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❺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按照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太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保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规范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整改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禁止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多表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关联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45335" y="3676650"/>
            <a:ext cx="3623310" cy="1950085"/>
            <a:chOff x="3880" y="2250"/>
            <a:chExt cx="5706" cy="3071"/>
          </a:xfrm>
        </p:grpSpPr>
        <p:sp>
          <p:nvSpPr>
            <p:cNvPr id="3" name="Content Placeholder 2"/>
            <p:cNvSpPr txBox="1"/>
            <p:nvPr/>
          </p:nvSpPr>
          <p:spPr>
            <a:xfrm>
              <a:off x="3880" y="2250"/>
              <a:ext cx="4694" cy="489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l" fontAlgn="base">
                <a:buNone/>
              </a:pP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❑ 低效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SQL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防范</a:t>
              </a:r>
            </a:p>
            <a:p>
              <a:pPr marL="0" indent="0" algn="l" fontAlgn="base">
                <a:buNone/>
              </a:pPr>
              <a:endPara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4" name="Content Placeholder 2"/>
            <p:cNvSpPr txBox="1"/>
            <p:nvPr/>
          </p:nvSpPr>
          <p:spPr>
            <a:xfrm>
              <a:off x="3920" y="2554"/>
              <a:ext cx="5666" cy="2767"/>
            </a:xfrm>
            <a:prstGeom prst="rect">
              <a:avLst/>
            </a:prstGeom>
          </p:spPr>
          <p:txBody>
            <a:bodyPr vert="horz" lIns="105484" tIns="52741" rIns="105484" bIns="5274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ysClr val="window" lastClr="FFFFFF">
                      <a:lumMod val="65000"/>
                    </a:sysClr>
                  </a:solidFill>
                  <a:latin typeface="Calibri" panose="020F0502020204030204"/>
                  <a:ea typeface="+mn-ea"/>
                  <a:cs typeface="+mn-e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ea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➊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在项目团队加强宣导，加强开发规范意识；</a:t>
              </a:r>
              <a:endParaRPr sz="12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➋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对开发写的代码进行质量检查，交叉评审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➌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借用代码检查工具进行检查，比如白猫平台</a:t>
              </a: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❹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对开发人员进行必要的低效</a:t>
              </a:r>
              <a:r>
                <a:rPr lang="en-US" alt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SQL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技能培训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❺ 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树立</a:t>
              </a:r>
              <a:r>
                <a:rPr lang="zh-CN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良好的开发规范意识</a:t>
              </a:r>
              <a:r>
                <a:rPr lang="zh-CN" altLang="en-US" sz="1200" dirty="0" smtClean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vert="horz" wrap="square" lIns="0" tIns="0" rIns="0" bIns="0" numCol="1" rtlCol="0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MS PGothic" panose="020B0600070205080204" pitchFamily="34" charset="-128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IB Standard Onscreen">
  <a:themeElements>
    <a:clrScheme name="自定义 1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IB Standard Onscreen">
      <a:majorFont>
        <a:latin typeface="宋体"/>
        <a:ea typeface="宋体"/>
        <a:cs typeface="宋体"/>
      </a:majorFont>
      <a:minorFont>
        <a:latin typeface="宋体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2_IB Standard Onscreen 1">
        <a:dk1>
          <a:srgbClr val="3C3737"/>
        </a:dk1>
        <a:lt1>
          <a:srgbClr val="FFFFFF"/>
        </a:lt1>
        <a:dk2>
          <a:srgbClr val="C60C30"/>
        </a:dk2>
        <a:lt2>
          <a:srgbClr val="B7B1A9"/>
        </a:lt2>
        <a:accent1>
          <a:srgbClr val="861D25"/>
        </a:accent1>
        <a:accent2>
          <a:srgbClr val="103B66"/>
        </a:accent2>
        <a:accent3>
          <a:srgbClr val="FFFFFF"/>
        </a:accent3>
        <a:accent4>
          <a:srgbClr val="322D2D"/>
        </a:accent4>
        <a:accent5>
          <a:srgbClr val="C3ABAC"/>
        </a:accent5>
        <a:accent6>
          <a:srgbClr val="0D355C"/>
        </a:accent6>
        <a:hlink>
          <a:srgbClr val="185A24"/>
        </a:hlink>
        <a:folHlink>
          <a:srgbClr val="39204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453</Words>
  <Application>Microsoft Office PowerPoint</Application>
  <PresentationFormat>宽屏</PresentationFormat>
  <Paragraphs>75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Malgun Gothic</vt:lpstr>
      <vt:lpstr>MS PGothic</vt:lpstr>
      <vt:lpstr>Myriad Pro</vt:lpstr>
      <vt:lpstr>黑体</vt:lpstr>
      <vt:lpstr>宋体</vt:lpstr>
      <vt:lpstr>微软雅黑</vt:lpstr>
      <vt:lpstr>Arial</vt:lpstr>
      <vt:lpstr>Calibri</vt:lpstr>
      <vt:lpstr>Century Gothic</vt:lpstr>
      <vt:lpstr>Verdana</vt:lpstr>
      <vt:lpstr>2_IB Standard Onscreen</vt:lpstr>
      <vt:lpstr>自定义设计方案</vt:lpstr>
      <vt:lpstr>3_自定义设计方案</vt:lpstr>
      <vt:lpstr>3_IB Standard Onscreen</vt:lpstr>
      <vt:lpstr>4_IB Standard Onscreen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new PPT template</dc:title>
  <dc:creator>袁震宇</dc:creator>
  <cp:lastModifiedBy>chenxiaohui-007</cp:lastModifiedBy>
  <cp:revision>2880</cp:revision>
  <dcterms:created xsi:type="dcterms:W3CDTF">2013-02-21T03:21:00Z</dcterms:created>
  <dcterms:modified xsi:type="dcterms:W3CDTF">2019-08-07T09:10:15Z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