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967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E56DA-33EC-4AC9-B0C6-9100332CF08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E5E23-2E15-430D-A6A1-C9411C58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39bee29a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139bee29a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139bee29a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139bee29a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139bee29a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139bee29a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39bee29a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39bee29a8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139bee29a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139bee29a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139bee29a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139bee29a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53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13af20990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13af20990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271c45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271c45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271c41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271c41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1271c45445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1271c45445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271c45445_0_1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271c45445_0_1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271c41a5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1271c41a5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139bee29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139bee29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Ok so, let’s do some quick review exercises on what we just talked about. 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first question here is in a very basic nested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4F0-6640-4387-87C5-F674FA244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777D-1CF5-458B-AFDA-5E58E623C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4975-9F52-4E7B-8DBB-10488CC2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B91-7F70-4665-86EB-3A2FBD10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240A-E6E3-40B2-9333-2DC016D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7701-004D-42BD-A7BB-E0DE0F49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C0347-BEAE-4FC8-8032-7FC9193A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9A7B6-2592-46E6-8F63-90F182F0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5E35-7C90-4AE2-9AA6-72172041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E10A-C839-4C33-A0E6-D074A45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25F1E-4CF0-46DD-84B6-95C1B4F33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1BB7D-3A30-41A3-A461-C1E5FB49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121A-E2B4-43CE-9C0A-6B7ED9E1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5EC3-1802-482A-8564-9286C4A1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B4F7-94F3-44D3-B817-076121F9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3586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9004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4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1133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00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6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5724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21874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20614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565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BEA-CA00-4797-8335-B7AF195E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AF64-CA13-47C4-AF32-A384C9B9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221F-D1D6-4DCE-8209-80E26A7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CFF8-58AE-4D68-8563-779007CB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E057-5B0B-4C76-9120-ECF85C7F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2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30713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44955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113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8515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6475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8515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74293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63141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74293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8515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6475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8515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74293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41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74293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81826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31400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50437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6301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16313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87773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217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B3CE-85C8-492C-9870-37C95EE6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B4C2-8DFC-4C67-9938-4C66F18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7F70-A3EE-4562-B359-3AA3D0F0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3017-D9BF-48F0-9DC6-3732FF5C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E668-265E-43DC-B7D4-DCFD115C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5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0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0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20707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39990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009148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0252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264800" y="4681634"/>
            <a:ext cx="8186000" cy="10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0732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23588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02450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61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647B-8063-4264-87D8-370767AD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1137-6D86-42E7-BF34-CEB669355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5E40C-7C07-4D54-BEE4-9FD31D53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883F-97BA-4F64-AFC2-ADE872BD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433CD-409C-45B3-A246-449D60ED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21A80-89F5-45BF-9663-77177667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B84F-2A6E-4BFD-9233-6054FA77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C16D2-C9C0-46B2-AB82-34C6ADB6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B70B2-1359-4767-9F8D-195F3F41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CE374-CCA7-45B8-A01F-4163AAC4B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28FFF-A221-42BE-BAF0-DF8A3A5D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1A885-4E7D-4014-9239-5CA87BD7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99BFA-5287-4BF6-86A6-509D0AE5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F048F-BDF5-4B4F-B7A1-047AB55E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044-CBFA-48C1-A4AC-8FE9A7D5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C77EB-B2E0-4B92-8B97-9D349D2B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CD01-81DE-45B1-A1A8-08E74477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0489F-5A22-4F5C-9020-ED57256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8602-D2F5-47B6-99BD-7F172A65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5EA46-6CD6-4660-AA76-EA4BDC3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E7DB4-80C6-42C5-A8B7-8A74F83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3BC8-9325-4A3D-AEA0-46D1B552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6166-15EF-4EBA-AD15-277A395C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CBD6-11DD-48E1-A138-5E300AD0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F9FEF-ADAE-4E01-82FF-FA43EE3A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29BA-C993-4AAD-A963-7BF976B7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6DA27-AC13-47B5-87C0-14626EB4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5EC3-3CC3-4EC6-8DD7-E7319304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9862E-5B02-45F3-93B1-145BD1CE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8A5B9-5C7A-43C1-AA0F-DB95C241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12E9-56F1-4960-8007-3FC85980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557A-000A-478D-BD26-6C532218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5042-0DDA-4DE9-AC0F-199D7AAF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4C5FD-7A4A-4402-9B31-21D8B60A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CBCE-FBEA-492D-82B1-D31097C0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0414-1E39-4AEA-894B-00D5B2936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873F-A45A-44F0-8572-F0EF7B4593B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18D92-327E-45EB-A941-9FBEADB30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7A3D-1BE2-43C3-95ED-9DC43DDAD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E2DD-AC2A-49BF-AE09-D41EAF4F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424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Team 13: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/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Tianming Chen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/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Christine Luong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/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Kathryn Ziccarelli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92" name="Google Shape;392;p28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FOR LOOPS 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93" name="Google Shape;393;p28"/>
          <p:cNvGrpSpPr/>
          <p:nvPr/>
        </p:nvGrpSpPr>
        <p:grpSpPr>
          <a:xfrm>
            <a:off x="7228939" y="2498785"/>
            <a:ext cx="2965548" cy="2512809"/>
            <a:chOff x="5375029" y="1818088"/>
            <a:chExt cx="2224161" cy="1884607"/>
          </a:xfrm>
        </p:grpSpPr>
        <p:sp>
          <p:nvSpPr>
            <p:cNvPr id="394" name="Google Shape;394;p28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405" name="Google Shape;405;p28"/>
          <p:cNvGrpSpPr/>
          <p:nvPr/>
        </p:nvGrpSpPr>
        <p:grpSpPr>
          <a:xfrm>
            <a:off x="9490989" y="1914322"/>
            <a:ext cx="1060523" cy="834820"/>
            <a:chOff x="7542675" y="1392460"/>
            <a:chExt cx="879178" cy="692069"/>
          </a:xfrm>
        </p:grpSpPr>
        <p:sp>
          <p:nvSpPr>
            <p:cNvPr id="406" name="Google Shape;406;p28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407" name="Google Shape;407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412" name="Google Shape;412;p28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413" name="Google Shape;413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6" name="Google Shape;416;p28"/>
          <p:cNvGrpSpPr/>
          <p:nvPr/>
        </p:nvGrpSpPr>
        <p:grpSpPr>
          <a:xfrm>
            <a:off x="6740547" y="3793769"/>
            <a:ext cx="844628" cy="978524"/>
            <a:chOff x="5055410" y="2845326"/>
            <a:chExt cx="633471" cy="733893"/>
          </a:xfrm>
        </p:grpSpPr>
        <p:grpSp>
          <p:nvGrpSpPr>
            <p:cNvPr id="417" name="Google Shape;417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419" name="Google Shape;419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  <a:sym typeface="Arial"/>
                  </a:endParaRPr>
                </a:p>
              </p:txBody>
            </p:sp>
            <p:sp>
              <p:nvSpPr>
                <p:cNvPr id="421" name="Google Shape;421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  <a:sym typeface="Arial"/>
                  </a:endParaRPr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427" name="Google Shape;427;p28"/>
          <p:cNvGrpSpPr/>
          <p:nvPr/>
        </p:nvGrpSpPr>
        <p:grpSpPr>
          <a:xfrm>
            <a:off x="9902927" y="3286258"/>
            <a:ext cx="926443" cy="659589"/>
            <a:chOff x="3336290" y="764021"/>
            <a:chExt cx="810300" cy="576900"/>
          </a:xfrm>
        </p:grpSpPr>
        <p:sp>
          <p:nvSpPr>
            <p:cNvPr id="428" name="Google Shape;428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431" name="Google Shape;431;p28"/>
          <p:cNvGrpSpPr/>
          <p:nvPr/>
        </p:nvGrpSpPr>
        <p:grpSpPr>
          <a:xfrm>
            <a:off x="6879215" y="2308480"/>
            <a:ext cx="1332381" cy="335075"/>
            <a:chOff x="6394932" y="2541500"/>
            <a:chExt cx="959100" cy="241200"/>
          </a:xfrm>
        </p:grpSpPr>
        <p:sp>
          <p:nvSpPr>
            <p:cNvPr id="432" name="Google Shape;432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437" name="Google Shape;437;p28"/>
          <p:cNvGrpSpPr/>
          <p:nvPr/>
        </p:nvGrpSpPr>
        <p:grpSpPr>
          <a:xfrm>
            <a:off x="382157" y="5333333"/>
            <a:ext cx="194489" cy="1277668"/>
            <a:chOff x="286625" y="3923799"/>
            <a:chExt cx="145867" cy="958251"/>
          </a:xfrm>
        </p:grpSpPr>
        <p:sp>
          <p:nvSpPr>
            <p:cNvPr id="438" name="Google Shape;438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441" name="Google Shape;441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4" name="Google Shape;444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cxnSp>
        <p:nvCxnSpPr>
          <p:cNvPr id="447" name="Google Shape;447;p28">
            <a:hlinkClick r:id="" action="ppaction://hlinkshowjump?jump=nextslide"/>
          </p:cNvPr>
          <p:cNvCxnSpPr/>
          <p:nvPr/>
        </p:nvCxnSpPr>
        <p:spPr>
          <a:xfrm>
            <a:off x="1394800" y="5342917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8" name="Google Shape;448;p28"/>
          <p:cNvSpPr txBox="1">
            <a:spLocks noGrp="1"/>
          </p:cNvSpPr>
          <p:nvPr>
            <p:ph type="subTitle" idx="1"/>
          </p:nvPr>
        </p:nvSpPr>
        <p:spPr>
          <a:xfrm>
            <a:off x="9564549" y="6341200"/>
            <a:ext cx="2245519" cy="3704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33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Oswald"/>
              </a:rPr>
              <a:t>FEBRUARY 11, 2022</a:t>
            </a:r>
            <a:endParaRPr sz="1333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Oswald"/>
            </a:endParaRPr>
          </a:p>
        </p:txBody>
      </p:sp>
      <p:sp>
        <p:nvSpPr>
          <p:cNvPr id="449" name="Google Shape;449;p28">
            <a:hlinkClick r:id="rId3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0" name="Google Shape;450;p28">
            <a:hlinkClick r:id="rId3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1" name="Google Shape;451;p28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2" name="Google Shape;452;p28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0BAB8CC4-BBF7-4984-A330-CDA0B935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95" y="2015329"/>
            <a:ext cx="7385455" cy="1424978"/>
          </a:xfrm>
          <a:prstGeom prst="rect">
            <a:avLst/>
          </a:prstGeom>
        </p:spPr>
      </p:pic>
      <p:grpSp>
        <p:nvGrpSpPr>
          <p:cNvPr id="823" name="Google Shape;823;p38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824" name="Google Shape;824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7" name="Google Shape;827;p38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828" name="Google Shape;828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829" name="Google Shape;829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30" name="Google Shape;830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831" name="Google Shape;831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2" name="Google Shape;832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Google Shape;833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4" name="Google Shape;834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5" name="Google Shape;835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837" name="Google Shape;837;p38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10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838" name="Google Shape;838;p3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EXERCISE 1 – Quick Debug Challenge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" name="Google Shape;839;p38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1733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0" name="Google Shape;840;p38">
            <a:hlinkClick r:id="rId5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1" name="Google Shape;841;p38">
            <a:hlinkClick r:id="rId5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2" name="Google Shape;842;p38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3" name="Google Shape;843;p38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844" name="Google Shape;844;p38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845" name="Google Shape;845;p3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E81AE67-6D0A-4E54-9D26-C0A59C425067}"/>
              </a:ext>
            </a:extLst>
          </p:cNvPr>
          <p:cNvSpPr/>
          <p:nvPr/>
        </p:nvSpPr>
        <p:spPr>
          <a:xfrm>
            <a:off x="1515902" y="2000478"/>
            <a:ext cx="1644242" cy="298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23C3AF-7280-485F-9BB7-8F3C15CE7E55}"/>
              </a:ext>
            </a:extLst>
          </p:cNvPr>
          <p:cNvSpPr/>
          <p:nvPr/>
        </p:nvSpPr>
        <p:spPr>
          <a:xfrm>
            <a:off x="1685080" y="2291138"/>
            <a:ext cx="1644242" cy="298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94074-1843-459F-8365-3F4E24C22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67" y="3948113"/>
            <a:ext cx="7385455" cy="36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39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855" name="Google Shape;855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8" name="Google Shape;858;p39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859" name="Google Shape;859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860" name="Google Shape;860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61" name="Google Shape;861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862" name="Google Shape;862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63" name="Google Shape;863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65" name="Google Shape;865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66" name="Google Shape;866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67" name="Google Shape;867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868" name="Google Shape;868;p39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10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869" name="Google Shape;869;p3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EXERCISE 2 – Nested For Loop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Google Shape;870;p39"/>
          <p:cNvSpPr txBox="1">
            <a:spLocks noGrp="1"/>
          </p:cNvSpPr>
          <p:nvPr>
            <p:ph type="body" idx="1"/>
          </p:nvPr>
        </p:nvSpPr>
        <p:spPr>
          <a:xfrm>
            <a:off x="910200" y="1585184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3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fruits are there in each </a:t>
            </a:r>
            <a:r>
              <a:rPr lang="en-US" sz="17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en-US" sz="173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the end?</a:t>
            </a:r>
            <a:endParaRPr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1" name="Google Shape;871;p39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2" name="Google Shape;872;p39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3" name="Google Shape;873;p39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4" name="Google Shape;874;p39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875" name="Google Shape;875;p39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876" name="Google Shape;876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61B86E1-5D53-40C5-ACF5-63E592B11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146" y="3811109"/>
            <a:ext cx="4123121" cy="2280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95A7BA-C7DE-4830-96E1-7BFC8F634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800" y="1606884"/>
            <a:ext cx="5702331" cy="386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4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886" name="Google Shape;886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9" name="Google Shape;889;p4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890" name="Google Shape;890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891" name="Google Shape;891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92" name="Google Shape;892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893" name="Google Shape;893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94" name="Google Shape;894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96" name="Google Shape;896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7" name="Google Shape;897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899" name="Google Shape;899;p4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11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900" name="Google Shape;900;p4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Google Shape;901;p40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73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</a:t>
            </a:r>
            <a:r>
              <a:rPr lang="en-US" sz="17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lang="en-US" sz="173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Ridge and the Lasso into one line?</a:t>
            </a:r>
            <a:endParaRPr sz="1733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2" name="Google Shape;902;p40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3" name="Google Shape;903;p40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4" name="Google Shape;904;p40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5" name="Google Shape;905;p4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906" name="Google Shape;906;p40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907" name="Google Shape;907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910" name="Google Shape;91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000" y="2406348"/>
            <a:ext cx="8689305" cy="336106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1">
            <a:extLst>
              <a:ext uri="{FF2B5EF4-FFF2-40B4-BE49-F238E27FC236}">
                <a16:creationId xmlns:a16="http://schemas.microsoft.com/office/drawing/2014/main" id="{D5D1F5D8-1D60-4556-B6B9-4FBA411BCBFC}"/>
              </a:ext>
            </a:extLst>
          </p:cNvPr>
          <p:cNvSpPr/>
          <p:nvPr/>
        </p:nvSpPr>
        <p:spPr>
          <a:xfrm>
            <a:off x="5273879" y="4021157"/>
            <a:ext cx="1644242" cy="13555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6F2206-76DF-4FC0-BE30-298155907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539" y="3997407"/>
            <a:ext cx="8658225" cy="167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42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946" name="Google Shape;946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9" name="Google Shape;949;p42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950" name="Google Shape;950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951" name="Google Shape;951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52" name="Google Shape;952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953" name="Google Shape;953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54" name="Google Shape;954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6" name="Google Shape;956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7" name="Google Shape;957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959" name="Google Shape;959;p42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12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960" name="Google Shape;960;p4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GRID SEARCH EXAMPLE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1" name="Google Shape;961;p42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1733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" name="Google Shape;962;p42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3" name="Google Shape;963;p42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4" name="Google Shape;964;p42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5" name="Google Shape;965;p42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966" name="Google Shape;966;p42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967" name="Google Shape;96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970" name="Google Shape;97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000" y="2932284"/>
            <a:ext cx="10272000" cy="19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3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976" name="Google Shape;976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9" name="Google Shape;979;p43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980" name="Google Shape;980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981" name="Google Shape;981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82" name="Google Shape;982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983" name="Google Shape;983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84" name="Google Shape;984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5" name="Google Shape;985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86" name="Google Shape;986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87" name="Google Shape;987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989" name="Google Shape;989;p43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13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990" name="Google Shape;990;p4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GRID SEARCH EXAMPLE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1" name="Google Shape;991;p43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1733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2" name="Google Shape;992;p43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3" name="Google Shape;993;p43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4" name="Google Shape;994;p43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5" name="Google Shape;995;p43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996" name="Google Shape;996;p43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997" name="Google Shape;997;p4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1000" name="Google Shape;100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734" y="2026500"/>
            <a:ext cx="10054535" cy="240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8718" y="4758333"/>
            <a:ext cx="5118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4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886" name="Google Shape;886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9" name="Google Shape;889;p4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890" name="Google Shape;890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891" name="Google Shape;891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92" name="Google Shape;892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893" name="Google Shape;893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94" name="Google Shape;894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96" name="Google Shape;896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7" name="Google Shape;897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899" name="Google Shape;899;p4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14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900" name="Google Shape;900;p4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zh-CN" sz="3600">
                <a:latin typeface="Arial" panose="020B0604020202020204" pitchFamily="34" charset="0"/>
                <a:cs typeface="Arial" panose="020B0604020202020204" pitchFamily="34" charset="0"/>
              </a:rPr>
              <a:t>GRID SEARCH EXAMPLE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Google Shape;901;p40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1733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2" name="Google Shape;902;p40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3" name="Google Shape;903;p40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4" name="Google Shape;904;p40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5" name="Google Shape;905;p4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906" name="Google Shape;906;p40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907" name="Google Shape;907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910" name="Google Shape;91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1352" y="2259665"/>
            <a:ext cx="8689305" cy="3361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1">
            <a:extLst>
              <a:ext uri="{FF2B5EF4-FFF2-40B4-BE49-F238E27FC236}">
                <a16:creationId xmlns:a16="http://schemas.microsoft.com/office/drawing/2014/main" id="{B16E3E54-4481-4D64-B2E6-8A806F317BF2}"/>
              </a:ext>
            </a:extLst>
          </p:cNvPr>
          <p:cNvSpPr/>
          <p:nvPr/>
        </p:nvSpPr>
        <p:spPr>
          <a:xfrm>
            <a:off x="7817931" y="3838600"/>
            <a:ext cx="2570535" cy="4469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FBA4A20F-7942-48F1-B93D-887B54022B66}"/>
              </a:ext>
            </a:extLst>
          </p:cNvPr>
          <p:cNvSpPr/>
          <p:nvPr/>
        </p:nvSpPr>
        <p:spPr>
          <a:xfrm>
            <a:off x="7749991" y="4817263"/>
            <a:ext cx="2570535" cy="4469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0F912B75-52C6-4927-AF4A-A5129F664433}"/>
              </a:ext>
            </a:extLst>
          </p:cNvPr>
          <p:cNvSpPr/>
          <p:nvPr/>
        </p:nvSpPr>
        <p:spPr>
          <a:xfrm>
            <a:off x="1751343" y="3205519"/>
            <a:ext cx="6066588" cy="4469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8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44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007" name="Google Shape;1007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0" name="Google Shape;1010;p44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011" name="Google Shape;1011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1012" name="Google Shape;1012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3" name="Google Shape;1013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1014" name="Google Shape;1014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5" name="Google Shape;1015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6" name="Google Shape;1016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7" name="Google Shape;1017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18" name="Google Shape;1018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1020" name="Google Shape;1020;p44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15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1021" name="Google Shape;1021;p4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POLL TIME!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2" name="Google Shape;1022;p44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1733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3" name="Google Shape;1023;p44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4" name="Google Shape;1024;p44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5" name="Google Shape;1025;p44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6" name="Google Shape;1026;p44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027" name="Google Shape;1027;p44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028" name="Google Shape;1028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1031" name="Google Shape;103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700" y="1680867"/>
            <a:ext cx="7715200" cy="4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44"/>
          <p:cNvSpPr txBox="1">
            <a:spLocks noGrp="1"/>
          </p:cNvSpPr>
          <p:nvPr>
            <p:ph type="body" idx="1"/>
          </p:nvPr>
        </p:nvSpPr>
        <p:spPr>
          <a:xfrm>
            <a:off x="1258700" y="5257067"/>
            <a:ext cx="7603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3600" dirty="0">
                <a:solidFill>
                  <a:schemeClr val="dk1"/>
                </a:solidFill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www.pollev.com/christineluong286</a:t>
            </a:r>
            <a:endParaRPr sz="3600" dirty="0">
              <a:solidFill>
                <a:schemeClr val="dk1"/>
              </a:solidFill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>
            <a:spLocks noGrp="1"/>
          </p:cNvSpPr>
          <p:nvPr>
            <p:ph type="title"/>
          </p:nvPr>
        </p:nvSpPr>
        <p:spPr>
          <a:xfrm>
            <a:off x="1721155" y="1719884"/>
            <a:ext cx="37204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WHAT ARE LOOPS?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8" name="Google Shape;458;p29"/>
          <p:cNvSpPr txBox="1">
            <a:spLocks noGrp="1"/>
          </p:cNvSpPr>
          <p:nvPr>
            <p:ph type="title" idx="2"/>
          </p:nvPr>
        </p:nvSpPr>
        <p:spPr>
          <a:xfrm>
            <a:off x="861402" y="1719884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01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9" name="Google Shape;459;p29"/>
          <p:cNvSpPr txBox="1">
            <a:spLocks noGrp="1"/>
          </p:cNvSpPr>
          <p:nvPr>
            <p:ph type="title" idx="4"/>
          </p:nvPr>
        </p:nvSpPr>
        <p:spPr>
          <a:xfrm>
            <a:off x="5708730" y="1719884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02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0" name="Google Shape;460;p29"/>
          <p:cNvSpPr txBox="1">
            <a:spLocks noGrp="1"/>
          </p:cNvSpPr>
          <p:nvPr>
            <p:ph type="title" idx="6"/>
          </p:nvPr>
        </p:nvSpPr>
        <p:spPr>
          <a:xfrm>
            <a:off x="1721155" y="3365833"/>
            <a:ext cx="4341715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NESTED LOOP SYNTAX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1" name="Google Shape;461;p29"/>
          <p:cNvSpPr txBox="1">
            <a:spLocks noGrp="1"/>
          </p:cNvSpPr>
          <p:nvPr>
            <p:ph type="title" idx="7"/>
          </p:nvPr>
        </p:nvSpPr>
        <p:spPr>
          <a:xfrm>
            <a:off x="861402" y="3365833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03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2" name="Google Shape;462;p29"/>
          <p:cNvSpPr txBox="1">
            <a:spLocks noGrp="1"/>
          </p:cNvSpPr>
          <p:nvPr>
            <p:ph type="title" idx="9"/>
          </p:nvPr>
        </p:nvSpPr>
        <p:spPr>
          <a:xfrm>
            <a:off x="6772399" y="3365833"/>
            <a:ext cx="4269967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FOR LOOPS &amp; NESTED FOR LOOPS EXAMPLES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3" name="Google Shape;463;p29"/>
          <p:cNvSpPr txBox="1">
            <a:spLocks noGrp="1"/>
          </p:cNvSpPr>
          <p:nvPr>
            <p:ph type="title" idx="13"/>
          </p:nvPr>
        </p:nvSpPr>
        <p:spPr>
          <a:xfrm>
            <a:off x="5708730" y="3365833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04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4" name="Google Shape;464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TABLE OF CONTENTS</a:t>
            </a:r>
            <a:endParaRPr sz="36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65" name="Google Shape;465;p29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466" name="Google Shape;466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29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470" name="Google Shape;470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471" name="Google Shape;471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473" name="Google Shape;473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479" name="Google Shape;479;p29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33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Oswald"/>
              </a:rPr>
              <a:t>1</a:t>
            </a:r>
            <a:endParaRPr sz="1333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Oswald"/>
            </a:endParaRPr>
          </a:p>
        </p:txBody>
      </p:sp>
      <p:cxnSp>
        <p:nvCxnSpPr>
          <p:cNvPr id="480" name="Google Shape;480;p29"/>
          <p:cNvCxnSpPr/>
          <p:nvPr/>
        </p:nvCxnSpPr>
        <p:spPr>
          <a:xfrm>
            <a:off x="10902100" y="4705351"/>
            <a:ext cx="0" cy="9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1" name="Google Shape;481;p29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2" name="Google Shape;482;p29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3" name="Google Shape;483;p29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4" name="Google Shape;484;p29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85" name="Google Shape;485;p29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486" name="Google Shape;486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489" name="Google Shape;489;p29"/>
          <p:cNvSpPr txBox="1">
            <a:spLocks noGrp="1"/>
          </p:cNvSpPr>
          <p:nvPr>
            <p:ph type="title"/>
          </p:nvPr>
        </p:nvSpPr>
        <p:spPr>
          <a:xfrm>
            <a:off x="6705200" y="1719900"/>
            <a:ext cx="37204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FOR LOOP SYNTAX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6"/>
          </p:nvPr>
        </p:nvSpPr>
        <p:spPr>
          <a:xfrm>
            <a:off x="1721156" y="5011767"/>
            <a:ext cx="38536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EXERCISE 6-11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title" idx="7"/>
          </p:nvPr>
        </p:nvSpPr>
        <p:spPr>
          <a:xfrm>
            <a:off x="861402" y="5011767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93C47D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05</a:t>
            </a:r>
            <a:endParaRPr dirty="0">
              <a:solidFill>
                <a:srgbClr val="93C47D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title" idx="9"/>
          </p:nvPr>
        </p:nvSpPr>
        <p:spPr>
          <a:xfrm>
            <a:off x="6772384" y="5011767"/>
            <a:ext cx="35860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POLLING QUESTIONS</a:t>
            </a:r>
            <a:endParaRPr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3" name="Google Shape;493;p29"/>
          <p:cNvSpPr txBox="1">
            <a:spLocks noGrp="1"/>
          </p:cNvSpPr>
          <p:nvPr>
            <p:ph type="title" idx="13"/>
          </p:nvPr>
        </p:nvSpPr>
        <p:spPr>
          <a:xfrm>
            <a:off x="5708730" y="5011767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9900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06</a:t>
            </a:r>
            <a:endParaRPr dirty="0">
              <a:solidFill>
                <a:srgbClr val="9900FF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0"/>
          <p:cNvGrpSpPr/>
          <p:nvPr/>
        </p:nvGrpSpPr>
        <p:grpSpPr>
          <a:xfrm>
            <a:off x="1288320" y="2185324"/>
            <a:ext cx="982800" cy="982800"/>
            <a:chOff x="991075" y="1881675"/>
            <a:chExt cx="737100" cy="737100"/>
          </a:xfrm>
        </p:grpSpPr>
        <p:sp>
          <p:nvSpPr>
            <p:cNvPr id="499" name="Google Shape;499;p3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501" name="Google Shape;501;p30"/>
          <p:cNvGrpSpPr/>
          <p:nvPr/>
        </p:nvGrpSpPr>
        <p:grpSpPr>
          <a:xfrm>
            <a:off x="4729795" y="2185324"/>
            <a:ext cx="982800" cy="982800"/>
            <a:chOff x="991075" y="1881675"/>
            <a:chExt cx="737100" cy="737100"/>
          </a:xfrm>
        </p:grpSpPr>
        <p:sp>
          <p:nvSpPr>
            <p:cNvPr id="502" name="Google Shape;502;p3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504" name="Google Shape;504;p30"/>
          <p:cNvGrpSpPr/>
          <p:nvPr/>
        </p:nvGrpSpPr>
        <p:grpSpPr>
          <a:xfrm>
            <a:off x="8198901" y="2185357"/>
            <a:ext cx="982800" cy="982800"/>
            <a:chOff x="991075" y="1881675"/>
            <a:chExt cx="737100" cy="737100"/>
          </a:xfrm>
        </p:grpSpPr>
        <p:sp>
          <p:nvSpPr>
            <p:cNvPr id="505" name="Google Shape;505;p3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507" name="Google Shape;507;p3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08" name="Google Shape;508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1" name="Google Shape;511;p3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12" name="Google Shape;512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513" name="Google Shape;513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4" name="Google Shape;514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515" name="Google Shape;515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6" name="Google Shape;516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8" name="Google Shape;518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9" name="Google Shape;519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521" name="Google Shape;521;p3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2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522" name="Google Shape;522;p30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WHAT ARE LOOPS?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Google Shape;524;p30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A way to repeat tasks a defined number of times under certain conditions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5" name="Google Shape;525;p30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ASSIGNOR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Google Shape;526;p30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Taking an integer value and assigning it successive values from a vector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7" name="Google Shape;527;p30"/>
          <p:cNvSpPr txBox="1">
            <a:spLocks noGrp="1"/>
          </p:cNvSpPr>
          <p:nvPr>
            <p:ph type="title" idx="4"/>
          </p:nvPr>
        </p:nvSpPr>
        <p:spPr>
          <a:xfrm>
            <a:off x="8025567" y="3404400"/>
            <a:ext cx="3215590" cy="6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8" name="Google Shape;528;p30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Statement or condition is executed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9" name="Google Shape;529;p30"/>
          <p:cNvGrpSpPr/>
          <p:nvPr/>
        </p:nvGrpSpPr>
        <p:grpSpPr>
          <a:xfrm>
            <a:off x="4948534" y="2438963"/>
            <a:ext cx="545345" cy="475523"/>
            <a:chOff x="4367550" y="2156499"/>
            <a:chExt cx="409009" cy="356642"/>
          </a:xfrm>
        </p:grpSpPr>
        <p:sp>
          <p:nvSpPr>
            <p:cNvPr id="530" name="Google Shape;530;p30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543" name="Google Shape;543;p30"/>
          <p:cNvGrpSpPr/>
          <p:nvPr/>
        </p:nvGrpSpPr>
        <p:grpSpPr>
          <a:xfrm>
            <a:off x="8417619" y="2438996"/>
            <a:ext cx="545383" cy="475523"/>
            <a:chOff x="8245271" y="1357987"/>
            <a:chExt cx="409037" cy="356642"/>
          </a:xfrm>
        </p:grpSpPr>
        <p:sp>
          <p:nvSpPr>
            <p:cNvPr id="544" name="Google Shape;544;p30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554" name="Google Shape;554;p30"/>
          <p:cNvGrpSpPr/>
          <p:nvPr/>
        </p:nvGrpSpPr>
        <p:grpSpPr>
          <a:xfrm>
            <a:off x="1507051" y="2442938"/>
            <a:ext cx="545332" cy="467575"/>
            <a:chOff x="3159447" y="1439568"/>
            <a:chExt cx="385957" cy="330924"/>
          </a:xfrm>
        </p:grpSpPr>
        <p:sp>
          <p:nvSpPr>
            <p:cNvPr id="555" name="Google Shape;555;p30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73" name="Google Shape;573;p30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4" name="Google Shape;574;p30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5" name="Google Shape;575;p30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6" name="Google Shape;576;p3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7" name="Google Shape;577;p30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578" name="Google Shape;578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1"/>
          <p:cNvGrpSpPr/>
          <p:nvPr/>
        </p:nvGrpSpPr>
        <p:grpSpPr>
          <a:xfrm>
            <a:off x="1633995" y="2026503"/>
            <a:ext cx="982800" cy="982800"/>
            <a:chOff x="991075" y="1881675"/>
            <a:chExt cx="737100" cy="737100"/>
          </a:xfrm>
        </p:grpSpPr>
        <p:sp>
          <p:nvSpPr>
            <p:cNvPr id="586" name="Google Shape;586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88" name="Google Shape;588;p31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indent="0"/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NESTED FOR LOOP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9" name="Google Shape;589;p31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90" name="Google Shape;59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3" name="Google Shape;593;p31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94" name="Google Shape;594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595" name="Google Shape;595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597" name="Google Shape;597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8" name="Google Shape;598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9" name="Google Shape;599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00" name="Google Shape;600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604" name="Google Shape;604;p31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iterating over a sequence (e.g. list, tuple, dictionary, string)</a:t>
            </a:r>
            <a:endParaRPr sz="20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Google Shape;605;p31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Google Shape;606;p31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Allows looping through elements in multiple vectors (or multiple dimensions of a matrix) and performs some operation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TYPES OF LOOPS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8" name="Google Shape;608;p31"/>
          <p:cNvGrpSpPr/>
          <p:nvPr/>
        </p:nvGrpSpPr>
        <p:grpSpPr>
          <a:xfrm>
            <a:off x="1852728" y="2245237"/>
            <a:ext cx="545345" cy="545355"/>
            <a:chOff x="3075107" y="3758147"/>
            <a:chExt cx="409009" cy="409016"/>
          </a:xfrm>
        </p:grpSpPr>
        <p:sp>
          <p:nvSpPr>
            <p:cNvPr id="609" name="Google Shape;609;p31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6835211" y="2026503"/>
            <a:ext cx="982800" cy="982800"/>
            <a:chOff x="991075" y="1881675"/>
            <a:chExt cx="737100" cy="737100"/>
          </a:xfrm>
        </p:grpSpPr>
        <p:sp>
          <p:nvSpPr>
            <p:cNvPr id="614" name="Google Shape;614;p31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616" name="Google Shape;616;p31">
            <a:hlinkClick r:id="rId3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7" name="Google Shape;617;p31">
            <a:hlinkClick r:id="rId3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8" name="Google Shape;618;p31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9" name="Google Shape;619;p31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20" name="Google Shape;620;p31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621" name="Google Shape;621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624" name="Google Shape;624;p31"/>
          <p:cNvGrpSpPr/>
          <p:nvPr/>
        </p:nvGrpSpPr>
        <p:grpSpPr>
          <a:xfrm>
            <a:off x="7089853" y="2311493"/>
            <a:ext cx="473468" cy="412848"/>
            <a:chOff x="490025" y="1357987"/>
            <a:chExt cx="409009" cy="356642"/>
          </a:xfrm>
        </p:grpSpPr>
        <p:sp>
          <p:nvSpPr>
            <p:cNvPr id="625" name="Google Shape;625;p31"/>
            <p:cNvSpPr/>
            <p:nvPr/>
          </p:nvSpPr>
          <p:spPr>
            <a:xfrm>
              <a:off x="677593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90025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677593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90025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28466" y="1397114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78175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30544" y="1397114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77593" y="1534973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67564" y="1534973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06004" y="1573414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55742" y="1573414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08083" y="1573414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57820" y="1573414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9" name="Google Shape;521;p30">
            <a:hlinkClick r:id="rId4" action="ppaction://hlinksldjump"/>
            <a:extLst>
              <a:ext uri="{FF2B5EF4-FFF2-40B4-BE49-F238E27FC236}">
                <a16:creationId xmlns:a16="http://schemas.microsoft.com/office/drawing/2014/main" id="{637F6316-4AD7-4EEA-AB8C-E971ED69EC72}"/>
              </a:ext>
            </a:extLst>
          </p:cNvPr>
          <p:cNvSpPr txBox="1">
            <a:spLocks/>
          </p:cNvSpPr>
          <p:nvPr/>
        </p:nvSpPr>
        <p:spPr>
          <a:xfrm>
            <a:off x="10399068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defTabSz="1219170">
              <a:buClr>
                <a:srgbClr val="E2E2E2"/>
              </a:buClr>
            </a:pPr>
            <a:r>
              <a:rPr lang="en" sz="1333" b="0" kern="0" dirty="0">
                <a:solidFill>
                  <a:srgbClr val="E2E2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6" name="Google Shape;646;p32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647" name="Google Shape;647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648" name="Google Shape;648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9" name="Google Shape;649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650" name="Google Shape;650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1" name="Google Shape;651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3" name="Google Shape;653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4" name="Google Shape;654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656" name="Google Shape;656;p32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-US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4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657" name="Google Shape;657;p3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FOR LOOP SYNTAX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Google Shape;658;p32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 </a:t>
            </a:r>
            <a:r>
              <a:rPr lang="en" sz="1800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" sz="18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09585">
              <a:buNone/>
            </a:pP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statement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sz="18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Google Shape;659;p32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0" name="Google Shape;660;p32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1" name="Google Shape;661;p32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2" name="Google Shape;662;p32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63" name="Google Shape;663;p32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664" name="Google Shape;664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B49434-4843-416F-836E-D069609D7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84" y="3309406"/>
            <a:ext cx="4803416" cy="2307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CAN THIS BE IMPROVED?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674" name="Google Shape;674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33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5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678" name="Google Shape;678;p33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9" name="Google Shape;679;p33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0" name="Google Shape;680;p33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81" name="Google Shape;681;p33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682" name="Google Shape;682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685" name="Google Shape;685;p33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686" name="Google Shape;686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687" name="Google Shape;687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8" name="Google Shape;688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689" name="Google Shape;689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0" name="Google Shape;690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2" name="Google Shape;692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3" name="Google Shape;693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695" name="Google Shape;695;p33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6" name="Google Shape;696;p33"/>
          <p:cNvSpPr txBox="1"/>
          <p:nvPr/>
        </p:nvSpPr>
        <p:spPr>
          <a:xfrm>
            <a:off x="1157533" y="1686800"/>
            <a:ext cx="9646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000" kern="0" dirty="0">
                <a:solidFill>
                  <a:srgbClr val="E2E2E2"/>
                </a:solidFill>
                <a:latin typeface="Arial" panose="020B0604020202020204" pitchFamily="34" charset="0"/>
                <a:ea typeface="Fira Code"/>
                <a:cs typeface="Arial" panose="020B0604020202020204" pitchFamily="34" charset="0"/>
                <a:sym typeface="Fira Code"/>
              </a:rPr>
              <a:t>Suppose you want to do several printouts of the following:</a:t>
            </a:r>
            <a:endParaRPr sz="2000" kern="0" dirty="0">
              <a:solidFill>
                <a:srgbClr val="E2E2E2"/>
              </a:solidFill>
              <a:latin typeface="Arial" panose="020B0604020202020204" pitchFamily="34" charset="0"/>
              <a:ea typeface="Fira Code"/>
              <a:cs typeface="Arial" panose="020B0604020202020204" pitchFamily="34" charset="0"/>
              <a:sym typeface="Fira Code"/>
            </a:endParaRPr>
          </a:p>
          <a:p>
            <a:pPr defTabSz="1219170">
              <a:buClr>
                <a:srgbClr val="000000"/>
              </a:buClr>
            </a:pPr>
            <a:r>
              <a:rPr lang="en" sz="2000" kern="0" dirty="0">
                <a:solidFill>
                  <a:srgbClr val="E2E2E2"/>
                </a:solidFill>
                <a:latin typeface="Arial" panose="020B0604020202020204" pitchFamily="34" charset="0"/>
                <a:ea typeface="Fira Code"/>
                <a:cs typeface="Arial" panose="020B0604020202020204" pitchFamily="34" charset="0"/>
                <a:sym typeface="Fira Code"/>
              </a:rPr>
              <a:t>The year is [year] where [year] is equal to 2017 through 2022</a:t>
            </a:r>
            <a:endParaRPr sz="28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FC621-04A7-48C2-8B75-45D880B37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206" y="2751734"/>
            <a:ext cx="5399494" cy="314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4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WRITING A SIMPLE FOR LOOP 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3" name="Google Shape;703;p34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704" name="Google Shape;70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7" name="Google Shape;707;p34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6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708" name="Google Shape;708;p34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9" name="Google Shape;709;p34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0" name="Google Shape;710;p34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711" name="Google Shape;711;p34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712" name="Google Shape;712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716" name="Google Shape;716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717" name="Google Shape;717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8" name="Google Shape;718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719" name="Google Shape;719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0" name="Google Shape;720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2" name="Google Shape;722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3" name="Google Shape;723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725" name="Google Shape;725;p34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83CF83-2F4A-416F-AA9A-717B576892F2}"/>
              </a:ext>
            </a:extLst>
          </p:cNvPr>
          <p:cNvGrpSpPr/>
          <p:nvPr/>
        </p:nvGrpSpPr>
        <p:grpSpPr>
          <a:xfrm>
            <a:off x="1112824" y="1695902"/>
            <a:ext cx="8349228" cy="2110923"/>
            <a:chOff x="1112824" y="1695902"/>
            <a:chExt cx="8349228" cy="21109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EEB02F-640F-4CAC-9B1A-388BFE6F9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824" y="1695902"/>
              <a:ext cx="5524979" cy="211092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8088901-058F-4972-9359-9854BD519649}"/>
                </a:ext>
              </a:extLst>
            </p:cNvPr>
            <p:cNvSpPr txBox="1"/>
            <p:nvPr/>
          </p:nvSpPr>
          <p:spPr>
            <a:xfrm>
              <a:off x="7136296" y="2335696"/>
              <a:ext cx="2325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Better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878918-F044-4F87-B035-5D9D5D4DD9D6}"/>
              </a:ext>
            </a:extLst>
          </p:cNvPr>
          <p:cNvGrpSpPr/>
          <p:nvPr/>
        </p:nvGrpSpPr>
        <p:grpSpPr>
          <a:xfrm>
            <a:off x="1112824" y="3966844"/>
            <a:ext cx="8349228" cy="2011063"/>
            <a:chOff x="1112824" y="3966844"/>
            <a:chExt cx="8349228" cy="20110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B1CA7E-E1EF-4524-9949-3726F5E8D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2824" y="3966844"/>
              <a:ext cx="5524979" cy="201106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5975CA-183A-4DE4-AD5F-56F385499B2C}"/>
                </a:ext>
              </a:extLst>
            </p:cNvPr>
            <p:cNvSpPr txBox="1"/>
            <p:nvPr/>
          </p:nvSpPr>
          <p:spPr>
            <a:xfrm>
              <a:off x="7136296" y="4555435"/>
              <a:ext cx="2325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3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763" name="Google Shape;763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6" name="Google Shape;766;p3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767" name="Google Shape;767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770" name="Google Shape;770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71" name="Google Shape;771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2" name="Google Shape;772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73" name="Google Shape;773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74" name="Google Shape;774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776" name="Google Shape;776;p36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-US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7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NESTED FOR LOOP SYNTAX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" name="Google Shape;778;p36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700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 </a:t>
            </a:r>
            <a:r>
              <a:rPr lang="en" sz="1700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" sz="17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				</a:t>
            </a:r>
          </a:p>
          <a:p>
            <a:pPr marL="0" indent="0">
              <a:buNone/>
            </a:pP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" sz="1700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 </a:t>
            </a:r>
            <a:r>
              <a:rPr lang="en" sz="1700" dirty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" sz="17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execute statement					</a:t>
            </a:r>
          </a:p>
          <a:p>
            <a:pPr marL="0" indent="0">
              <a:buNone/>
            </a:pP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sz="17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sz="17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17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7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9" name="Google Shape;779;p3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0" name="Google Shape;780;p3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1" name="Google Shape;781;p36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2" name="Google Shape;782;p3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783" name="Google Shape;783;p36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784" name="Google Shape;784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0F0EC4-F9EF-480D-821C-0E755535D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94" y="3101027"/>
            <a:ext cx="5326034" cy="30369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02344A-DAEA-4F45-B3E0-027C0541B676}"/>
              </a:ext>
            </a:extLst>
          </p:cNvPr>
          <p:cNvSpPr txBox="1"/>
          <p:nvPr/>
        </p:nvSpPr>
        <p:spPr>
          <a:xfrm>
            <a:off x="4157869" y="1671706"/>
            <a:ext cx="19381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#Outer Loop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615DF-7E3B-4CEC-AAE0-A2C4566D19FE}"/>
              </a:ext>
            </a:extLst>
          </p:cNvPr>
          <p:cNvSpPr txBox="1"/>
          <p:nvPr/>
        </p:nvSpPr>
        <p:spPr>
          <a:xfrm>
            <a:off x="4157868" y="1973278"/>
            <a:ext cx="19381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#Inner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793" name="Google Shape;793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6" name="Google Shape;796;p3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797" name="Google Shape;797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798" name="Google Shape;798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99" name="Google Shape;799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grpSp>
            <p:nvGrpSpPr>
              <p:cNvPr id="800" name="Google Shape;800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1" name="Google Shape;801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3" name="Google Shape;803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04" name="Google Shape;804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806" name="Google Shape;806;p3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>
              <a:buNone/>
            </a:pPr>
            <a:r>
              <a:rPr lang="en" sz="1333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9</a:t>
            </a:r>
            <a:endParaRPr sz="1333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  <p:sp>
        <p:nvSpPr>
          <p:cNvPr id="807" name="Google Shape;807;p3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EXERCISE 1 – Quick Debug Challenge</a:t>
            </a:r>
          </a:p>
        </p:txBody>
      </p:sp>
      <p:sp>
        <p:nvSpPr>
          <p:cNvPr id="808" name="Google Shape;808;p37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Google Shape;809;p37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0" name="Google Shape;810;p37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1" name="Google Shape;811;p37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2" name="Google Shape;812;p3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813" name="Google Shape;813;p37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814" name="Google Shape;814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818" name="Google Shape;81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495" y="4068334"/>
            <a:ext cx="4731900" cy="9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5B38E0-EFB0-4F23-B6B2-E75BAA9AA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95" y="2012381"/>
            <a:ext cx="7385455" cy="1387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327</Words>
  <Application>Microsoft Office PowerPoint</Application>
  <PresentationFormat>Widescreen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Anaheim</vt:lpstr>
      <vt:lpstr>Arial</vt:lpstr>
      <vt:lpstr>Bebas Neue</vt:lpstr>
      <vt:lpstr>Calibri</vt:lpstr>
      <vt:lpstr>Calibri Light</vt:lpstr>
      <vt:lpstr>Fira Code</vt:lpstr>
      <vt:lpstr>Fira Code Light</vt:lpstr>
      <vt:lpstr>Open Sans</vt:lpstr>
      <vt:lpstr>Oswald</vt:lpstr>
      <vt:lpstr>Roboto Condensed Light</vt:lpstr>
      <vt:lpstr>Office Theme</vt:lpstr>
      <vt:lpstr>How to Code Workshop by Slidesgo</vt:lpstr>
      <vt:lpstr>FOR LOOPS </vt:lpstr>
      <vt:lpstr>WHAT ARE LOOPS?</vt:lpstr>
      <vt:lpstr>WHAT ARE LOOPS?</vt:lpstr>
      <vt:lpstr>TYPES OF LOOPS</vt:lpstr>
      <vt:lpstr>FOR LOOP SYNTAX</vt:lpstr>
      <vt:lpstr>HOW CAN THIS BE IMPROVED?</vt:lpstr>
      <vt:lpstr>WRITING A SIMPLE FOR LOOP </vt:lpstr>
      <vt:lpstr>NESTED FOR LOOP SYNTAX</vt:lpstr>
      <vt:lpstr>EXERCISE 1 – Quick Debug Challenge</vt:lpstr>
      <vt:lpstr>EXERCISE 1 – Quick Debug Challenge</vt:lpstr>
      <vt:lpstr>EXERCISE 2 – Nested For Loop</vt:lpstr>
      <vt:lpstr>EXERCISE 3</vt:lpstr>
      <vt:lpstr>GRID SEARCH EXAMPLE</vt:lpstr>
      <vt:lpstr>GRID SEARCH EXAMPLE</vt:lpstr>
      <vt:lpstr>GRID SEARCH EXAMPLE</vt:lpstr>
      <vt:lpstr>POLL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 </dc:title>
  <dc:creator>Christine Luong</dc:creator>
  <cp:lastModifiedBy>Christine Luong</cp:lastModifiedBy>
  <cp:revision>29</cp:revision>
  <dcterms:created xsi:type="dcterms:W3CDTF">2022-02-10T16:53:54Z</dcterms:created>
  <dcterms:modified xsi:type="dcterms:W3CDTF">2022-02-11T15:57:56Z</dcterms:modified>
</cp:coreProperties>
</file>