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CC7B5C-FAC6-44A5-A862-3022B9F0B31B}">
  <a:tblStyle styleId="{17CC7B5C-FAC6-44A5-A862-3022B9F0B3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8b70673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08b70673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8b70673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08b70673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08b70673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08b70673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08b70673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08b70673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08b706733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08b70673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08b70673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08b70673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08b70673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08b70673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08b706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08b706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08b70673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08b70673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79fba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079fba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79fbae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79fbae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79fbae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79fbae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8b7067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8b7067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8b7067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8b7067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b70673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b70673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8b70673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8b70673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8b70673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08b70673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inhbngo/algorithms/blob/master/Sort/MergeSort.ja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etcode.com/problems/sort-an-arra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7" name="Google Shape;207;p22"/>
          <p:cNvGraphicFramePr/>
          <p:nvPr/>
        </p:nvGraphicFramePr>
        <p:xfrm>
          <a:off x="-12" y="195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8" name="Google Shape;208;p22"/>
          <p:cNvGraphicFramePr/>
          <p:nvPr/>
        </p:nvGraphicFramePr>
        <p:xfrm>
          <a:off x="2189988" y="7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9" name="Google Shape;209;p22"/>
          <p:cNvCxnSpPr/>
          <p:nvPr/>
        </p:nvCxnSpPr>
        <p:spPr>
          <a:xfrm flipH="1" rot="10800000">
            <a:off x="1092100" y="935900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2"/>
          <p:cNvSpPr txBox="1"/>
          <p:nvPr/>
        </p:nvSpPr>
        <p:spPr>
          <a:xfrm rot="-1863341">
            <a:off x="1104182" y="1332809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graphicFrame>
        <p:nvGraphicFramePr>
          <p:cNvPr id="211" name="Google Shape;211;p22"/>
          <p:cNvGraphicFramePr/>
          <p:nvPr/>
        </p:nvGraphicFramePr>
        <p:xfrm>
          <a:off x="2189988" y="312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2" name="Google Shape;212;p22"/>
          <p:cNvCxnSpPr/>
          <p:nvPr/>
        </p:nvCxnSpPr>
        <p:spPr>
          <a:xfrm>
            <a:off x="1101825" y="2189025"/>
            <a:ext cx="27204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 txBox="1"/>
          <p:nvPr/>
        </p:nvSpPr>
        <p:spPr>
          <a:xfrm rot="1194473">
            <a:off x="1581453" y="2627589"/>
            <a:ext cx="1347101" cy="156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8)</a:t>
            </a:r>
            <a:endParaRPr sz="1000"/>
          </a:p>
        </p:txBody>
      </p:sp>
      <p:graphicFrame>
        <p:nvGraphicFramePr>
          <p:cNvPr id="214" name="Google Shape;214;p22"/>
          <p:cNvGraphicFramePr/>
          <p:nvPr/>
        </p:nvGraphicFramePr>
        <p:xfrm>
          <a:off x="4418075" y="202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22"/>
          <p:cNvGraphicFramePr/>
          <p:nvPr/>
        </p:nvGraphicFramePr>
        <p:xfrm>
          <a:off x="6608075" y="128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1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22"/>
          <p:cNvGraphicFramePr/>
          <p:nvPr/>
        </p:nvGraphicFramePr>
        <p:xfrm>
          <a:off x="6608075" y="290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7" name="Google Shape;217;p22"/>
          <p:cNvCxnSpPr/>
          <p:nvPr/>
        </p:nvCxnSpPr>
        <p:spPr>
          <a:xfrm flipH="1" rot="10800000">
            <a:off x="3827150" y="2242725"/>
            <a:ext cx="1930500" cy="8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2"/>
          <p:cNvSpPr txBox="1"/>
          <p:nvPr/>
        </p:nvSpPr>
        <p:spPr>
          <a:xfrm rot="-1412326">
            <a:off x="3923626" y="2542624"/>
            <a:ext cx="1346873" cy="1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6)</a:t>
            </a:r>
            <a:endParaRPr sz="1000"/>
          </a:p>
        </p:txBody>
      </p:sp>
      <p:cxnSp>
        <p:nvCxnSpPr>
          <p:cNvPr id="219" name="Google Shape;219;p22"/>
          <p:cNvCxnSpPr/>
          <p:nvPr/>
        </p:nvCxnSpPr>
        <p:spPr>
          <a:xfrm flipH="1" rot="10800000">
            <a:off x="5776413" y="1506375"/>
            <a:ext cx="20535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2"/>
          <p:cNvSpPr txBox="1"/>
          <p:nvPr/>
        </p:nvSpPr>
        <p:spPr>
          <a:xfrm rot="-802237">
            <a:off x="5803110" y="1645139"/>
            <a:ext cx="1346600" cy="156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5)</a:t>
            </a:r>
            <a:endParaRPr sz="1000"/>
          </a:p>
        </p:txBody>
      </p:sp>
      <p:cxnSp>
        <p:nvCxnSpPr>
          <p:cNvPr id="221" name="Google Shape;221;p22"/>
          <p:cNvCxnSpPr/>
          <p:nvPr/>
        </p:nvCxnSpPr>
        <p:spPr>
          <a:xfrm>
            <a:off x="5801675" y="2247550"/>
            <a:ext cx="23352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 txBox="1"/>
          <p:nvPr/>
        </p:nvSpPr>
        <p:spPr>
          <a:xfrm rot="912755">
            <a:off x="6053318" y="2542490"/>
            <a:ext cx="1346793" cy="156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6, 6)</a:t>
            </a:r>
            <a:endParaRPr sz="1000"/>
          </a:p>
        </p:txBody>
      </p:sp>
      <p:sp>
        <p:nvSpPr>
          <p:cNvPr id="223" name="Google Shape;223;p22"/>
          <p:cNvSpPr/>
          <p:nvPr/>
        </p:nvSpPr>
        <p:spPr>
          <a:xfrm>
            <a:off x="6056375" y="1997725"/>
            <a:ext cx="2783700" cy="312900"/>
          </a:xfrm>
          <a:prstGeom prst="leftArrowCallout">
            <a:avLst>
              <a:gd fmla="val 25000" name="adj1"/>
              <a:gd fmla="val 25000" name="adj2"/>
              <a:gd fmla="val 25000" name="adj3"/>
              <a:gd fmla="val 497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72000" spcFirstLastPara="1" rIns="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MERGE(A, 5, 5, 6)</a:t>
            </a:r>
            <a:endParaRPr sz="1200"/>
          </a:p>
        </p:txBody>
      </p:sp>
      <p:sp>
        <p:nvSpPr>
          <p:cNvPr id="224" name="Google Shape;224;p22"/>
          <p:cNvSpPr/>
          <p:nvPr/>
        </p:nvSpPr>
        <p:spPr>
          <a:xfrm>
            <a:off x="8000400" y="2368552"/>
            <a:ext cx="195000" cy="41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7759125" y="1569424"/>
            <a:ext cx="195000" cy="359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155175"/>
            <a:ext cx="1372534" cy="71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2"/>
          <p:cNvCxnSpPr>
            <a:stCxn id="228" idx="2"/>
          </p:cNvCxnSpPr>
          <p:nvPr/>
        </p:nvCxnSpPr>
        <p:spPr>
          <a:xfrm>
            <a:off x="673357" y="156738"/>
            <a:ext cx="8700" cy="17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2"/>
          <p:cNvSpPr txBox="1"/>
          <p:nvPr/>
        </p:nvSpPr>
        <p:spPr>
          <a:xfrm rot="2297">
            <a:off x="7" y="438"/>
            <a:ext cx="13467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8)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34" name="Google Shape;234;p23"/>
          <p:cNvGraphicFramePr/>
          <p:nvPr/>
        </p:nvGraphicFramePr>
        <p:xfrm>
          <a:off x="-12" y="195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23"/>
          <p:cNvGraphicFramePr/>
          <p:nvPr/>
        </p:nvGraphicFramePr>
        <p:xfrm>
          <a:off x="2189988" y="7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6" name="Google Shape;236;p23"/>
          <p:cNvCxnSpPr/>
          <p:nvPr/>
        </p:nvCxnSpPr>
        <p:spPr>
          <a:xfrm flipH="1" rot="10800000">
            <a:off x="1092100" y="935900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3"/>
          <p:cNvSpPr txBox="1"/>
          <p:nvPr/>
        </p:nvSpPr>
        <p:spPr>
          <a:xfrm rot="-1863341">
            <a:off x="1104182" y="1332809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graphicFrame>
        <p:nvGraphicFramePr>
          <p:cNvPr id="238" name="Google Shape;238;p23"/>
          <p:cNvGraphicFramePr/>
          <p:nvPr/>
        </p:nvGraphicFramePr>
        <p:xfrm>
          <a:off x="2189988" y="312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9" name="Google Shape;239;p23"/>
          <p:cNvCxnSpPr/>
          <p:nvPr/>
        </p:nvCxnSpPr>
        <p:spPr>
          <a:xfrm>
            <a:off x="1101825" y="2189025"/>
            <a:ext cx="21891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3"/>
          <p:cNvSpPr txBox="1"/>
          <p:nvPr/>
        </p:nvSpPr>
        <p:spPr>
          <a:xfrm rot="1350596">
            <a:off x="1444929" y="2681264"/>
            <a:ext cx="1347026" cy="156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8)</a:t>
            </a:r>
            <a:endParaRPr sz="1000"/>
          </a:p>
        </p:txBody>
      </p:sp>
      <p:graphicFrame>
        <p:nvGraphicFramePr>
          <p:cNvPr id="241" name="Google Shape;241;p23"/>
          <p:cNvGraphicFramePr/>
          <p:nvPr/>
        </p:nvGraphicFramePr>
        <p:xfrm>
          <a:off x="4418075" y="202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2" name="Google Shape;242;p23"/>
          <p:cNvCxnSpPr/>
          <p:nvPr/>
        </p:nvCxnSpPr>
        <p:spPr>
          <a:xfrm flipH="1" rot="10800000">
            <a:off x="3846650" y="2242650"/>
            <a:ext cx="19308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3"/>
          <p:cNvSpPr txBox="1"/>
          <p:nvPr/>
        </p:nvSpPr>
        <p:spPr>
          <a:xfrm rot="-1631916">
            <a:off x="3898544" y="2600974"/>
            <a:ext cx="1346821" cy="15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6)</a:t>
            </a:r>
            <a:endParaRPr sz="1000"/>
          </a:p>
        </p:txBody>
      </p:sp>
      <p:graphicFrame>
        <p:nvGraphicFramePr>
          <p:cNvPr id="244" name="Google Shape;244;p23"/>
          <p:cNvGraphicFramePr/>
          <p:nvPr/>
        </p:nvGraphicFramePr>
        <p:xfrm>
          <a:off x="4418075" y="40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Google Shape;245;p23"/>
          <p:cNvGraphicFramePr/>
          <p:nvPr/>
        </p:nvGraphicFramePr>
        <p:xfrm>
          <a:off x="6608075" y="32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Google Shape;246;p23"/>
          <p:cNvGraphicFramePr/>
          <p:nvPr/>
        </p:nvGraphicFramePr>
        <p:xfrm>
          <a:off x="6608075" y="490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23"/>
          <p:cNvSpPr txBox="1"/>
          <p:nvPr/>
        </p:nvSpPr>
        <p:spPr>
          <a:xfrm rot="948415">
            <a:off x="4441413" y="3491161"/>
            <a:ext cx="1346934" cy="15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7, 8)</a:t>
            </a:r>
            <a:endParaRPr sz="1000"/>
          </a:p>
        </p:txBody>
      </p:sp>
      <p:cxnSp>
        <p:nvCxnSpPr>
          <p:cNvPr id="248" name="Google Shape;248;p23"/>
          <p:cNvCxnSpPr/>
          <p:nvPr/>
        </p:nvCxnSpPr>
        <p:spPr>
          <a:xfrm flipH="1" rot="10800000">
            <a:off x="6337950" y="3515250"/>
            <a:ext cx="192570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3"/>
          <p:cNvSpPr txBox="1"/>
          <p:nvPr/>
        </p:nvSpPr>
        <p:spPr>
          <a:xfrm rot="-887498">
            <a:off x="6178437" y="3683531"/>
            <a:ext cx="1346626" cy="156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7, 7)</a:t>
            </a:r>
            <a:endParaRPr sz="1000"/>
          </a:p>
        </p:txBody>
      </p:sp>
      <p:cxnSp>
        <p:nvCxnSpPr>
          <p:cNvPr id="250" name="Google Shape;250;p23"/>
          <p:cNvCxnSpPr/>
          <p:nvPr/>
        </p:nvCxnSpPr>
        <p:spPr>
          <a:xfrm>
            <a:off x="6337950" y="4254100"/>
            <a:ext cx="22035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3"/>
          <p:cNvSpPr txBox="1"/>
          <p:nvPr/>
        </p:nvSpPr>
        <p:spPr>
          <a:xfrm rot="1013103">
            <a:off x="6274702" y="4470634"/>
            <a:ext cx="1346864" cy="156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8, 8)</a:t>
            </a:r>
            <a:endParaRPr sz="1000"/>
          </a:p>
        </p:txBody>
      </p:sp>
      <p:cxnSp>
        <p:nvCxnSpPr>
          <p:cNvPr id="252" name="Google Shape;252;p23"/>
          <p:cNvCxnSpPr/>
          <p:nvPr/>
        </p:nvCxnSpPr>
        <p:spPr>
          <a:xfrm>
            <a:off x="3832025" y="3354250"/>
            <a:ext cx="2515500" cy="6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155175"/>
            <a:ext cx="1372534" cy="71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3"/>
          <p:cNvCxnSpPr>
            <a:stCxn id="255" idx="2"/>
          </p:cNvCxnSpPr>
          <p:nvPr/>
        </p:nvCxnSpPr>
        <p:spPr>
          <a:xfrm>
            <a:off x="673357" y="156738"/>
            <a:ext cx="8700" cy="17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3"/>
          <p:cNvSpPr txBox="1"/>
          <p:nvPr/>
        </p:nvSpPr>
        <p:spPr>
          <a:xfrm rot="2297">
            <a:off x="7" y="438"/>
            <a:ext cx="13467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8)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61" name="Google Shape;261;p24"/>
          <p:cNvGraphicFramePr/>
          <p:nvPr/>
        </p:nvGraphicFramePr>
        <p:xfrm>
          <a:off x="-12" y="195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p24"/>
          <p:cNvGraphicFramePr/>
          <p:nvPr/>
        </p:nvGraphicFramePr>
        <p:xfrm>
          <a:off x="2189988" y="7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3" name="Google Shape;263;p24"/>
          <p:cNvCxnSpPr/>
          <p:nvPr/>
        </p:nvCxnSpPr>
        <p:spPr>
          <a:xfrm flipH="1" rot="10800000">
            <a:off x="1092100" y="935900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4"/>
          <p:cNvSpPr txBox="1"/>
          <p:nvPr/>
        </p:nvSpPr>
        <p:spPr>
          <a:xfrm rot="-1863341">
            <a:off x="1104182" y="1332809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2189988" y="312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24"/>
          <p:cNvCxnSpPr/>
          <p:nvPr/>
        </p:nvCxnSpPr>
        <p:spPr>
          <a:xfrm>
            <a:off x="1101825" y="2189025"/>
            <a:ext cx="21891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4"/>
          <p:cNvSpPr txBox="1"/>
          <p:nvPr/>
        </p:nvSpPr>
        <p:spPr>
          <a:xfrm rot="1350596">
            <a:off x="1444929" y="2681264"/>
            <a:ext cx="1347026" cy="156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8)</a:t>
            </a:r>
            <a:endParaRPr sz="1000"/>
          </a:p>
        </p:txBody>
      </p:sp>
      <p:graphicFrame>
        <p:nvGraphicFramePr>
          <p:cNvPr id="268" name="Google Shape;268;p24"/>
          <p:cNvGraphicFramePr/>
          <p:nvPr/>
        </p:nvGraphicFramePr>
        <p:xfrm>
          <a:off x="4418075" y="202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9" name="Google Shape;269;p24"/>
          <p:cNvCxnSpPr/>
          <p:nvPr/>
        </p:nvCxnSpPr>
        <p:spPr>
          <a:xfrm flipH="1" rot="10800000">
            <a:off x="3846650" y="2242650"/>
            <a:ext cx="19308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4"/>
          <p:cNvSpPr txBox="1"/>
          <p:nvPr/>
        </p:nvSpPr>
        <p:spPr>
          <a:xfrm rot="-1631916">
            <a:off x="3898544" y="2600974"/>
            <a:ext cx="1346821" cy="15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6)</a:t>
            </a:r>
            <a:endParaRPr sz="1000"/>
          </a:p>
        </p:txBody>
      </p:sp>
      <p:graphicFrame>
        <p:nvGraphicFramePr>
          <p:cNvPr id="271" name="Google Shape;271;p24"/>
          <p:cNvGraphicFramePr/>
          <p:nvPr/>
        </p:nvGraphicFramePr>
        <p:xfrm>
          <a:off x="4418075" y="40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24"/>
          <p:cNvGraphicFramePr/>
          <p:nvPr/>
        </p:nvGraphicFramePr>
        <p:xfrm>
          <a:off x="6608075" y="32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24"/>
          <p:cNvGraphicFramePr/>
          <p:nvPr/>
        </p:nvGraphicFramePr>
        <p:xfrm>
          <a:off x="6608075" y="490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24"/>
          <p:cNvSpPr txBox="1"/>
          <p:nvPr/>
        </p:nvSpPr>
        <p:spPr>
          <a:xfrm rot="948415">
            <a:off x="4441413" y="3491161"/>
            <a:ext cx="1346934" cy="15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7, 8)</a:t>
            </a:r>
            <a:endParaRPr sz="1000"/>
          </a:p>
        </p:txBody>
      </p:sp>
      <p:cxnSp>
        <p:nvCxnSpPr>
          <p:cNvPr id="275" name="Google Shape;275;p24"/>
          <p:cNvCxnSpPr/>
          <p:nvPr/>
        </p:nvCxnSpPr>
        <p:spPr>
          <a:xfrm flipH="1" rot="10800000">
            <a:off x="6337950" y="3515250"/>
            <a:ext cx="192570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4"/>
          <p:cNvSpPr txBox="1"/>
          <p:nvPr/>
        </p:nvSpPr>
        <p:spPr>
          <a:xfrm rot="-887498">
            <a:off x="6178437" y="3683531"/>
            <a:ext cx="1346626" cy="156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7, 7)</a:t>
            </a:r>
            <a:endParaRPr sz="1000"/>
          </a:p>
        </p:txBody>
      </p:sp>
      <p:cxnSp>
        <p:nvCxnSpPr>
          <p:cNvPr id="277" name="Google Shape;277;p24"/>
          <p:cNvCxnSpPr/>
          <p:nvPr/>
        </p:nvCxnSpPr>
        <p:spPr>
          <a:xfrm>
            <a:off x="6337950" y="4254100"/>
            <a:ext cx="22035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4"/>
          <p:cNvSpPr txBox="1"/>
          <p:nvPr/>
        </p:nvSpPr>
        <p:spPr>
          <a:xfrm rot="1013103">
            <a:off x="6274702" y="4470634"/>
            <a:ext cx="1346864" cy="156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8, 8)</a:t>
            </a:r>
            <a:endParaRPr sz="1000"/>
          </a:p>
        </p:txBody>
      </p:sp>
      <p:sp>
        <p:nvSpPr>
          <p:cNvPr id="279" name="Google Shape;279;p24"/>
          <p:cNvSpPr/>
          <p:nvPr/>
        </p:nvSpPr>
        <p:spPr>
          <a:xfrm>
            <a:off x="6608075" y="4000225"/>
            <a:ext cx="2232000" cy="312900"/>
          </a:xfrm>
          <a:prstGeom prst="leftArrowCallout">
            <a:avLst>
              <a:gd fmla="val 25000" name="adj1"/>
              <a:gd fmla="val 25000" name="adj2"/>
              <a:gd fmla="val 25000" name="adj3"/>
              <a:gd fmla="val 5967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36000" spcFirstLastPara="1" rIns="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MERGE(A, 7, 7, 8)</a:t>
            </a:r>
            <a:endParaRPr sz="1200"/>
          </a:p>
        </p:txBody>
      </p:sp>
      <p:sp>
        <p:nvSpPr>
          <p:cNvPr id="280" name="Google Shape;280;p24"/>
          <p:cNvSpPr/>
          <p:nvPr/>
        </p:nvSpPr>
        <p:spPr>
          <a:xfrm>
            <a:off x="8561050" y="4399890"/>
            <a:ext cx="195000" cy="41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 rot="10800000">
            <a:off x="8277450" y="3571924"/>
            <a:ext cx="195000" cy="359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24"/>
          <p:cNvCxnSpPr/>
          <p:nvPr/>
        </p:nvCxnSpPr>
        <p:spPr>
          <a:xfrm>
            <a:off x="3832025" y="3354250"/>
            <a:ext cx="2515500" cy="6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3" name="Google Shape;2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155175"/>
            <a:ext cx="1372534" cy="71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24"/>
          <p:cNvCxnSpPr>
            <a:stCxn id="285" idx="2"/>
          </p:cNvCxnSpPr>
          <p:nvPr/>
        </p:nvCxnSpPr>
        <p:spPr>
          <a:xfrm>
            <a:off x="673357" y="156738"/>
            <a:ext cx="8700" cy="17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4"/>
          <p:cNvSpPr txBox="1"/>
          <p:nvPr/>
        </p:nvSpPr>
        <p:spPr>
          <a:xfrm rot="2297">
            <a:off x="7" y="438"/>
            <a:ext cx="13467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8)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91" name="Google Shape;291;p25"/>
          <p:cNvGraphicFramePr/>
          <p:nvPr/>
        </p:nvGraphicFramePr>
        <p:xfrm>
          <a:off x="-12" y="195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2" name="Google Shape;292;p25"/>
          <p:cNvGraphicFramePr/>
          <p:nvPr/>
        </p:nvGraphicFramePr>
        <p:xfrm>
          <a:off x="2189988" y="7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3" name="Google Shape;293;p25"/>
          <p:cNvCxnSpPr/>
          <p:nvPr/>
        </p:nvCxnSpPr>
        <p:spPr>
          <a:xfrm flipH="1" rot="10800000">
            <a:off x="1092100" y="935900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5"/>
          <p:cNvSpPr txBox="1"/>
          <p:nvPr/>
        </p:nvSpPr>
        <p:spPr>
          <a:xfrm rot="-1863341">
            <a:off x="1104182" y="1332809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graphicFrame>
        <p:nvGraphicFramePr>
          <p:cNvPr id="295" name="Google Shape;295;p25"/>
          <p:cNvGraphicFramePr/>
          <p:nvPr/>
        </p:nvGraphicFramePr>
        <p:xfrm>
          <a:off x="2189988" y="312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6" name="Google Shape;296;p25"/>
          <p:cNvCxnSpPr/>
          <p:nvPr/>
        </p:nvCxnSpPr>
        <p:spPr>
          <a:xfrm>
            <a:off x="1101825" y="2189025"/>
            <a:ext cx="21891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5"/>
          <p:cNvSpPr txBox="1"/>
          <p:nvPr/>
        </p:nvSpPr>
        <p:spPr>
          <a:xfrm rot="1350596">
            <a:off x="1444929" y="2681264"/>
            <a:ext cx="1347026" cy="156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8)</a:t>
            </a:r>
            <a:endParaRPr sz="1000"/>
          </a:p>
        </p:txBody>
      </p:sp>
      <p:graphicFrame>
        <p:nvGraphicFramePr>
          <p:cNvPr id="298" name="Google Shape;298;p25"/>
          <p:cNvGraphicFramePr/>
          <p:nvPr/>
        </p:nvGraphicFramePr>
        <p:xfrm>
          <a:off x="4418075" y="202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9" name="Google Shape;299;p25"/>
          <p:cNvCxnSpPr/>
          <p:nvPr/>
        </p:nvCxnSpPr>
        <p:spPr>
          <a:xfrm flipH="1" rot="10800000">
            <a:off x="3846650" y="2242650"/>
            <a:ext cx="19308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5"/>
          <p:cNvSpPr txBox="1"/>
          <p:nvPr/>
        </p:nvSpPr>
        <p:spPr>
          <a:xfrm rot="-1631916">
            <a:off x="3898544" y="2600974"/>
            <a:ext cx="1346821" cy="15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6)</a:t>
            </a:r>
            <a:endParaRPr sz="1000"/>
          </a:p>
        </p:txBody>
      </p:sp>
      <p:graphicFrame>
        <p:nvGraphicFramePr>
          <p:cNvPr id="301" name="Google Shape;301;p25"/>
          <p:cNvGraphicFramePr/>
          <p:nvPr/>
        </p:nvGraphicFramePr>
        <p:xfrm>
          <a:off x="4418075" y="40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25"/>
          <p:cNvSpPr txBox="1"/>
          <p:nvPr/>
        </p:nvSpPr>
        <p:spPr>
          <a:xfrm rot="948415">
            <a:off x="4441413" y="3491161"/>
            <a:ext cx="1346934" cy="15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7, 8)</a:t>
            </a:r>
            <a:endParaRPr sz="1000"/>
          </a:p>
        </p:txBody>
      </p:sp>
      <p:sp>
        <p:nvSpPr>
          <p:cNvPr id="303" name="Google Shape;303;p25"/>
          <p:cNvSpPr/>
          <p:nvPr/>
        </p:nvSpPr>
        <p:spPr>
          <a:xfrm>
            <a:off x="4397075" y="3062700"/>
            <a:ext cx="2232000" cy="312900"/>
          </a:xfrm>
          <a:prstGeom prst="leftArrowCallout">
            <a:avLst>
              <a:gd fmla="val 25000" name="adj1"/>
              <a:gd fmla="val 25000" name="adj2"/>
              <a:gd fmla="val 25000" name="adj3"/>
              <a:gd fmla="val 5967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36000" spcFirstLastPara="1" rIns="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MERGE(A, 5, 6, 8)</a:t>
            </a:r>
            <a:endParaRPr sz="1200"/>
          </a:p>
        </p:txBody>
      </p:sp>
      <p:sp>
        <p:nvSpPr>
          <p:cNvPr id="304" name="Google Shape;304;p25"/>
          <p:cNvSpPr/>
          <p:nvPr/>
        </p:nvSpPr>
        <p:spPr>
          <a:xfrm>
            <a:off x="6198900" y="3489740"/>
            <a:ext cx="195000" cy="41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 rot="10800000">
            <a:off x="5705675" y="2320791"/>
            <a:ext cx="195000" cy="654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25"/>
          <p:cNvCxnSpPr/>
          <p:nvPr/>
        </p:nvCxnSpPr>
        <p:spPr>
          <a:xfrm>
            <a:off x="3832025" y="3354250"/>
            <a:ext cx="2515500" cy="6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7" name="Google Shape;3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155175"/>
            <a:ext cx="1372534" cy="71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25"/>
          <p:cNvCxnSpPr>
            <a:stCxn id="309" idx="2"/>
          </p:cNvCxnSpPr>
          <p:nvPr/>
        </p:nvCxnSpPr>
        <p:spPr>
          <a:xfrm>
            <a:off x="673357" y="156738"/>
            <a:ext cx="8700" cy="17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5"/>
          <p:cNvSpPr txBox="1"/>
          <p:nvPr/>
        </p:nvSpPr>
        <p:spPr>
          <a:xfrm rot="2297">
            <a:off x="7" y="438"/>
            <a:ext cx="13467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8)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15" name="Google Shape;315;p26"/>
          <p:cNvGraphicFramePr/>
          <p:nvPr/>
        </p:nvGraphicFramePr>
        <p:xfrm>
          <a:off x="-12" y="195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Google Shape;316;p26"/>
          <p:cNvGraphicFramePr/>
          <p:nvPr/>
        </p:nvGraphicFramePr>
        <p:xfrm>
          <a:off x="2189988" y="7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7" name="Google Shape;317;p26"/>
          <p:cNvCxnSpPr/>
          <p:nvPr/>
        </p:nvCxnSpPr>
        <p:spPr>
          <a:xfrm flipH="1" rot="10800000">
            <a:off x="1092100" y="935900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6"/>
          <p:cNvSpPr txBox="1"/>
          <p:nvPr/>
        </p:nvSpPr>
        <p:spPr>
          <a:xfrm rot="-1863341">
            <a:off x="1104182" y="1332809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graphicFrame>
        <p:nvGraphicFramePr>
          <p:cNvPr id="319" name="Google Shape;319;p26"/>
          <p:cNvGraphicFramePr/>
          <p:nvPr/>
        </p:nvGraphicFramePr>
        <p:xfrm>
          <a:off x="2189988" y="312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0" name="Google Shape;320;p26"/>
          <p:cNvCxnSpPr/>
          <p:nvPr/>
        </p:nvCxnSpPr>
        <p:spPr>
          <a:xfrm>
            <a:off x="1101825" y="2189025"/>
            <a:ext cx="21891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6"/>
          <p:cNvSpPr txBox="1"/>
          <p:nvPr/>
        </p:nvSpPr>
        <p:spPr>
          <a:xfrm rot="1350596">
            <a:off x="1444929" y="2681264"/>
            <a:ext cx="1347026" cy="156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8)</a:t>
            </a:r>
            <a:endParaRPr sz="1000"/>
          </a:p>
        </p:txBody>
      </p:sp>
      <p:sp>
        <p:nvSpPr>
          <p:cNvPr id="322" name="Google Shape;322;p26"/>
          <p:cNvSpPr/>
          <p:nvPr/>
        </p:nvSpPr>
        <p:spPr>
          <a:xfrm>
            <a:off x="2190000" y="1917925"/>
            <a:ext cx="2232000" cy="312900"/>
          </a:xfrm>
          <a:prstGeom prst="leftArrowCallout">
            <a:avLst>
              <a:gd fmla="val 25000" name="adj1"/>
              <a:gd fmla="val 25000" name="adj2"/>
              <a:gd fmla="val 25000" name="adj3"/>
              <a:gd fmla="val 7710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36000" spcFirstLastPara="1" rIns="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MERGE(A, 1, 4, 8)</a:t>
            </a:r>
            <a:endParaRPr sz="1200"/>
          </a:p>
        </p:txBody>
      </p:sp>
      <p:sp>
        <p:nvSpPr>
          <p:cNvPr id="323" name="Google Shape;323;p26"/>
          <p:cNvSpPr/>
          <p:nvPr/>
        </p:nvSpPr>
        <p:spPr>
          <a:xfrm>
            <a:off x="3670050" y="2268824"/>
            <a:ext cx="195000" cy="77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10800000">
            <a:off x="2913550" y="996503"/>
            <a:ext cx="195000" cy="84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155175"/>
            <a:ext cx="1372534" cy="71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26"/>
          <p:cNvCxnSpPr>
            <a:stCxn id="327" idx="2"/>
          </p:cNvCxnSpPr>
          <p:nvPr/>
        </p:nvCxnSpPr>
        <p:spPr>
          <a:xfrm>
            <a:off x="673357" y="156738"/>
            <a:ext cx="8700" cy="17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6"/>
          <p:cNvSpPr txBox="1"/>
          <p:nvPr/>
        </p:nvSpPr>
        <p:spPr>
          <a:xfrm rot="2297">
            <a:off x="7" y="438"/>
            <a:ext cx="13467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8)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3" name="Google Shape;3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example</a:t>
            </a:r>
            <a:endParaRPr/>
          </a:p>
        </p:txBody>
      </p:sp>
      <p:graphicFrame>
        <p:nvGraphicFramePr>
          <p:cNvPr id="334" name="Google Shape;334;p27"/>
          <p:cNvGraphicFramePr/>
          <p:nvPr/>
        </p:nvGraphicFramePr>
        <p:xfrm>
          <a:off x="321763" y="15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0150"/>
                <a:gridCol w="270150"/>
                <a:gridCol w="270150"/>
                <a:gridCol w="270150"/>
                <a:gridCol w="270150"/>
                <a:gridCol w="270150"/>
                <a:gridCol w="270150"/>
                <a:gridCol w="270150"/>
                <a:gridCol w="2701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k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27"/>
          <p:cNvGraphicFramePr/>
          <p:nvPr/>
        </p:nvGraphicFramePr>
        <p:xfrm>
          <a:off x="-12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00000"/>
                <a:gridCol w="218150"/>
                <a:gridCol w="229050"/>
                <a:gridCol w="214875"/>
                <a:gridCol w="200000"/>
                <a:gridCol w="551475"/>
              </a:tblGrid>
              <a:tr h="2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i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2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3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4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6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L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5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14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23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67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max_inf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6" name="Google Shape;336;p27"/>
          <p:cNvGraphicFramePr/>
          <p:nvPr/>
        </p:nvGraphicFramePr>
        <p:xfrm>
          <a:off x="1735813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06850"/>
                <a:gridCol w="200000"/>
                <a:gridCol w="200000"/>
                <a:gridCol w="200000"/>
                <a:gridCol w="268500"/>
                <a:gridCol w="792900"/>
              </a:tblGrid>
              <a:tr h="2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j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2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3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4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6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R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8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54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121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max_inf</a:t>
                      </a:r>
                      <a:endParaRPr b="1" sz="10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7" name="Google Shape;337;p27"/>
          <p:cNvGraphicFramePr/>
          <p:nvPr/>
        </p:nvGraphicFramePr>
        <p:xfrm>
          <a:off x="3697125" y="70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656225"/>
                <a:gridCol w="539250"/>
                <a:gridCol w="529475"/>
                <a:gridCol w="997525"/>
                <a:gridCol w="592850"/>
                <a:gridCol w="1153525"/>
                <a:gridCol w="978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L[i]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R[j]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L[i] &lt;= R[j]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A[k]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max_inf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38" name="Google Shape;3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2198103"/>
            <a:ext cx="3133025" cy="28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Runtime of MergeSort</a:t>
            </a:r>
            <a:endParaRPr/>
          </a:p>
        </p:txBody>
      </p:sp>
      <p:sp>
        <p:nvSpPr>
          <p:cNvPr id="344" name="Google Shape;3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will revisit the proof for this equation later in the semester. </a:t>
            </a:r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50" y="1649800"/>
            <a:ext cx="178347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Implementation</a:t>
            </a:r>
            <a:endParaRPr/>
          </a:p>
        </p:txBody>
      </p:sp>
      <p:sp>
        <p:nvSpPr>
          <p:cNvPr id="352" name="Google Shape;35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https://github.com/linhbngo/algorithms/blob/master/Sort/MergeSort.java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Compile and test in your Atom environment.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Leetcode</a:t>
            </a:r>
            <a:endParaRPr/>
          </a:p>
        </p:txBody>
      </p:sp>
      <p:sp>
        <p:nvSpPr>
          <p:cNvPr id="359" name="Google Shape;3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Adapt the MergeSort algorithm to solve the following problem: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https://leetcode.com/problems/sort-an-array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is your performance relative to other submissions using InsertionSort and ShellSort?</a:t>
            </a:r>
            <a:endParaRPr/>
          </a:p>
        </p:txBody>
      </p:sp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Recursive is one type of divide-and-conquer approach.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Divide-and-conquer paradigm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Divide the problem into a number of subproblem that are smaller instances of the same problem.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Solve each subproblems recursively.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the subproblems become small enough, solve them directly.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Combine the solutions to the subproblems into the solution for the original problem. 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4397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Closely follow the divide-and-conquer paradigm.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Divide: Divide the n-element sequences to be sorted into subsequences of n/2 elements each.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Conquer: Sort the two subsequences recursively using merge sort.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Divide: Divide the n/2-element sequences to be sorted into subsequences of n/4 elements each.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Conquer: Sort the two subsequences recursively using merge sort.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…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Combine: Merge the two sorted subsequences to produce the sorted answer.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The recursion stops when the (sub)sequence to be sorted is of length 1.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975" y="237175"/>
            <a:ext cx="378142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50" y="1743075"/>
            <a:ext cx="32004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150" y="661263"/>
            <a:ext cx="415217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116988" y="28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7"/>
          <p:cNvGraphicFramePr/>
          <p:nvPr/>
        </p:nvGraphicFramePr>
        <p:xfrm>
          <a:off x="2306988" y="16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4496988" y="98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7"/>
          <p:cNvGraphicFramePr/>
          <p:nvPr/>
        </p:nvGraphicFramePr>
        <p:xfrm>
          <a:off x="6686988" y="24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23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5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67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1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54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121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8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7"/>
          <p:cNvGraphicFramePr/>
          <p:nvPr/>
        </p:nvGraphicFramePr>
        <p:xfrm>
          <a:off x="6686988" y="1863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5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67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1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54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121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EFEFEF"/>
                          </a:highlight>
                        </a:rPr>
                        <a:t>8</a:t>
                      </a:r>
                      <a:endParaRPr b="1" sz="1200">
                        <a:highlight>
                          <a:srgbClr val="EFEFEF"/>
                        </a:highlight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" name="Google Shape;90;p17"/>
          <p:cNvCxnSpPr/>
          <p:nvPr/>
        </p:nvCxnSpPr>
        <p:spPr>
          <a:xfrm flipH="1" rot="10800000">
            <a:off x="1209100" y="1862225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 rot="-1863341">
            <a:off x="1221182" y="2259134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cxnSp>
        <p:nvCxnSpPr>
          <p:cNvPr id="92" name="Google Shape;92;p17"/>
          <p:cNvCxnSpPr/>
          <p:nvPr/>
        </p:nvCxnSpPr>
        <p:spPr>
          <a:xfrm flipH="1" rot="10800000">
            <a:off x="2866700" y="1199450"/>
            <a:ext cx="1896600" cy="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 rot="-792590">
            <a:off x="2977495" y="1270704"/>
            <a:ext cx="1346940" cy="156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2)</a:t>
            </a:r>
            <a:endParaRPr sz="1000"/>
          </a:p>
        </p:txBody>
      </p:sp>
      <p:cxnSp>
        <p:nvCxnSpPr>
          <p:cNvPr id="94" name="Google Shape;94;p17"/>
          <p:cNvCxnSpPr/>
          <p:nvPr/>
        </p:nvCxnSpPr>
        <p:spPr>
          <a:xfrm flipH="1" rot="10800000">
            <a:off x="4909475" y="472800"/>
            <a:ext cx="19062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 rot="-891396">
            <a:off x="5189200" y="530216"/>
            <a:ext cx="1346720" cy="156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1)</a:t>
            </a:r>
            <a:endParaRPr sz="1000"/>
          </a:p>
        </p:txBody>
      </p:sp>
      <p:cxnSp>
        <p:nvCxnSpPr>
          <p:cNvPr id="96" name="Google Shape;96;p17"/>
          <p:cNvCxnSpPr/>
          <p:nvPr/>
        </p:nvCxnSpPr>
        <p:spPr>
          <a:xfrm>
            <a:off x="4924100" y="1199325"/>
            <a:ext cx="2174400" cy="6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 rot="1041927">
            <a:off x="5246978" y="1532384"/>
            <a:ext cx="1346891" cy="155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2, 2)</a:t>
            </a:r>
            <a:endParaRPr sz="1000"/>
          </a:p>
        </p:txBody>
      </p:sp>
      <p:grpSp>
        <p:nvGrpSpPr>
          <p:cNvPr id="98" name="Google Shape;98;p17"/>
          <p:cNvGrpSpPr/>
          <p:nvPr/>
        </p:nvGrpSpPr>
        <p:grpSpPr>
          <a:xfrm>
            <a:off x="117007" y="202938"/>
            <a:ext cx="2469143" cy="2125650"/>
            <a:chOff x="117007" y="202938"/>
            <a:chExt cx="2469143" cy="2125650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250" y="464475"/>
              <a:ext cx="1647900" cy="8533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0" name="Google Shape;100;p17"/>
            <p:cNvCxnSpPr>
              <a:stCxn id="101" idx="2"/>
            </p:cNvCxnSpPr>
            <p:nvPr/>
          </p:nvCxnSpPr>
          <p:spPr>
            <a:xfrm>
              <a:off x="790357" y="359688"/>
              <a:ext cx="300" cy="196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7"/>
            <p:cNvSpPr txBox="1"/>
            <p:nvPr/>
          </p:nvSpPr>
          <p:spPr>
            <a:xfrm rot="2297">
              <a:off x="117007" y="203388"/>
              <a:ext cx="1346700" cy="1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MERGE-SORT(A, 1, 8)</a:t>
              </a:r>
              <a:endParaRPr sz="10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116988" y="28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18"/>
          <p:cNvGraphicFramePr/>
          <p:nvPr/>
        </p:nvGraphicFramePr>
        <p:xfrm>
          <a:off x="2306988" y="16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Google Shape;109;p18"/>
          <p:cNvGraphicFramePr/>
          <p:nvPr/>
        </p:nvGraphicFramePr>
        <p:xfrm>
          <a:off x="4496988" y="98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18"/>
          <p:cNvGraphicFramePr/>
          <p:nvPr/>
        </p:nvGraphicFramePr>
        <p:xfrm>
          <a:off x="6686988" y="24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18"/>
          <p:cNvGraphicFramePr/>
          <p:nvPr/>
        </p:nvGraphicFramePr>
        <p:xfrm>
          <a:off x="6686988" y="1863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2" name="Google Shape;112;p18"/>
          <p:cNvCxnSpPr/>
          <p:nvPr/>
        </p:nvCxnSpPr>
        <p:spPr>
          <a:xfrm flipH="1" rot="10800000">
            <a:off x="1209100" y="1862225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 txBox="1"/>
          <p:nvPr/>
        </p:nvSpPr>
        <p:spPr>
          <a:xfrm rot="-1863341">
            <a:off x="1221182" y="2259134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cxnSp>
        <p:nvCxnSpPr>
          <p:cNvPr id="114" name="Google Shape;114;p18"/>
          <p:cNvCxnSpPr/>
          <p:nvPr/>
        </p:nvCxnSpPr>
        <p:spPr>
          <a:xfrm flipH="1" rot="10800000">
            <a:off x="2866700" y="1199450"/>
            <a:ext cx="1896600" cy="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 rot="-792590">
            <a:off x="2977495" y="1270704"/>
            <a:ext cx="1346940" cy="156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</a:t>
            </a:r>
            <a:r>
              <a:rPr lang="en-GB" sz="1000"/>
              <a:t>-SORT</a:t>
            </a:r>
            <a:r>
              <a:rPr lang="en-GB" sz="1000"/>
              <a:t>(A, 1, 2)</a:t>
            </a:r>
            <a:endParaRPr sz="1000"/>
          </a:p>
        </p:txBody>
      </p:sp>
      <p:cxnSp>
        <p:nvCxnSpPr>
          <p:cNvPr id="116" name="Google Shape;116;p18"/>
          <p:cNvCxnSpPr/>
          <p:nvPr/>
        </p:nvCxnSpPr>
        <p:spPr>
          <a:xfrm flipH="1" rot="10800000">
            <a:off x="4909475" y="472800"/>
            <a:ext cx="19062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 rot="-891396">
            <a:off x="5189200" y="530216"/>
            <a:ext cx="1346720" cy="156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1)</a:t>
            </a:r>
            <a:endParaRPr sz="1000"/>
          </a:p>
        </p:txBody>
      </p:sp>
      <p:cxnSp>
        <p:nvCxnSpPr>
          <p:cNvPr id="118" name="Google Shape;118;p18"/>
          <p:cNvCxnSpPr/>
          <p:nvPr/>
        </p:nvCxnSpPr>
        <p:spPr>
          <a:xfrm>
            <a:off x="4924100" y="1199325"/>
            <a:ext cx="2174400" cy="6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 rot="1041927">
            <a:off x="5246978" y="1532384"/>
            <a:ext cx="1346891" cy="155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2, 2)</a:t>
            </a:r>
            <a:endParaRPr sz="1000"/>
          </a:p>
        </p:txBody>
      </p:sp>
      <p:sp>
        <p:nvSpPr>
          <p:cNvPr id="120" name="Google Shape;120;p18"/>
          <p:cNvSpPr/>
          <p:nvPr/>
        </p:nvSpPr>
        <p:spPr>
          <a:xfrm>
            <a:off x="5143500" y="932950"/>
            <a:ext cx="2783700" cy="312900"/>
          </a:xfrm>
          <a:prstGeom prst="leftArrowCallout">
            <a:avLst>
              <a:gd fmla="val 25000" name="adj1"/>
              <a:gd fmla="val 25000" name="adj2"/>
              <a:gd fmla="val 25000" name="adj3"/>
              <a:gd fmla="val 4728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MERGE(A, 1, 1, 2)</a:t>
            </a:r>
            <a:endParaRPr sz="1200"/>
          </a:p>
        </p:txBody>
      </p:sp>
      <p:sp>
        <p:nvSpPr>
          <p:cNvPr id="121" name="Google Shape;121;p18"/>
          <p:cNvSpPr/>
          <p:nvPr/>
        </p:nvSpPr>
        <p:spPr>
          <a:xfrm>
            <a:off x="6960750" y="1291425"/>
            <a:ext cx="195000" cy="459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10800000">
            <a:off x="6719500" y="524688"/>
            <a:ext cx="1950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117007" y="202938"/>
            <a:ext cx="2469143" cy="2125650"/>
            <a:chOff x="117007" y="202938"/>
            <a:chExt cx="2469143" cy="2125650"/>
          </a:xfrm>
        </p:grpSpPr>
        <p:pic>
          <p:nvPicPr>
            <p:cNvPr id="124" name="Google Shape;12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250" y="464475"/>
              <a:ext cx="1647900" cy="8533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5" name="Google Shape;125;p18"/>
            <p:cNvCxnSpPr>
              <a:stCxn id="126" idx="2"/>
            </p:cNvCxnSpPr>
            <p:nvPr/>
          </p:nvCxnSpPr>
          <p:spPr>
            <a:xfrm>
              <a:off x="790357" y="359688"/>
              <a:ext cx="300" cy="196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" name="Google Shape;126;p18"/>
            <p:cNvSpPr txBox="1"/>
            <p:nvPr/>
          </p:nvSpPr>
          <p:spPr>
            <a:xfrm rot="2297">
              <a:off x="117007" y="203388"/>
              <a:ext cx="1346700" cy="1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MERGE-SORT(A, 1, 8)</a:t>
              </a:r>
              <a:endParaRPr sz="10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116988" y="28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19"/>
          <p:cNvGraphicFramePr/>
          <p:nvPr/>
        </p:nvGraphicFramePr>
        <p:xfrm>
          <a:off x="2306988" y="16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19"/>
          <p:cNvGraphicFramePr/>
          <p:nvPr/>
        </p:nvGraphicFramePr>
        <p:xfrm>
          <a:off x="4496988" y="98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5" name="Google Shape;135;p19"/>
          <p:cNvCxnSpPr/>
          <p:nvPr/>
        </p:nvCxnSpPr>
        <p:spPr>
          <a:xfrm flipH="1" rot="10800000">
            <a:off x="1209100" y="1862225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 txBox="1"/>
          <p:nvPr/>
        </p:nvSpPr>
        <p:spPr>
          <a:xfrm rot="-1863341">
            <a:off x="1221182" y="2259134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cxnSp>
        <p:nvCxnSpPr>
          <p:cNvPr id="137" name="Google Shape;137;p19"/>
          <p:cNvCxnSpPr/>
          <p:nvPr/>
        </p:nvCxnSpPr>
        <p:spPr>
          <a:xfrm flipH="1" rot="10800000">
            <a:off x="2866700" y="1199450"/>
            <a:ext cx="1896600" cy="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 txBox="1"/>
          <p:nvPr/>
        </p:nvSpPr>
        <p:spPr>
          <a:xfrm rot="-792590">
            <a:off x="2977495" y="1270704"/>
            <a:ext cx="1346940" cy="156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2)</a:t>
            </a:r>
            <a:endParaRPr sz="1000"/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4496988" y="239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Google Shape;140;p19"/>
          <p:cNvGraphicFramePr/>
          <p:nvPr/>
        </p:nvGraphicFramePr>
        <p:xfrm>
          <a:off x="6686988" y="165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19"/>
          <p:cNvGraphicFramePr/>
          <p:nvPr/>
        </p:nvGraphicFramePr>
        <p:xfrm>
          <a:off x="6686988" y="327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2" name="Google Shape;142;p19"/>
          <p:cNvCxnSpPr/>
          <p:nvPr/>
        </p:nvCxnSpPr>
        <p:spPr>
          <a:xfrm flipH="1" rot="10800000">
            <a:off x="5328775" y="1823275"/>
            <a:ext cx="198420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 rot="-934848">
            <a:off x="5368289" y="2026055"/>
            <a:ext cx="1346999" cy="156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3, 3)</a:t>
            </a:r>
            <a:endParaRPr sz="1000"/>
          </a:p>
        </p:txBody>
      </p:sp>
      <p:cxnSp>
        <p:nvCxnSpPr>
          <p:cNvPr id="144" name="Google Shape;144;p19"/>
          <p:cNvCxnSpPr/>
          <p:nvPr/>
        </p:nvCxnSpPr>
        <p:spPr>
          <a:xfrm>
            <a:off x="5319025" y="2613200"/>
            <a:ext cx="22476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 txBox="1"/>
          <p:nvPr/>
        </p:nvSpPr>
        <p:spPr>
          <a:xfrm rot="1017944">
            <a:off x="5442075" y="2896111"/>
            <a:ext cx="1346814" cy="155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4,4)</a:t>
            </a:r>
            <a:endParaRPr sz="1000"/>
          </a:p>
        </p:txBody>
      </p:sp>
      <p:cxnSp>
        <p:nvCxnSpPr>
          <p:cNvPr id="146" name="Google Shape;146;p19"/>
          <p:cNvCxnSpPr/>
          <p:nvPr/>
        </p:nvCxnSpPr>
        <p:spPr>
          <a:xfrm>
            <a:off x="2856950" y="1867250"/>
            <a:ext cx="24768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9"/>
          <p:cNvSpPr txBox="1"/>
          <p:nvPr/>
        </p:nvSpPr>
        <p:spPr>
          <a:xfrm rot="718091">
            <a:off x="3086033" y="2096166"/>
            <a:ext cx="1346877" cy="1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3, 4)</a:t>
            </a:r>
            <a:endParaRPr sz="1000"/>
          </a:p>
        </p:txBody>
      </p:sp>
      <p:sp>
        <p:nvSpPr>
          <p:cNvPr id="148" name="Google Shape;148;p19"/>
          <p:cNvSpPr/>
          <p:nvPr/>
        </p:nvSpPr>
        <p:spPr>
          <a:xfrm>
            <a:off x="5678850" y="2331200"/>
            <a:ext cx="2783700" cy="312900"/>
          </a:xfrm>
          <a:prstGeom prst="leftArrowCallout">
            <a:avLst>
              <a:gd fmla="val 25000" name="adj1"/>
              <a:gd fmla="val 25000" name="adj2"/>
              <a:gd fmla="val 25000" name="adj3"/>
              <a:gd fmla="val 4728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MERGE(A, 4, 4, 5)</a:t>
            </a:r>
            <a:endParaRPr sz="1200"/>
          </a:p>
        </p:txBody>
      </p:sp>
      <p:sp>
        <p:nvSpPr>
          <p:cNvPr id="149" name="Google Shape;149;p19"/>
          <p:cNvSpPr/>
          <p:nvPr/>
        </p:nvSpPr>
        <p:spPr>
          <a:xfrm>
            <a:off x="7496100" y="2689675"/>
            <a:ext cx="195000" cy="459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 rot="10800000">
            <a:off x="7254850" y="1922938"/>
            <a:ext cx="1950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9"/>
          <p:cNvGrpSpPr/>
          <p:nvPr/>
        </p:nvGrpSpPr>
        <p:grpSpPr>
          <a:xfrm>
            <a:off x="117007" y="202938"/>
            <a:ext cx="2469143" cy="2125650"/>
            <a:chOff x="117007" y="202938"/>
            <a:chExt cx="2469143" cy="2125650"/>
          </a:xfrm>
        </p:grpSpPr>
        <p:pic>
          <p:nvPicPr>
            <p:cNvPr id="152" name="Google Shape;15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250" y="464475"/>
              <a:ext cx="1647900" cy="8533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Google Shape;153;p19"/>
            <p:cNvCxnSpPr>
              <a:stCxn id="154" idx="2"/>
            </p:cNvCxnSpPr>
            <p:nvPr/>
          </p:nvCxnSpPr>
          <p:spPr>
            <a:xfrm>
              <a:off x="790357" y="359688"/>
              <a:ext cx="300" cy="196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19"/>
            <p:cNvSpPr txBox="1"/>
            <p:nvPr/>
          </p:nvSpPr>
          <p:spPr>
            <a:xfrm rot="2297">
              <a:off x="117007" y="203388"/>
              <a:ext cx="1346700" cy="1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MERGE-SORT(A, 1, 8)</a:t>
              </a:r>
              <a:endParaRPr sz="1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116988" y="28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p20"/>
          <p:cNvGraphicFramePr/>
          <p:nvPr/>
        </p:nvGraphicFramePr>
        <p:xfrm>
          <a:off x="2306988" y="16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2" name="Google Shape;162;p20"/>
          <p:cNvGraphicFramePr/>
          <p:nvPr/>
        </p:nvGraphicFramePr>
        <p:xfrm>
          <a:off x="4496988" y="98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3" name="Google Shape;163;p20"/>
          <p:cNvCxnSpPr/>
          <p:nvPr/>
        </p:nvCxnSpPr>
        <p:spPr>
          <a:xfrm flipH="1" rot="10800000">
            <a:off x="1209100" y="1862225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0"/>
          <p:cNvSpPr txBox="1"/>
          <p:nvPr/>
        </p:nvSpPr>
        <p:spPr>
          <a:xfrm rot="-1863341">
            <a:off x="1221182" y="2259134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cxnSp>
        <p:nvCxnSpPr>
          <p:cNvPr id="165" name="Google Shape;165;p20"/>
          <p:cNvCxnSpPr/>
          <p:nvPr/>
        </p:nvCxnSpPr>
        <p:spPr>
          <a:xfrm flipH="1" rot="10800000">
            <a:off x="2866700" y="1199450"/>
            <a:ext cx="1896600" cy="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0"/>
          <p:cNvSpPr txBox="1"/>
          <p:nvPr/>
        </p:nvSpPr>
        <p:spPr>
          <a:xfrm rot="-792590">
            <a:off x="2977495" y="1270704"/>
            <a:ext cx="1346940" cy="156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2)</a:t>
            </a:r>
            <a:endParaRPr sz="1000"/>
          </a:p>
        </p:txBody>
      </p:sp>
      <p:graphicFrame>
        <p:nvGraphicFramePr>
          <p:cNvPr id="167" name="Google Shape;167;p20"/>
          <p:cNvGraphicFramePr/>
          <p:nvPr/>
        </p:nvGraphicFramePr>
        <p:xfrm>
          <a:off x="4496988" y="239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8" name="Google Shape;168;p20"/>
          <p:cNvCxnSpPr/>
          <p:nvPr/>
        </p:nvCxnSpPr>
        <p:spPr>
          <a:xfrm>
            <a:off x="2856950" y="1867250"/>
            <a:ext cx="24768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 txBox="1"/>
          <p:nvPr/>
        </p:nvSpPr>
        <p:spPr>
          <a:xfrm rot="718091">
            <a:off x="3086033" y="2096166"/>
            <a:ext cx="1346877" cy="1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3, 4)</a:t>
            </a:r>
            <a:endParaRPr sz="1000"/>
          </a:p>
        </p:txBody>
      </p:sp>
      <p:sp>
        <p:nvSpPr>
          <p:cNvPr id="170" name="Google Shape;170;p20"/>
          <p:cNvSpPr/>
          <p:nvPr/>
        </p:nvSpPr>
        <p:spPr>
          <a:xfrm>
            <a:off x="3402000" y="1607700"/>
            <a:ext cx="2783700" cy="312900"/>
          </a:xfrm>
          <a:prstGeom prst="leftArrowCallout">
            <a:avLst>
              <a:gd fmla="val 25000" name="adj1"/>
              <a:gd fmla="val 25000" name="adj2"/>
              <a:gd fmla="val 25000" name="adj3"/>
              <a:gd fmla="val 4728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MERGE(A, 1, 2, 4)</a:t>
            </a:r>
            <a:endParaRPr sz="1200"/>
          </a:p>
        </p:txBody>
      </p:sp>
      <p:sp>
        <p:nvSpPr>
          <p:cNvPr id="171" name="Google Shape;171;p20"/>
          <p:cNvSpPr/>
          <p:nvPr/>
        </p:nvSpPr>
        <p:spPr>
          <a:xfrm>
            <a:off x="5219250" y="1966175"/>
            <a:ext cx="195000" cy="36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rot="10800000">
            <a:off x="4978000" y="1233349"/>
            <a:ext cx="195000" cy="359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117007" y="202938"/>
            <a:ext cx="2469143" cy="2125650"/>
            <a:chOff x="117007" y="202938"/>
            <a:chExt cx="2469143" cy="2125650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250" y="464475"/>
              <a:ext cx="1647900" cy="8533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" name="Google Shape;175;p20"/>
            <p:cNvCxnSpPr>
              <a:stCxn id="176" idx="2"/>
            </p:cNvCxnSpPr>
            <p:nvPr/>
          </p:nvCxnSpPr>
          <p:spPr>
            <a:xfrm>
              <a:off x="790357" y="359688"/>
              <a:ext cx="300" cy="196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" name="Google Shape;176;p20"/>
            <p:cNvSpPr txBox="1"/>
            <p:nvPr/>
          </p:nvSpPr>
          <p:spPr>
            <a:xfrm rot="2297">
              <a:off x="117007" y="203388"/>
              <a:ext cx="1346700" cy="1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MERGE-SORT(A, 1, 8)</a:t>
              </a:r>
              <a:endParaRPr sz="10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7" y="-12"/>
            <a:ext cx="2046177" cy="1907850"/>
            <a:chOff x="7" y="-12"/>
            <a:chExt cx="2046177" cy="1907850"/>
          </a:xfrm>
        </p:grpSpPr>
        <p:pic>
          <p:nvPicPr>
            <p:cNvPr id="182" name="Google Shape;18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3650" y="155175"/>
              <a:ext cx="1372534" cy="71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1"/>
            <p:cNvCxnSpPr>
              <a:stCxn id="184" idx="2"/>
            </p:cNvCxnSpPr>
            <p:nvPr/>
          </p:nvCxnSpPr>
          <p:spPr>
            <a:xfrm>
              <a:off x="673357" y="156738"/>
              <a:ext cx="8700" cy="175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4" name="Google Shape;184;p21"/>
            <p:cNvSpPr txBox="1"/>
            <p:nvPr/>
          </p:nvSpPr>
          <p:spPr>
            <a:xfrm rot="2297">
              <a:off x="7" y="438"/>
              <a:ext cx="1346700" cy="1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MERGE-SORT(A, 1, 8)</a:t>
              </a:r>
              <a:endParaRPr sz="1000"/>
            </a:p>
          </p:txBody>
        </p:sp>
      </p:grp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-12" y="195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Google Shape;187;p21"/>
          <p:cNvGraphicFramePr/>
          <p:nvPr/>
        </p:nvGraphicFramePr>
        <p:xfrm>
          <a:off x="2189988" y="7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67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54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121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D9D9D9"/>
                          </a:solidFill>
                        </a:rPr>
                        <a:t>8</a:t>
                      </a:r>
                      <a:endParaRPr b="1" sz="1200">
                        <a:solidFill>
                          <a:srgbClr val="D9D9D9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8" name="Google Shape;188;p21"/>
          <p:cNvCxnSpPr/>
          <p:nvPr/>
        </p:nvCxnSpPr>
        <p:spPr>
          <a:xfrm flipH="1" rot="10800000">
            <a:off x="1092100" y="935900"/>
            <a:ext cx="1647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1"/>
          <p:cNvSpPr txBox="1"/>
          <p:nvPr/>
        </p:nvSpPr>
        <p:spPr>
          <a:xfrm rot="-1863341">
            <a:off x="1104182" y="1332809"/>
            <a:ext cx="1346849" cy="156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1, 4)</a:t>
            </a:r>
            <a:endParaRPr sz="1000"/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2189988" y="312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8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1" name="Google Shape;191;p21"/>
          <p:cNvCxnSpPr/>
          <p:nvPr/>
        </p:nvCxnSpPr>
        <p:spPr>
          <a:xfrm>
            <a:off x="1101825" y="2189025"/>
            <a:ext cx="27204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 txBox="1"/>
          <p:nvPr/>
        </p:nvSpPr>
        <p:spPr>
          <a:xfrm rot="1194473">
            <a:off x="1581453" y="2627589"/>
            <a:ext cx="1347101" cy="156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8)</a:t>
            </a:r>
            <a:endParaRPr sz="1000"/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4418075" y="202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4" name="Google Shape;194;p21"/>
          <p:cNvGraphicFramePr/>
          <p:nvPr/>
        </p:nvGraphicFramePr>
        <p:xfrm>
          <a:off x="6608075" y="128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1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21"/>
          <p:cNvGraphicFramePr/>
          <p:nvPr/>
        </p:nvGraphicFramePr>
        <p:xfrm>
          <a:off x="6608075" y="290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{17CC7B5C-FAC6-44A5-A862-3022B9F0B31B}</a:tableStyleId>
              </a:tblPr>
              <a:tblGrid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  <a:gridCol w="273750"/>
              </a:tblGrid>
              <a:tr h="1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14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23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67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54</a:t>
                      </a:r>
                      <a:endParaRPr b="1" sz="1200"/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121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FEFEF"/>
                          </a:solidFill>
                        </a:rPr>
                        <a:t>8</a:t>
                      </a:r>
                      <a:endParaRPr b="1" sz="1200">
                        <a:solidFill>
                          <a:srgbClr val="EFEFEF"/>
                        </a:solidFill>
                      </a:endParaRPr>
                    </a:p>
                  </a:txBody>
                  <a:tcPr marT="18000" marB="18000" marR="0" marL="0">
                    <a:lnL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6" name="Google Shape;196;p21"/>
          <p:cNvCxnSpPr/>
          <p:nvPr/>
        </p:nvCxnSpPr>
        <p:spPr>
          <a:xfrm flipH="1" rot="10800000">
            <a:off x="3827150" y="2242725"/>
            <a:ext cx="1930500" cy="8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1"/>
          <p:cNvSpPr txBox="1"/>
          <p:nvPr/>
        </p:nvSpPr>
        <p:spPr>
          <a:xfrm rot="-1412326">
            <a:off x="3923626" y="2542624"/>
            <a:ext cx="1346873" cy="1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6)</a:t>
            </a:r>
            <a:endParaRPr sz="1000"/>
          </a:p>
        </p:txBody>
      </p:sp>
      <p:cxnSp>
        <p:nvCxnSpPr>
          <p:cNvPr id="198" name="Google Shape;198;p21"/>
          <p:cNvCxnSpPr/>
          <p:nvPr/>
        </p:nvCxnSpPr>
        <p:spPr>
          <a:xfrm flipH="1" rot="10800000">
            <a:off x="5776413" y="1506375"/>
            <a:ext cx="20535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 txBox="1"/>
          <p:nvPr/>
        </p:nvSpPr>
        <p:spPr>
          <a:xfrm rot="-802237">
            <a:off x="5803110" y="1645139"/>
            <a:ext cx="1346600" cy="156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5, 5)</a:t>
            </a:r>
            <a:endParaRPr sz="1000"/>
          </a:p>
        </p:txBody>
      </p:sp>
      <p:cxnSp>
        <p:nvCxnSpPr>
          <p:cNvPr id="200" name="Google Shape;200;p21"/>
          <p:cNvCxnSpPr/>
          <p:nvPr/>
        </p:nvCxnSpPr>
        <p:spPr>
          <a:xfrm>
            <a:off x="5801675" y="2247550"/>
            <a:ext cx="23352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1"/>
          <p:cNvSpPr txBox="1"/>
          <p:nvPr/>
        </p:nvSpPr>
        <p:spPr>
          <a:xfrm rot="912755">
            <a:off x="6053318" y="2542490"/>
            <a:ext cx="1346793" cy="156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MERGE-SORT(A, 6, 6)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