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35" r:id="rId2"/>
    <p:sldId id="258" r:id="rId3"/>
    <p:sldId id="259" r:id="rId4"/>
    <p:sldId id="261" r:id="rId5"/>
    <p:sldId id="262" r:id="rId6"/>
    <p:sldId id="265" r:id="rId7"/>
    <p:sldId id="266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336" r:id="rId18"/>
    <p:sldId id="337" r:id="rId19"/>
    <p:sldId id="33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9D07B-AAE0-4B61-8518-36B18125919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4652B-943D-4216-89E4-9C2C4E27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4652B-943D-4216-89E4-9C2C4E27D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0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78" y="1294891"/>
            <a:ext cx="760084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r>
              <a:rPr dirty="0">
                <a:latin typeface="Wingdings"/>
                <a:cs typeface="Wingdings"/>
              </a:rPr>
              <a:t></a:t>
            </a:r>
            <a:r>
              <a:rPr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8700" y="6065720"/>
            <a:ext cx="495300" cy="7922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F8F8F8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r>
              <a:rPr dirty="0">
                <a:latin typeface="Wingdings"/>
                <a:cs typeface="Wingdings"/>
              </a:rPr>
              <a:t></a:t>
            </a:r>
            <a:r>
              <a:rPr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F8F8F8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r>
              <a:rPr dirty="0">
                <a:latin typeface="Wingdings"/>
                <a:cs typeface="Wingdings"/>
              </a:rPr>
              <a:t></a:t>
            </a:r>
            <a:r>
              <a:rPr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8700" y="6065720"/>
            <a:ext cx="495300" cy="7922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F8F8F8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r>
              <a:rPr dirty="0">
                <a:latin typeface="Wingdings"/>
                <a:cs typeface="Wingdings"/>
              </a:rPr>
              <a:t></a:t>
            </a:r>
            <a:r>
              <a:rPr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r>
              <a:rPr dirty="0">
                <a:latin typeface="Wingdings"/>
                <a:cs typeface="Wingdings"/>
              </a:rPr>
              <a:t></a:t>
            </a:r>
            <a:r>
              <a:rPr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885" y="-123972"/>
            <a:ext cx="7908228" cy="1101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F8F8F8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734" y="1110996"/>
            <a:ext cx="8050530" cy="2070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97815" y="6410290"/>
            <a:ext cx="61277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r>
              <a:rPr dirty="0">
                <a:latin typeface="Wingdings"/>
                <a:cs typeface="Wingdings"/>
              </a:rPr>
              <a:t></a:t>
            </a:r>
            <a:r>
              <a:rPr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6126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76400" y="1665623"/>
            <a:ext cx="5486400" cy="84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Linked List (</a:t>
            </a:r>
            <a:r>
              <a:rPr lang="en-US" sz="3200" dirty="0" err="1" smtClean="0"/>
              <a:t>Contd</a:t>
            </a:r>
            <a:r>
              <a:rPr lang="en-US" sz="3200" dirty="0" smtClean="0"/>
              <a:t>)</a:t>
            </a:r>
          </a:p>
          <a:p>
            <a:pPr algn="ctr"/>
            <a:r>
              <a:rPr lang="en-US" sz="2000" dirty="0" smtClean="0"/>
              <a:t>Dr. Ashik Ahmed Bhuiyan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28006" y="6477000"/>
            <a:ext cx="32726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Many of the slides were adopted from Dr. Si Chen</a:t>
            </a:r>
          </a:p>
        </p:txBody>
      </p:sp>
    </p:spTree>
    <p:extLst>
      <p:ext uri="{BB962C8B-B14F-4D97-AF65-F5344CB8AC3E}">
        <p14:creationId xmlns:p14="http://schemas.microsoft.com/office/powerpoint/2010/main" val="40265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3444"/>
            <a:ext cx="31826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Doubly-Linked</a:t>
            </a:r>
            <a:r>
              <a:rPr sz="2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347" y="1052067"/>
            <a:ext cx="7941053" cy="8767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5080" indent="-457200">
              <a:lnSpc>
                <a:spcPct val="101400"/>
              </a:lnSpc>
              <a:spcBef>
                <a:spcPts val="50"/>
              </a:spcBef>
              <a:buFont typeface="Courier New" panose="02070309020205020404" pitchFamily="49" charset="0"/>
              <a:buChar char="o"/>
            </a:pPr>
            <a:r>
              <a:rPr sz="2800" dirty="0">
                <a:latin typeface="Arial MT"/>
                <a:cs typeface="Arial MT"/>
              </a:rPr>
              <a:t>Can be represented by a head (first) reference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reference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node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(for efficiency)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3581400"/>
            <a:ext cx="8537448" cy="1670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03" y="91947"/>
            <a:ext cx="6039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Doubly-Linked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75" y="2014848"/>
            <a:ext cx="8524875" cy="3261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59003"/>
            <a:ext cx="5939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Doubly-Linked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246123"/>
            <a:ext cx="8068309" cy="203453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3675" marR="5080" indent="-180975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193675" algn="l"/>
              </a:tabLst>
            </a:pPr>
            <a:r>
              <a:rPr sz="2400" spc="-5" dirty="0">
                <a:latin typeface="Arial MT"/>
                <a:cs typeface="Arial MT"/>
              </a:rPr>
              <a:t>Implementations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size()</a:t>
            </a:r>
            <a:r>
              <a:rPr sz="2400" dirty="0">
                <a:latin typeface="Arial MT"/>
                <a:cs typeface="Arial MT"/>
              </a:rPr>
              <a:t>, </a:t>
            </a:r>
            <a:r>
              <a:rPr sz="2400" spc="-5" dirty="0">
                <a:solidFill>
                  <a:srgbClr val="ED7D31"/>
                </a:solidFill>
                <a:latin typeface="Arial MT"/>
                <a:cs typeface="Arial MT"/>
              </a:rPr>
              <a:t>isEmpty() </a:t>
            </a:r>
            <a:r>
              <a:rPr sz="2400" dirty="0">
                <a:latin typeface="Arial MT"/>
                <a:cs typeface="Arial MT"/>
              </a:rPr>
              <a:t>are similar </a:t>
            </a:r>
            <a:r>
              <a:rPr sz="2400" spc="-5" dirty="0">
                <a:latin typeface="Arial MT"/>
                <a:cs typeface="Arial MT"/>
              </a:rPr>
              <a:t>to those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singly-linked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lists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700" dirty="0">
              <a:latin typeface="Arial MT"/>
              <a:cs typeface="Arial MT"/>
            </a:endParaRPr>
          </a:p>
          <a:p>
            <a:pPr marL="193675" marR="67310" indent="-180975">
              <a:lnSpc>
                <a:spcPts val="2620"/>
              </a:lnSpc>
              <a:spcBef>
                <a:spcPts val="1775"/>
              </a:spcBef>
              <a:buFont typeface="Wingdings"/>
              <a:buChar char=""/>
              <a:tabLst>
                <a:tab pos="193675" algn="l"/>
              </a:tabLst>
            </a:pP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Arial MT"/>
                <a:cs typeface="Arial MT"/>
              </a:rPr>
              <a:t>Addition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Arial MT"/>
                <a:cs typeface="Arial MT"/>
              </a:rPr>
              <a:t>removals</a:t>
            </a:r>
            <a:r>
              <a:rPr sz="2400" dirty="0">
                <a:latin typeface="Arial MT"/>
                <a:cs typeface="Arial MT"/>
              </a:rPr>
              <a:t> are also similar, but require care </a:t>
            </a:r>
            <a:r>
              <a:rPr sz="2400" spc="-5" dirty="0">
                <a:latin typeface="Arial MT"/>
                <a:cs typeface="Arial MT"/>
              </a:rPr>
              <a:t>to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manipulate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two </a:t>
            </a:r>
            <a:r>
              <a:rPr sz="2400" dirty="0">
                <a:latin typeface="Arial MT"/>
                <a:cs typeface="Arial MT"/>
              </a:rPr>
              <a:t>links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successor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predecessors.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84835"/>
            <a:ext cx="644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Addition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beginning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doubly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915" y="1451356"/>
            <a:ext cx="7092950" cy="349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544195" indent="-393700">
              <a:lnSpc>
                <a:spcPct val="1307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To add a new element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e </a:t>
            </a:r>
            <a:r>
              <a:rPr sz="2400" spc="-5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an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empty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list: </a:t>
            </a:r>
            <a:r>
              <a:rPr sz="2400" spc="-76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first</a:t>
            </a:r>
            <a:r>
              <a:rPr sz="2400" spc="-15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=</a:t>
            </a:r>
            <a:r>
              <a:rPr sz="2400" spc="-5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new</a:t>
            </a:r>
            <a:r>
              <a:rPr sz="2400" spc="-5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Node(e,</a:t>
            </a:r>
            <a:r>
              <a:rPr sz="2400" spc="-1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null,</a:t>
            </a:r>
            <a:r>
              <a:rPr sz="2400" spc="-15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null);</a:t>
            </a:r>
            <a:endParaRPr sz="2400" dirty="0">
              <a:latin typeface="Arial MT"/>
              <a:cs typeface="Arial MT"/>
            </a:endParaRPr>
          </a:p>
          <a:p>
            <a:pPr marL="520700">
              <a:lnSpc>
                <a:spcPct val="100000"/>
              </a:lnSpc>
              <a:spcBef>
                <a:spcPts val="935"/>
              </a:spcBef>
            </a:pP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last</a:t>
            </a:r>
            <a:r>
              <a:rPr sz="2400" spc="-35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=</a:t>
            </a:r>
            <a:r>
              <a:rPr sz="2400" spc="-25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ED7D31"/>
                </a:solidFill>
                <a:latin typeface="Arial MT"/>
                <a:cs typeface="Arial MT"/>
              </a:rPr>
              <a:t>first;</a:t>
            </a:r>
            <a:endParaRPr sz="2400" dirty="0">
              <a:latin typeface="Arial MT"/>
              <a:cs typeface="Arial MT"/>
            </a:endParaRPr>
          </a:p>
          <a:p>
            <a:pPr marL="12700" marR="5080" indent="114300">
              <a:lnSpc>
                <a:spcPts val="3000"/>
              </a:lnSpc>
              <a:spcBef>
                <a:spcPts val="1455"/>
              </a:spcBef>
            </a:pPr>
            <a:r>
              <a:rPr sz="2400" dirty="0">
                <a:latin typeface="Arial MT"/>
                <a:cs typeface="Arial MT"/>
              </a:rPr>
              <a:t>To add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e </a:t>
            </a:r>
            <a:r>
              <a:rPr sz="2400" spc="-5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beginning of a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nonempty</a:t>
            </a:r>
            <a:r>
              <a:rPr sz="2400" dirty="0">
                <a:latin typeface="Arial MT"/>
                <a:cs typeface="Arial MT"/>
              </a:rPr>
              <a:t> doubly </a:t>
            </a:r>
            <a:r>
              <a:rPr sz="2400" spc="-7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linked</a:t>
            </a:r>
            <a:r>
              <a:rPr sz="2400" spc="-5" dirty="0">
                <a:latin typeface="Arial MT"/>
                <a:cs typeface="Arial MT"/>
              </a:rPr>
              <a:t> list:</a:t>
            </a:r>
            <a:endParaRPr sz="2400" dirty="0">
              <a:latin typeface="Arial MT"/>
              <a:cs typeface="Arial MT"/>
            </a:endParaRPr>
          </a:p>
          <a:p>
            <a:pPr marL="520700" marR="1923414">
              <a:lnSpc>
                <a:spcPts val="4390"/>
              </a:lnSpc>
              <a:spcBef>
                <a:spcPts val="80"/>
              </a:spcBef>
            </a:pP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first</a:t>
            </a:r>
            <a:r>
              <a:rPr sz="2400" spc="-15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new</a:t>
            </a:r>
            <a:r>
              <a:rPr sz="2400" spc="-5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Node(e,</a:t>
            </a:r>
            <a:r>
              <a:rPr sz="2400" spc="-15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ED7D31"/>
                </a:solidFill>
                <a:latin typeface="Arial MT"/>
                <a:cs typeface="Arial MT"/>
              </a:rPr>
              <a:t>first,</a:t>
            </a:r>
            <a:r>
              <a:rPr sz="2400" spc="-15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null); </a:t>
            </a:r>
            <a:r>
              <a:rPr sz="2400" spc="-765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first.next.prev</a:t>
            </a:r>
            <a:r>
              <a:rPr sz="2400" spc="-1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ED7D31"/>
                </a:solidFill>
                <a:latin typeface="Arial MT"/>
                <a:cs typeface="Arial MT"/>
              </a:rPr>
              <a:t>first;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810000"/>
            <a:ext cx="3412631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447" y="169163"/>
            <a:ext cx="6137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Addition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932180"/>
            <a:ext cx="7920990" cy="157416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320"/>
              </a:spcBef>
              <a:buFont typeface="Wingdings"/>
              <a:buChar char=""/>
              <a:tabLst>
                <a:tab pos="193675" algn="l"/>
              </a:tabLst>
            </a:pPr>
            <a:r>
              <a:rPr sz="2400" spc="-5" dirty="0">
                <a:latin typeface="Arial MT"/>
                <a:cs typeface="Arial MT"/>
              </a:rPr>
              <a:t>Set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pred</a:t>
            </a:r>
            <a:r>
              <a:rPr sz="2400" spc="-1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will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predecessor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new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node.</a:t>
            </a:r>
            <a:endParaRPr sz="2400">
              <a:latin typeface="Arial MT"/>
              <a:cs typeface="Arial MT"/>
            </a:endParaRPr>
          </a:p>
          <a:p>
            <a:pPr marL="193675" indent="-180975">
              <a:lnSpc>
                <a:spcPct val="100000"/>
              </a:lnSpc>
              <a:spcBef>
                <a:spcPts val="1225"/>
              </a:spcBef>
              <a:buFont typeface="Wingdings"/>
              <a:buChar char=""/>
              <a:tabLst>
                <a:tab pos="193675" algn="l"/>
              </a:tabLst>
            </a:pPr>
            <a:r>
              <a:rPr sz="2400" spc="-5" dirty="0">
                <a:latin typeface="Arial MT"/>
                <a:cs typeface="Arial MT"/>
              </a:rPr>
              <a:t>Set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succ</a:t>
            </a:r>
            <a:r>
              <a:rPr sz="2400" spc="-1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will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successor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new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node.</a:t>
            </a:r>
            <a:endParaRPr sz="2400">
              <a:latin typeface="Arial MT"/>
              <a:cs typeface="Arial MT"/>
            </a:endParaRPr>
          </a:p>
          <a:p>
            <a:pPr marL="193675" indent="-180975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193675" algn="l"/>
              </a:tabLst>
            </a:pPr>
            <a:r>
              <a:rPr sz="2400" spc="-5" dirty="0">
                <a:latin typeface="Arial MT"/>
                <a:cs typeface="Arial MT"/>
              </a:rPr>
              <a:t>Put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new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middle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(between)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pred</a:t>
            </a:r>
            <a:r>
              <a:rPr sz="2400" spc="-1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ED7D31"/>
                </a:solidFill>
                <a:latin typeface="Arial MT"/>
                <a:cs typeface="Arial MT"/>
              </a:rPr>
              <a:t>succ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666999"/>
            <a:ext cx="8382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76299"/>
            <a:ext cx="9144000" cy="509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8709"/>
            <a:ext cx="9144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038" y="2392171"/>
            <a:ext cx="5742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Recursion</a:t>
            </a:r>
            <a:r>
              <a:rPr sz="3600"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3600"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Linked</a:t>
            </a:r>
            <a:r>
              <a:rPr sz="3600"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Lists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82803"/>
            <a:ext cx="5661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Recursion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Singly-Linked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778" y="1326387"/>
            <a:ext cx="7635875" cy="223907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93675" marR="51435" indent="-180975">
              <a:lnSpc>
                <a:spcPts val="3000"/>
              </a:lnSpc>
              <a:spcBef>
                <a:spcPts val="500"/>
              </a:spcBef>
              <a:buFont typeface="Wingdings"/>
              <a:buChar char=""/>
              <a:tabLst>
                <a:tab pos="193675" algn="l"/>
                <a:tab pos="6489065" algn="l"/>
              </a:tabLst>
            </a:pPr>
            <a:r>
              <a:rPr sz="2800" dirty="0">
                <a:latin typeface="Arial MT"/>
                <a:cs typeface="Arial MT"/>
              </a:rPr>
              <a:t>Recursion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natural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for many reasons</a:t>
            </a:r>
            <a:r>
              <a:rPr sz="2800" dirty="0">
                <a:latin typeface="Arial MT"/>
                <a:cs typeface="Arial MT"/>
              </a:rPr>
              <a:t>:</a:t>
            </a:r>
          </a:p>
          <a:p>
            <a:pPr marL="457200" lvl="1" indent="-262255">
              <a:lnSpc>
                <a:spcPct val="100000"/>
              </a:lnSpc>
              <a:spcBef>
                <a:spcPts val="1005"/>
              </a:spcBef>
              <a:buChar char="–"/>
              <a:tabLst>
                <a:tab pos="45720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empty collection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list.</a:t>
            </a:r>
            <a:endParaRPr sz="2400" dirty="0">
              <a:latin typeface="Arial MT"/>
              <a:cs typeface="Arial MT"/>
            </a:endParaRPr>
          </a:p>
          <a:p>
            <a:pPr marL="457200" marR="5080" lvl="1" indent="-262255">
              <a:lnSpc>
                <a:spcPts val="2620"/>
              </a:lnSpc>
              <a:spcBef>
                <a:spcPts val="1220"/>
              </a:spcBef>
              <a:buChar char="–"/>
              <a:tabLst>
                <a:tab pos="457200" algn="l"/>
              </a:tabLst>
            </a:pPr>
            <a:r>
              <a:rPr sz="2400" dirty="0">
                <a:latin typeface="Arial MT"/>
                <a:cs typeface="Arial MT"/>
              </a:rPr>
              <a:t>A non </a:t>
            </a:r>
            <a:r>
              <a:rPr sz="2400" spc="-5" dirty="0">
                <a:latin typeface="Arial MT"/>
                <a:cs typeface="Arial MT"/>
              </a:rPr>
              <a:t>empty </a:t>
            </a:r>
            <a:r>
              <a:rPr sz="2400" dirty="0">
                <a:latin typeface="Arial MT"/>
                <a:cs typeface="Arial MT"/>
              </a:rPr>
              <a:t>list </a:t>
            </a:r>
            <a:r>
              <a:rPr sz="2400" spc="-5" dirty="0">
                <a:latin typeface="Arial MT"/>
                <a:cs typeface="Arial MT"/>
              </a:rPr>
              <a:t>consists </a:t>
            </a:r>
            <a:r>
              <a:rPr sz="2400" dirty="0">
                <a:latin typeface="Arial MT"/>
                <a:cs typeface="Arial MT"/>
              </a:rPr>
              <a:t>of a head </a:t>
            </a:r>
            <a:r>
              <a:rPr sz="2400" spc="-5" dirty="0">
                <a:latin typeface="Arial MT"/>
                <a:cs typeface="Arial MT"/>
              </a:rPr>
              <a:t>(the first element)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tail.</a:t>
            </a:r>
          </a:p>
          <a:p>
            <a:pPr marL="457200" lvl="1" indent="-262255">
              <a:lnSpc>
                <a:spcPct val="100000"/>
              </a:lnSpc>
              <a:spcBef>
                <a:spcPts val="765"/>
              </a:spcBef>
              <a:buChar char="–"/>
              <a:tabLst>
                <a:tab pos="45720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tail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also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list.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219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71627"/>
            <a:ext cx="6452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Recursive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778" y="1198371"/>
            <a:ext cx="7903845" cy="26679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93675" marR="5080" indent="-82550">
              <a:lnSpc>
                <a:spcPct val="77100"/>
              </a:lnSpc>
              <a:spcBef>
                <a:spcPts val="870"/>
              </a:spcBef>
            </a:pPr>
            <a:r>
              <a:rPr sz="2800" dirty="0">
                <a:latin typeface="Arial MT"/>
                <a:cs typeface="Arial MT"/>
              </a:rPr>
              <a:t>A private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int size(Node </a:t>
            </a:r>
            <a:r>
              <a:rPr sz="2800" spc="-5" dirty="0">
                <a:solidFill>
                  <a:srgbClr val="ED7D31"/>
                </a:solidFill>
                <a:latin typeface="Arial MT"/>
                <a:cs typeface="Arial MT"/>
              </a:rPr>
              <a:t>list) </a:t>
            </a:r>
            <a:r>
              <a:rPr sz="2800" dirty="0">
                <a:latin typeface="Arial MT"/>
                <a:cs typeface="Arial MT"/>
              </a:rPr>
              <a:t>method for computing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size 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 list:</a:t>
            </a:r>
            <a:endParaRPr sz="2800" dirty="0">
              <a:latin typeface="Arial MT"/>
              <a:cs typeface="Arial MT"/>
            </a:endParaRPr>
          </a:p>
          <a:p>
            <a:pPr marL="193675" indent="-180975">
              <a:lnSpc>
                <a:spcPct val="100000"/>
              </a:lnSpc>
              <a:spcBef>
                <a:spcPts val="74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size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empty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list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0</a:t>
            </a:r>
            <a:r>
              <a:rPr sz="2800" dirty="0">
                <a:latin typeface="Arial MT"/>
                <a:cs typeface="Arial MT"/>
              </a:rPr>
              <a:t>.</a:t>
            </a:r>
          </a:p>
          <a:p>
            <a:pPr marL="193675" marR="298450" indent="-180975">
              <a:lnSpc>
                <a:spcPts val="2690"/>
              </a:lnSpc>
              <a:spcBef>
                <a:spcPts val="1300"/>
              </a:spcBef>
              <a:buFont typeface="Wingdings"/>
              <a:buChar char=""/>
              <a:tabLst>
                <a:tab pos="193675" algn="l"/>
                <a:tab pos="3258820" algn="l"/>
              </a:tabLst>
            </a:pPr>
            <a:r>
              <a:rPr lang="en-US" sz="28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size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 non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empty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greater than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size 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tail:	</a:t>
            </a:r>
            <a:endParaRPr lang="en-US" sz="2800" dirty="0">
              <a:latin typeface="Arial MT"/>
              <a:cs typeface="Arial MT"/>
            </a:endParaRPr>
          </a:p>
          <a:p>
            <a:pPr marL="1841500" marR="298450" lvl="4">
              <a:lnSpc>
                <a:spcPts val="2690"/>
              </a:lnSpc>
              <a:spcBef>
                <a:spcPts val="1300"/>
              </a:spcBef>
              <a:tabLst>
                <a:tab pos="193675" algn="l"/>
                <a:tab pos="3258820" algn="l"/>
              </a:tabLst>
            </a:pP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size(list.next)</a:t>
            </a:r>
            <a:r>
              <a:rPr sz="2800" spc="-5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+</a:t>
            </a:r>
            <a:r>
              <a:rPr sz="2800" spc="-1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1.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25DAC0-E9D7-C44C-BF94-7E70A9A69DCF}"/>
              </a:ext>
            </a:extLst>
          </p:cNvPr>
          <p:cNvSpPr txBox="1"/>
          <p:nvPr/>
        </p:nvSpPr>
        <p:spPr>
          <a:xfrm>
            <a:off x="5334000" y="1911773"/>
            <a:ext cx="1143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F370B9-D5C7-A449-9E07-783DA8912BDC}"/>
              </a:ext>
            </a:extLst>
          </p:cNvPr>
          <p:cNvSpPr txBox="1"/>
          <p:nvPr/>
        </p:nvSpPr>
        <p:spPr>
          <a:xfrm>
            <a:off x="5181600" y="3450454"/>
            <a:ext cx="1752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Recursive Case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xmlns="" id="{783D5053-308C-8A4A-A71C-E934AA1347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4753" y="3889416"/>
            <a:ext cx="6437870" cy="24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8700" y="6065720"/>
            <a:ext cx="495300" cy="79227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380232" y="2548127"/>
            <a:ext cx="2158365" cy="716280"/>
            <a:chOff x="3380232" y="2548127"/>
            <a:chExt cx="2158365" cy="7162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0232" y="2548127"/>
              <a:ext cx="2157984" cy="7162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542" y="2600681"/>
              <a:ext cx="2051218" cy="6094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6996" y="2899430"/>
              <a:ext cx="190921" cy="1857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46023" y="2694816"/>
              <a:ext cx="1735455" cy="378460"/>
            </a:xfrm>
            <a:custGeom>
              <a:avLst/>
              <a:gdLst/>
              <a:ahLst/>
              <a:cxnLst/>
              <a:rect l="l" t="t" r="r" b="b"/>
              <a:pathLst>
                <a:path w="1735454" h="378460">
                  <a:moveTo>
                    <a:pt x="1659801" y="42416"/>
                  </a:moveTo>
                  <a:lnTo>
                    <a:pt x="1586131" y="244822"/>
                  </a:lnTo>
                  <a:lnTo>
                    <a:pt x="1734959" y="244822"/>
                  </a:lnTo>
                  <a:lnTo>
                    <a:pt x="1659801" y="42416"/>
                  </a:lnTo>
                  <a:close/>
                </a:path>
                <a:path w="1735454" h="378460">
                  <a:moveTo>
                    <a:pt x="151060" y="0"/>
                  </a:moveTo>
                  <a:lnTo>
                    <a:pt x="90087" y="11720"/>
                  </a:lnTo>
                  <a:lnTo>
                    <a:pt x="41857" y="46880"/>
                  </a:lnTo>
                  <a:lnTo>
                    <a:pt x="10464" y="105574"/>
                  </a:lnTo>
                  <a:lnTo>
                    <a:pt x="2616" y="143781"/>
                  </a:lnTo>
                  <a:lnTo>
                    <a:pt x="0" y="187895"/>
                  </a:lnTo>
                  <a:lnTo>
                    <a:pt x="2616" y="232695"/>
                  </a:lnTo>
                  <a:lnTo>
                    <a:pt x="10464" y="271471"/>
                  </a:lnTo>
                  <a:lnTo>
                    <a:pt x="41857" y="330956"/>
                  </a:lnTo>
                  <a:lnTo>
                    <a:pt x="89250" y="366535"/>
                  </a:lnTo>
                  <a:lnTo>
                    <a:pt x="147711" y="378395"/>
                  </a:lnTo>
                  <a:lnTo>
                    <a:pt x="159455" y="377907"/>
                  </a:lnTo>
                  <a:lnTo>
                    <a:pt x="170873" y="376442"/>
                  </a:lnTo>
                  <a:lnTo>
                    <a:pt x="181965" y="374000"/>
                  </a:lnTo>
                  <a:lnTo>
                    <a:pt x="192732" y="370582"/>
                  </a:lnTo>
                  <a:lnTo>
                    <a:pt x="175919" y="360210"/>
                  </a:lnTo>
                  <a:lnTo>
                    <a:pt x="158967" y="351048"/>
                  </a:lnTo>
                  <a:lnTo>
                    <a:pt x="141875" y="343095"/>
                  </a:lnTo>
                  <a:lnTo>
                    <a:pt x="124643" y="336351"/>
                  </a:lnTo>
                  <a:lnTo>
                    <a:pt x="155525" y="273471"/>
                  </a:lnTo>
                  <a:lnTo>
                    <a:pt x="182384" y="283936"/>
                  </a:lnTo>
                  <a:lnTo>
                    <a:pt x="208638" y="296726"/>
                  </a:lnTo>
                  <a:lnTo>
                    <a:pt x="234288" y="311841"/>
                  </a:lnTo>
                  <a:lnTo>
                    <a:pt x="259333" y="329282"/>
                  </a:lnTo>
                  <a:lnTo>
                    <a:pt x="269274" y="316166"/>
                  </a:lnTo>
                  <a:lnTo>
                    <a:pt x="291145" y="269006"/>
                  </a:lnTo>
                  <a:lnTo>
                    <a:pt x="299098" y="231055"/>
                  </a:lnTo>
                  <a:lnTo>
                    <a:pt x="301749" y="187895"/>
                  </a:lnTo>
                  <a:lnTo>
                    <a:pt x="299144" y="143630"/>
                  </a:lnTo>
                  <a:lnTo>
                    <a:pt x="291331" y="105342"/>
                  </a:lnTo>
                  <a:lnTo>
                    <a:pt x="260077" y="46694"/>
                  </a:lnTo>
                  <a:lnTo>
                    <a:pt x="211987" y="11673"/>
                  </a:lnTo>
                  <a:lnTo>
                    <a:pt x="183128" y="2918"/>
                  </a:lnTo>
                  <a:lnTo>
                    <a:pt x="15106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0248" y="2668002"/>
              <a:ext cx="121716" cy="1306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32542" y="2600682"/>
              <a:ext cx="2051685" cy="609600"/>
            </a:xfrm>
            <a:custGeom>
              <a:avLst/>
              <a:gdLst/>
              <a:ahLst/>
              <a:cxnLst/>
              <a:rect l="l" t="t" r="r" b="b"/>
              <a:pathLst>
                <a:path w="2051685" h="609600">
                  <a:moveTo>
                    <a:pt x="1716355" y="9301"/>
                  </a:moveTo>
                  <a:lnTo>
                    <a:pt x="1832813" y="9301"/>
                  </a:lnTo>
                  <a:lnTo>
                    <a:pt x="2051218" y="554756"/>
                  </a:lnTo>
                  <a:lnTo>
                    <a:pt x="1931411" y="554756"/>
                  </a:lnTo>
                  <a:lnTo>
                    <a:pt x="1883786" y="430857"/>
                  </a:lnTo>
                  <a:lnTo>
                    <a:pt x="1665753" y="430857"/>
                  </a:lnTo>
                  <a:lnTo>
                    <a:pt x="1620733" y="554756"/>
                  </a:lnTo>
                  <a:lnTo>
                    <a:pt x="1503903" y="554756"/>
                  </a:lnTo>
                  <a:lnTo>
                    <a:pt x="1716355" y="9301"/>
                  </a:lnTo>
                  <a:close/>
                </a:path>
                <a:path w="2051685" h="609600">
                  <a:moveTo>
                    <a:pt x="1024656" y="0"/>
                  </a:moveTo>
                  <a:lnTo>
                    <a:pt x="1087629" y="9022"/>
                  </a:lnTo>
                  <a:lnTo>
                    <a:pt x="1135161" y="36090"/>
                  </a:lnTo>
                  <a:lnTo>
                    <a:pt x="1165020" y="76181"/>
                  </a:lnTo>
                  <a:lnTo>
                    <a:pt x="1174972" y="124271"/>
                  </a:lnTo>
                  <a:lnTo>
                    <a:pt x="1173740" y="140619"/>
                  </a:lnTo>
                  <a:lnTo>
                    <a:pt x="1155253" y="187151"/>
                  </a:lnTo>
                  <a:lnTo>
                    <a:pt x="1125487" y="218870"/>
                  </a:lnTo>
                  <a:lnTo>
                    <a:pt x="1075630" y="254496"/>
                  </a:lnTo>
                  <a:lnTo>
                    <a:pt x="1151532" y="354583"/>
                  </a:lnTo>
                  <a:lnTo>
                    <a:pt x="1157997" y="341769"/>
                  </a:lnTo>
                  <a:lnTo>
                    <a:pt x="1163997" y="327142"/>
                  </a:lnTo>
                  <a:lnTo>
                    <a:pt x="1169531" y="310701"/>
                  </a:lnTo>
                  <a:lnTo>
                    <a:pt x="1174600" y="292447"/>
                  </a:lnTo>
                  <a:lnTo>
                    <a:pt x="1269106" y="314027"/>
                  </a:lnTo>
                  <a:lnTo>
                    <a:pt x="1255898" y="357512"/>
                  </a:lnTo>
                  <a:lnTo>
                    <a:pt x="1239248" y="398661"/>
                  </a:lnTo>
                  <a:lnTo>
                    <a:pt x="1222225" y="426392"/>
                  </a:lnTo>
                  <a:lnTo>
                    <a:pt x="1231609" y="434775"/>
                  </a:lnTo>
                  <a:lnTo>
                    <a:pt x="1267432" y="462297"/>
                  </a:lnTo>
                  <a:lnTo>
                    <a:pt x="1300744" y="484168"/>
                  </a:lnTo>
                  <a:lnTo>
                    <a:pt x="1308174" y="488156"/>
                  </a:lnTo>
                  <a:lnTo>
                    <a:pt x="1244922" y="568895"/>
                  </a:lnTo>
                  <a:lnTo>
                    <a:pt x="1221900" y="556477"/>
                  </a:lnTo>
                  <a:lnTo>
                    <a:pt x="1199343" y="541920"/>
                  </a:lnTo>
                  <a:lnTo>
                    <a:pt x="1177252" y="525223"/>
                  </a:lnTo>
                  <a:lnTo>
                    <a:pt x="1155625" y="506387"/>
                  </a:lnTo>
                  <a:lnTo>
                    <a:pt x="1138812" y="520293"/>
                  </a:lnTo>
                  <a:lnTo>
                    <a:pt x="1103651" y="542245"/>
                  </a:lnTo>
                  <a:lnTo>
                    <a:pt x="1065816" y="556477"/>
                  </a:lnTo>
                  <a:lnTo>
                    <a:pt x="1021540" y="563546"/>
                  </a:lnTo>
                  <a:lnTo>
                    <a:pt x="996751" y="564430"/>
                  </a:lnTo>
                  <a:lnTo>
                    <a:pt x="948940" y="560849"/>
                  </a:lnTo>
                  <a:lnTo>
                    <a:pt x="907454" y="550105"/>
                  </a:lnTo>
                  <a:lnTo>
                    <a:pt x="872293" y="532200"/>
                  </a:lnTo>
                  <a:lnTo>
                    <a:pt x="843458" y="507131"/>
                  </a:lnTo>
                  <a:lnTo>
                    <a:pt x="813599" y="459506"/>
                  </a:lnTo>
                  <a:lnTo>
                    <a:pt x="803647" y="405184"/>
                  </a:lnTo>
                  <a:lnTo>
                    <a:pt x="805600" y="379616"/>
                  </a:lnTo>
                  <a:lnTo>
                    <a:pt x="821227" y="332456"/>
                  </a:lnTo>
                  <a:lnTo>
                    <a:pt x="852458" y="290621"/>
                  </a:lnTo>
                  <a:lnTo>
                    <a:pt x="899152" y="254251"/>
                  </a:lnTo>
                  <a:lnTo>
                    <a:pt x="928290" y="238125"/>
                  </a:lnTo>
                  <a:lnTo>
                    <a:pt x="915198" y="221765"/>
                  </a:lnTo>
                  <a:lnTo>
                    <a:pt x="886246" y="175059"/>
                  </a:lnTo>
                  <a:lnTo>
                    <a:pt x="872991" y="131910"/>
                  </a:lnTo>
                  <a:lnTo>
                    <a:pt x="872108" y="118318"/>
                  </a:lnTo>
                  <a:lnTo>
                    <a:pt x="874584" y="94517"/>
                  </a:lnTo>
                  <a:lnTo>
                    <a:pt x="894397" y="52566"/>
                  </a:lnTo>
                  <a:lnTo>
                    <a:pt x="933650" y="19359"/>
                  </a:lnTo>
                  <a:lnTo>
                    <a:pt x="990112" y="2151"/>
                  </a:lnTo>
                  <a:lnTo>
                    <a:pt x="1024656" y="0"/>
                  </a:lnTo>
                  <a:close/>
                </a:path>
                <a:path w="2051685" h="609600">
                  <a:moveTo>
                    <a:pt x="265286" y="0"/>
                  </a:moveTo>
                  <a:lnTo>
                    <a:pt x="322794" y="4639"/>
                  </a:lnTo>
                  <a:lnTo>
                    <a:pt x="374023" y="18557"/>
                  </a:lnTo>
                  <a:lnTo>
                    <a:pt x="418974" y="41753"/>
                  </a:lnTo>
                  <a:lnTo>
                    <a:pt x="457646" y="74228"/>
                  </a:lnTo>
                  <a:lnTo>
                    <a:pt x="483229" y="106293"/>
                  </a:lnTo>
                  <a:lnTo>
                    <a:pt x="503128" y="143105"/>
                  </a:lnTo>
                  <a:lnTo>
                    <a:pt x="517341" y="184665"/>
                  </a:lnTo>
                  <a:lnTo>
                    <a:pt x="525869" y="230973"/>
                  </a:lnTo>
                  <a:lnTo>
                    <a:pt x="528711" y="282029"/>
                  </a:lnTo>
                  <a:lnTo>
                    <a:pt x="527479" y="316306"/>
                  </a:lnTo>
                  <a:lnTo>
                    <a:pt x="517619" y="378441"/>
                  </a:lnTo>
                  <a:lnTo>
                    <a:pt x="500434" y="426601"/>
                  </a:lnTo>
                  <a:lnTo>
                    <a:pt x="476622" y="466227"/>
                  </a:lnTo>
                  <a:lnTo>
                    <a:pt x="461367" y="485551"/>
                  </a:lnTo>
                  <a:lnTo>
                    <a:pt x="482086" y="499318"/>
                  </a:lnTo>
                  <a:lnTo>
                    <a:pt x="503690" y="511596"/>
                  </a:lnTo>
                  <a:lnTo>
                    <a:pt x="526177" y="522386"/>
                  </a:lnTo>
                  <a:lnTo>
                    <a:pt x="549547" y="531688"/>
                  </a:lnTo>
                  <a:lnTo>
                    <a:pt x="508992" y="609451"/>
                  </a:lnTo>
                  <a:lnTo>
                    <a:pt x="472226" y="595149"/>
                  </a:lnTo>
                  <a:lnTo>
                    <a:pt x="439321" y="575592"/>
                  </a:lnTo>
                  <a:lnTo>
                    <a:pt x="386953" y="540618"/>
                  </a:lnTo>
                  <a:lnTo>
                    <a:pt x="359443" y="550873"/>
                  </a:lnTo>
                  <a:lnTo>
                    <a:pt x="330491" y="558198"/>
                  </a:lnTo>
                  <a:lnTo>
                    <a:pt x="300097" y="562593"/>
                  </a:lnTo>
                  <a:lnTo>
                    <a:pt x="268262" y="564058"/>
                  </a:lnTo>
                  <a:lnTo>
                    <a:pt x="208789" y="559430"/>
                  </a:lnTo>
                  <a:lnTo>
                    <a:pt x="156129" y="545548"/>
                  </a:lnTo>
                  <a:lnTo>
                    <a:pt x="110283" y="522409"/>
                  </a:lnTo>
                  <a:lnTo>
                    <a:pt x="71251" y="490016"/>
                  </a:lnTo>
                  <a:lnTo>
                    <a:pt x="45600" y="458003"/>
                  </a:lnTo>
                  <a:lnTo>
                    <a:pt x="25650" y="421198"/>
                  </a:lnTo>
                  <a:lnTo>
                    <a:pt x="11400" y="379600"/>
                  </a:lnTo>
                  <a:lnTo>
                    <a:pt x="2850" y="333211"/>
                  </a:lnTo>
                  <a:lnTo>
                    <a:pt x="0" y="282029"/>
                  </a:lnTo>
                  <a:lnTo>
                    <a:pt x="2857" y="230973"/>
                  </a:lnTo>
                  <a:lnTo>
                    <a:pt x="11430" y="184665"/>
                  </a:lnTo>
                  <a:lnTo>
                    <a:pt x="25717" y="143105"/>
                  </a:lnTo>
                  <a:lnTo>
                    <a:pt x="45720" y="106293"/>
                  </a:lnTo>
                  <a:lnTo>
                    <a:pt x="71437" y="74228"/>
                  </a:lnTo>
                  <a:lnTo>
                    <a:pt x="110342" y="41753"/>
                  </a:lnTo>
                  <a:lnTo>
                    <a:pt x="155618" y="18557"/>
                  </a:lnTo>
                  <a:lnTo>
                    <a:pt x="207266" y="4639"/>
                  </a:lnTo>
                  <a:lnTo>
                    <a:pt x="265286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35410" y="3385497"/>
            <a:ext cx="1662089" cy="1654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3998" y="2669540"/>
            <a:ext cx="1524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  <a:latin typeface="Arial MT"/>
                <a:cs typeface="Arial MT"/>
              </a:rPr>
              <a:t>R</a:t>
            </a:r>
            <a:r>
              <a:rPr sz="3600" spc="-5" dirty="0">
                <a:solidFill>
                  <a:srgbClr val="000000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000000"/>
                </a:solidFill>
                <a:latin typeface="Arial MT"/>
                <a:cs typeface="Arial MT"/>
              </a:rPr>
              <a:t>vi</a:t>
            </a:r>
            <a:r>
              <a:rPr sz="3600" spc="-5" dirty="0">
                <a:solidFill>
                  <a:srgbClr val="000000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000000"/>
                </a:solidFill>
                <a:latin typeface="Arial MT"/>
                <a:cs typeface="Arial MT"/>
              </a:rPr>
              <a:t>w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8818" y="6410735"/>
            <a:ext cx="10668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45" dirty="0">
                <a:solidFill>
                  <a:srgbClr val="E7E6E6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56" y="132588"/>
            <a:ext cx="692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818" y="6410735"/>
            <a:ext cx="10668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45" dirty="0">
                <a:solidFill>
                  <a:srgbClr val="E7E6E6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22755"/>
            <a:ext cx="8016875" cy="356982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93675" marR="1659255" indent="-180975">
              <a:lnSpc>
                <a:spcPct val="101400"/>
              </a:lnSpc>
              <a:spcBef>
                <a:spcPts val="5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dirty="0" smtClean="0">
                <a:latin typeface="Arial MT"/>
                <a:cs typeface="Arial MT"/>
              </a:rPr>
              <a:t> </a:t>
            </a:r>
            <a:r>
              <a:rPr sz="2800" dirty="0" smtClean="0">
                <a:latin typeface="Arial MT"/>
                <a:cs typeface="Arial MT"/>
              </a:rPr>
              <a:t>Check</a:t>
            </a:r>
            <a:r>
              <a:rPr sz="2800" spc="-10" dirty="0" smtClean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index</a:t>
            </a:r>
            <a:r>
              <a:rPr sz="2800" dirty="0">
                <a:latin typeface="Arial MT"/>
                <a:cs typeface="Arial MT"/>
              </a:rPr>
              <a:t>: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out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bounds,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throw an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exception.</a:t>
            </a:r>
          </a:p>
          <a:p>
            <a:pPr marL="193675" marR="5080" indent="-180975">
              <a:lnSpc>
                <a:spcPts val="3290"/>
              </a:lnSpc>
              <a:spcBef>
                <a:spcPts val="1515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spc="-5" dirty="0" smtClean="0">
                <a:latin typeface="Arial MT"/>
                <a:cs typeface="Arial MT"/>
              </a:rPr>
              <a:t> </a:t>
            </a:r>
            <a:r>
              <a:rPr sz="2800" spc="-5" dirty="0" smtClean="0">
                <a:latin typeface="Arial MT"/>
                <a:cs typeface="Arial MT"/>
              </a:rPr>
              <a:t>Is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index </a:t>
            </a:r>
            <a:r>
              <a:rPr sz="2800" dirty="0">
                <a:latin typeface="Arial MT"/>
                <a:cs typeface="Arial MT"/>
              </a:rPr>
              <a:t>= 0? </a:t>
            </a:r>
            <a:r>
              <a:rPr sz="2800" spc="-5" dirty="0">
                <a:latin typeface="Arial MT"/>
                <a:cs typeface="Arial MT"/>
              </a:rPr>
              <a:t>Put </a:t>
            </a:r>
            <a:r>
              <a:rPr sz="2800" dirty="0">
                <a:latin typeface="Arial MT"/>
                <a:cs typeface="Arial MT"/>
              </a:rPr>
              <a:t>new element at beginning of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list.</a:t>
            </a:r>
            <a:endParaRPr sz="2800" dirty="0">
              <a:latin typeface="Arial MT"/>
              <a:cs typeface="Arial MT"/>
            </a:endParaRPr>
          </a:p>
          <a:p>
            <a:pPr marL="193675" marR="121920" indent="-180975">
              <a:lnSpc>
                <a:spcPts val="3310"/>
              </a:lnSpc>
              <a:spcBef>
                <a:spcPts val="149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spc="-5" dirty="0" smtClean="0">
                <a:latin typeface="Arial MT"/>
                <a:cs typeface="Arial MT"/>
              </a:rPr>
              <a:t> </a:t>
            </a:r>
            <a:r>
              <a:rPr sz="2800" spc="-5" dirty="0" smtClean="0">
                <a:latin typeface="Arial MT"/>
                <a:cs typeface="Arial MT"/>
              </a:rPr>
              <a:t>Is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index </a:t>
            </a:r>
            <a:r>
              <a:rPr sz="2800" dirty="0">
                <a:latin typeface="Arial MT"/>
                <a:cs typeface="Arial MT"/>
              </a:rPr>
              <a:t>&gt; 0? </a:t>
            </a:r>
            <a:r>
              <a:rPr sz="2800" spc="-5" dirty="0">
                <a:latin typeface="Arial MT"/>
                <a:cs typeface="Arial MT"/>
              </a:rPr>
              <a:t>Skip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index </a:t>
            </a:r>
            <a:r>
              <a:rPr sz="2800" dirty="0">
                <a:latin typeface="Arial MT"/>
                <a:cs typeface="Arial MT"/>
              </a:rPr>
              <a:t>nodes from beginning 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splice in 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new node</a:t>
            </a:r>
            <a:r>
              <a:rPr sz="2800" dirty="0" smtClean="0">
                <a:latin typeface="Arial MT"/>
                <a:cs typeface="Arial MT"/>
              </a:rPr>
              <a:t>.</a:t>
            </a:r>
            <a:endParaRPr lang="en-US" sz="2800" dirty="0" smtClean="0">
              <a:latin typeface="Arial MT"/>
              <a:cs typeface="Arial MT"/>
            </a:endParaRPr>
          </a:p>
          <a:p>
            <a:pPr marL="193675" marR="121920" indent="-180975">
              <a:lnSpc>
                <a:spcPts val="3310"/>
              </a:lnSpc>
              <a:spcBef>
                <a:spcPts val="149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dirty="0" smtClean="0">
                <a:latin typeface="Arial MT"/>
                <a:cs typeface="Arial MT"/>
              </a:rPr>
              <a:t>Implementation????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690" y="65532"/>
            <a:ext cx="7988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Removing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818" y="6410735"/>
            <a:ext cx="10668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45" dirty="0">
                <a:solidFill>
                  <a:srgbClr val="E7E6E6"/>
                </a:solidFill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4196"/>
            <a:ext cx="7789545" cy="2638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80" indent="-18097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dirty="0" smtClean="0">
                <a:latin typeface="Arial MT"/>
                <a:cs typeface="Arial MT"/>
              </a:rPr>
              <a:t> </a:t>
            </a:r>
            <a:r>
              <a:rPr sz="2400" dirty="0" smtClean="0">
                <a:latin typeface="Arial MT"/>
                <a:cs typeface="Arial MT"/>
              </a:rPr>
              <a:t>Use </a:t>
            </a:r>
            <a:r>
              <a:rPr sz="2400" dirty="0">
                <a:latin typeface="Arial MT"/>
                <a:cs typeface="Arial MT"/>
              </a:rPr>
              <a:t>a list traversal </a:t>
            </a:r>
            <a:r>
              <a:rPr sz="2400" spc="-5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locate the node containing </a:t>
            </a:r>
            <a:r>
              <a:rPr sz="2400" spc="-7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given value, return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false </a:t>
            </a:r>
            <a:r>
              <a:rPr sz="2400" dirty="0">
                <a:latin typeface="Arial MT"/>
                <a:cs typeface="Arial MT"/>
              </a:rPr>
              <a:t>if there is no such </a:t>
            </a:r>
            <a:r>
              <a:rPr sz="2400" spc="5" dirty="0">
                <a:latin typeface="Arial MT"/>
                <a:cs typeface="Arial MT"/>
              </a:rPr>
              <a:t> node.</a:t>
            </a:r>
            <a:endParaRPr sz="2400" dirty="0">
              <a:latin typeface="Arial MT"/>
              <a:cs typeface="Arial MT"/>
            </a:endParaRPr>
          </a:p>
          <a:p>
            <a:pPr marL="193675" marR="245745" indent="-180975">
              <a:lnSpc>
                <a:spcPct val="101400"/>
              </a:lnSpc>
              <a:spcBef>
                <a:spcPts val="127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400" spc="-5" dirty="0" smtClean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If</a:t>
            </a:r>
            <a:r>
              <a:rPr sz="2400" spc="-15" dirty="0" smtClean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target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 is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first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remove it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 </a:t>
            </a:r>
            <a:r>
              <a:rPr sz="2400" spc="-7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moving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first</a:t>
            </a:r>
            <a:r>
              <a:rPr sz="2400" spc="-15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forward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return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true.</a:t>
            </a:r>
            <a:endParaRPr sz="2400" dirty="0">
              <a:latin typeface="Arial MT"/>
              <a:cs typeface="Arial MT"/>
            </a:endParaRPr>
          </a:p>
          <a:p>
            <a:pPr marL="193675" marR="559435" indent="-180975">
              <a:lnSpc>
                <a:spcPct val="101400"/>
              </a:lnSpc>
              <a:spcBef>
                <a:spcPts val="130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400" dirty="0" smtClean="0">
                <a:latin typeface="Arial MT"/>
                <a:cs typeface="Arial MT"/>
              </a:rPr>
              <a:t> </a:t>
            </a:r>
            <a:r>
              <a:rPr sz="2400" dirty="0" smtClean="0">
                <a:latin typeface="Arial MT"/>
                <a:cs typeface="Arial MT"/>
              </a:rPr>
              <a:t>Otherwise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predecessor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target </a:t>
            </a:r>
            <a:r>
              <a:rPr sz="2400" spc="-7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 remove the target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762000"/>
            <a:ext cx="4820193" cy="6035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958513"/>
            <a:ext cx="4572000" cy="216568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74768" y="3692236"/>
            <a:ext cx="1775360" cy="3463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95800" y="934342"/>
            <a:ext cx="4604831" cy="613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64178" y="4047309"/>
            <a:ext cx="3459677" cy="507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83232" y="1705051"/>
            <a:ext cx="4604831" cy="6136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95624" y="2510596"/>
            <a:ext cx="4604831" cy="61360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286000" y="4648200"/>
            <a:ext cx="3145161" cy="16764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47800"/>
            <a:ext cx="9144000" cy="3946525"/>
            <a:chOff x="0" y="1447800"/>
            <a:chExt cx="9144000" cy="3946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47800"/>
              <a:ext cx="9144000" cy="394591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3158" y="4645594"/>
              <a:ext cx="6015355" cy="588645"/>
            </a:xfrm>
            <a:custGeom>
              <a:avLst/>
              <a:gdLst/>
              <a:ahLst/>
              <a:cxnLst/>
              <a:rect l="l" t="t" r="r" b="b"/>
              <a:pathLst>
                <a:path w="6015355" h="588645">
                  <a:moveTo>
                    <a:pt x="0" y="0"/>
                  </a:moveTo>
                  <a:lnTo>
                    <a:pt x="6015178" y="0"/>
                  </a:lnTo>
                  <a:lnTo>
                    <a:pt x="6015178" y="588640"/>
                  </a:lnTo>
                  <a:lnTo>
                    <a:pt x="0" y="588640"/>
                  </a:lnTo>
                  <a:lnTo>
                    <a:pt x="0" y="0"/>
                  </a:lnTo>
                  <a:close/>
                </a:path>
              </a:pathLst>
            </a:custGeom>
            <a:ln w="31567">
              <a:solidFill>
                <a:srgbClr val="FF2E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2276" y="1092708"/>
            <a:ext cx="28155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33"/>
                </a:solidFill>
                <a:latin typeface="Arial MT"/>
                <a:cs typeface="Arial MT"/>
              </a:rPr>
              <a:t>206.</a:t>
            </a:r>
            <a:r>
              <a:rPr sz="20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333333"/>
                </a:solidFill>
                <a:latin typeface="Arial MT"/>
                <a:cs typeface="Arial MT"/>
              </a:rPr>
              <a:t>Reverse</a:t>
            </a:r>
            <a:r>
              <a:rPr sz="20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Arial MT"/>
                <a:cs typeface="Arial MT"/>
              </a:rPr>
              <a:t>Linked</a:t>
            </a:r>
            <a:r>
              <a:rPr sz="20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333333"/>
                </a:solidFill>
                <a:latin typeface="Arial MT"/>
                <a:cs typeface="Arial MT"/>
              </a:rPr>
              <a:t>List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7667" y="1471779"/>
            <a:ext cx="7652139" cy="4952011"/>
          </a:xfrm>
          <a:prstGeom prst="rect">
            <a:avLst/>
          </a:prstGeom>
        </p:spPr>
      </p:pic>
      <p:pic>
        <p:nvPicPr>
          <p:cNvPr id="6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5800" y="4815840"/>
            <a:ext cx="3931920" cy="8229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rot="10800000" flipH="1" flipV="1">
            <a:off x="5486400" y="4030851"/>
            <a:ext cx="2590800" cy="693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 to visualize what will happen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77" y="120395"/>
            <a:ext cx="31654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Doubly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24788"/>
            <a:ext cx="7888605" cy="45080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3675" marR="5080" indent="-180975">
              <a:lnSpc>
                <a:spcPct val="100800"/>
              </a:lnSpc>
              <a:spcBef>
                <a:spcPts val="75"/>
              </a:spcBef>
              <a:buFont typeface="Wingdings"/>
              <a:buChar char=""/>
              <a:tabLst>
                <a:tab pos="193675" algn="l"/>
              </a:tabLst>
            </a:pPr>
            <a:r>
              <a:rPr sz="2400" spc="-5" dirty="0">
                <a:latin typeface="Arial MT"/>
                <a:cs typeface="Arial MT"/>
              </a:rPr>
              <a:t>Singly-linked lists </a:t>
            </a:r>
            <a:r>
              <a:rPr sz="2400" dirty="0">
                <a:latin typeface="Arial MT"/>
                <a:cs typeface="Arial MT"/>
              </a:rPr>
              <a:t>allow one way </a:t>
            </a:r>
            <a:r>
              <a:rPr sz="2400" spc="-5" dirty="0">
                <a:latin typeface="Arial MT"/>
                <a:cs typeface="Arial MT"/>
              </a:rPr>
              <a:t>traversal: </a:t>
            </a:r>
            <a:r>
              <a:rPr sz="2400" dirty="0">
                <a:latin typeface="Arial MT"/>
                <a:cs typeface="Arial MT"/>
              </a:rPr>
              <a:t>one can move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</a:t>
            </a:r>
            <a:r>
              <a:rPr sz="2400" spc="-5" dirty="0">
                <a:latin typeface="Arial MT"/>
                <a:cs typeface="Arial MT"/>
              </a:rPr>
              <a:t> 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its </a:t>
            </a:r>
            <a:r>
              <a:rPr sz="2400" dirty="0">
                <a:latin typeface="Arial MT"/>
                <a:cs typeface="Arial MT"/>
              </a:rPr>
              <a:t>successor.</a:t>
            </a:r>
          </a:p>
          <a:p>
            <a:pPr marL="193675" marR="568325" indent="-180975">
              <a:lnSpc>
                <a:spcPct val="100000"/>
              </a:lnSpc>
              <a:spcBef>
                <a:spcPts val="1130"/>
              </a:spcBef>
              <a:buFont typeface="Wingdings"/>
              <a:buChar char=""/>
              <a:tabLst>
                <a:tab pos="193675" algn="l"/>
              </a:tabLst>
            </a:pPr>
            <a:r>
              <a:rPr sz="2400" spc="-5" dirty="0">
                <a:latin typeface="Arial MT"/>
                <a:cs typeface="Arial MT"/>
              </a:rPr>
              <a:t>Limitation: </a:t>
            </a:r>
            <a:r>
              <a:rPr sz="2400" dirty="0">
                <a:latin typeface="Arial MT"/>
                <a:cs typeface="Arial MT"/>
              </a:rPr>
              <a:t>one cannot easily move </a:t>
            </a:r>
            <a:r>
              <a:rPr sz="2400" spc="-5" dirty="0">
                <a:latin typeface="Arial MT"/>
                <a:cs typeface="Arial MT"/>
              </a:rPr>
              <a:t>from </a:t>
            </a:r>
            <a:r>
              <a:rPr sz="2400" dirty="0">
                <a:latin typeface="Arial MT"/>
                <a:cs typeface="Arial MT"/>
              </a:rPr>
              <a:t>a node </a:t>
            </a:r>
            <a:r>
              <a:rPr sz="2400" spc="-5" dirty="0">
                <a:latin typeface="Arial MT"/>
                <a:cs typeface="Arial MT"/>
              </a:rPr>
              <a:t>to its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predecessor.</a:t>
            </a:r>
          </a:p>
          <a:p>
            <a:pPr marL="193675" marR="1241425" indent="-180975">
              <a:lnSpc>
                <a:spcPts val="2810"/>
              </a:lnSpc>
              <a:spcBef>
                <a:spcPts val="1375"/>
              </a:spcBef>
              <a:buFont typeface="Wingdings"/>
              <a:buChar char=""/>
              <a:tabLst>
                <a:tab pos="193675" algn="l"/>
              </a:tabLst>
            </a:pPr>
            <a:r>
              <a:rPr sz="2400" dirty="0">
                <a:latin typeface="Arial MT"/>
                <a:cs typeface="Arial MT"/>
              </a:rPr>
              <a:t>Doubly-linked </a:t>
            </a:r>
            <a:r>
              <a:rPr sz="2400" spc="-5" dirty="0">
                <a:latin typeface="Arial MT"/>
                <a:cs typeface="Arial MT"/>
              </a:rPr>
              <a:t>lists </a:t>
            </a:r>
            <a:r>
              <a:rPr sz="2400" dirty="0">
                <a:latin typeface="Arial MT"/>
                <a:cs typeface="Arial MT"/>
              </a:rPr>
              <a:t>allow easy </a:t>
            </a:r>
            <a:r>
              <a:rPr sz="2400" spc="-5" dirty="0">
                <a:latin typeface="Arial MT"/>
                <a:cs typeface="Arial MT"/>
              </a:rPr>
              <a:t>transitions </a:t>
            </a:r>
            <a:r>
              <a:rPr sz="2400" dirty="0">
                <a:latin typeface="Arial MT"/>
                <a:cs typeface="Arial MT"/>
              </a:rPr>
              <a:t>in </a:t>
            </a:r>
            <a:r>
              <a:rPr sz="2400" spc="-5" dirty="0">
                <a:latin typeface="Arial MT"/>
                <a:cs typeface="Arial MT"/>
              </a:rPr>
              <a:t>both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directions.</a:t>
            </a:r>
            <a:endParaRPr lang="en-US" sz="2400" spc="-5" dirty="0">
              <a:latin typeface="Arial MT"/>
              <a:cs typeface="Arial MT"/>
            </a:endParaRPr>
          </a:p>
          <a:p>
            <a:pPr marL="193675" marR="1241425" indent="-180975">
              <a:lnSpc>
                <a:spcPts val="2810"/>
              </a:lnSpc>
              <a:spcBef>
                <a:spcPts val="1375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400" dirty="0" smtClean="0">
                <a:latin typeface="Arial MT"/>
                <a:cs typeface="Arial MT"/>
              </a:rPr>
              <a:t>Has</a:t>
            </a:r>
            <a:r>
              <a:rPr lang="en-US" sz="2400" spc="-25" dirty="0" smtClean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links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to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both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previous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and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next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dirty="0" smtClean="0">
                <a:latin typeface="Arial MT"/>
                <a:cs typeface="Arial MT"/>
              </a:rPr>
              <a:t>nodes</a:t>
            </a:r>
          </a:p>
          <a:p>
            <a:pPr marL="193675" marR="1241425" indent="-180975">
              <a:lnSpc>
                <a:spcPts val="2810"/>
              </a:lnSpc>
              <a:spcBef>
                <a:spcPts val="1375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400" spc="-5" dirty="0" smtClean="0">
                <a:latin typeface="Arial MT"/>
                <a:cs typeface="Arial MT"/>
              </a:rPr>
              <a:t>Faster</a:t>
            </a:r>
            <a:r>
              <a:rPr lang="en-US" sz="2400" spc="5" dirty="0" smtClean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(bi-directional)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traversal</a:t>
            </a:r>
            <a:r>
              <a:rPr lang="en-US" sz="2400" dirty="0">
                <a:latin typeface="Arial MT"/>
                <a:cs typeface="Arial MT"/>
              </a:rPr>
              <a:t>, </a:t>
            </a:r>
            <a:r>
              <a:rPr lang="en-US" sz="2400" spc="-5" dirty="0">
                <a:latin typeface="Arial MT"/>
                <a:cs typeface="Arial MT"/>
              </a:rPr>
              <a:t>but,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 smtClean="0">
                <a:latin typeface="Arial MT"/>
                <a:cs typeface="Arial MT"/>
              </a:rPr>
              <a:t>more</a:t>
            </a:r>
            <a:r>
              <a:rPr lang="en-US" sz="2400" spc="-15" dirty="0" smtClean="0">
                <a:latin typeface="Arial MT"/>
                <a:cs typeface="Arial MT"/>
              </a:rPr>
              <a:t> </a:t>
            </a:r>
            <a:r>
              <a:rPr lang="en-US" sz="2400" spc="-5" dirty="0" smtClean="0">
                <a:latin typeface="Arial MT"/>
                <a:cs typeface="Arial MT"/>
              </a:rPr>
              <a:t>control </a:t>
            </a:r>
            <a:r>
              <a:rPr lang="en-US" sz="2400" spc="-5" dirty="0">
                <a:latin typeface="Arial MT"/>
                <a:cs typeface="Arial MT"/>
              </a:rPr>
              <a:t>data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(links)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stored</a:t>
            </a:r>
            <a:endParaRPr lang="en-US" sz="2400" dirty="0">
              <a:latin typeface="Arial MT"/>
              <a:cs typeface="Arial MT"/>
            </a:endParaRPr>
          </a:p>
          <a:p>
            <a:pPr marL="193675" marR="1241425" indent="-180975">
              <a:lnSpc>
                <a:spcPts val="2810"/>
              </a:lnSpc>
              <a:spcBef>
                <a:spcPts val="1375"/>
              </a:spcBef>
              <a:buFont typeface="Wingdings"/>
              <a:buChar char=""/>
              <a:tabLst>
                <a:tab pos="193675" algn="l"/>
              </a:tabLst>
            </a:pP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230" y="89915"/>
            <a:ext cx="5887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Nodes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Doubly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18996"/>
            <a:ext cx="7689215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93675" marR="5080" indent="-180975">
              <a:lnSpc>
                <a:spcPct val="101400"/>
              </a:lnSpc>
              <a:spcBef>
                <a:spcPts val="50"/>
              </a:spcBef>
              <a:buFont typeface="Wingdings"/>
              <a:buChar char=""/>
              <a:tabLst>
                <a:tab pos="193675" algn="l"/>
              </a:tabLst>
            </a:pPr>
            <a:r>
              <a:rPr sz="2800" dirty="0">
                <a:latin typeface="Arial MT"/>
                <a:cs typeface="Arial MT"/>
              </a:rPr>
              <a:t>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node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 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doubly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list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must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have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both 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successor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predecessor link: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90675" y="3419475"/>
            <a:ext cx="5810250" cy="1323975"/>
            <a:chOff x="1590675" y="3419475"/>
            <a:chExt cx="5810250" cy="13239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199" y="3428999"/>
              <a:ext cx="5791200" cy="13075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95437" y="3424237"/>
              <a:ext cx="5800725" cy="1314450"/>
            </a:xfrm>
            <a:custGeom>
              <a:avLst/>
              <a:gdLst/>
              <a:ahLst/>
              <a:cxnLst/>
              <a:rect l="l" t="t" r="r" b="b"/>
              <a:pathLst>
                <a:path w="5800725" h="1314450">
                  <a:moveTo>
                    <a:pt x="0" y="0"/>
                  </a:moveTo>
                  <a:lnTo>
                    <a:pt x="5800725" y="0"/>
                  </a:lnTo>
                  <a:lnTo>
                    <a:pt x="5800725" y="1314450"/>
                  </a:lnTo>
                  <a:lnTo>
                    <a:pt x="0" y="13144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EF7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519</Words>
  <Application>Microsoft Office PowerPoint</Application>
  <PresentationFormat>On-screen Show (4:3)</PresentationFormat>
  <Paragraphs>56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MT</vt:lpstr>
      <vt:lpstr>Calibri</vt:lpstr>
      <vt:lpstr>Courier New</vt:lpstr>
      <vt:lpstr>Franklin Gothic Medium</vt:lpstr>
      <vt:lpstr>Times New Roman</vt:lpstr>
      <vt:lpstr>Wingdings</vt:lpstr>
      <vt:lpstr>Office Theme</vt:lpstr>
      <vt:lpstr>PowerPoint Presentation</vt:lpstr>
      <vt:lpstr>Review</vt:lpstr>
      <vt:lpstr>Adding an Element at a Given Index</vt:lpstr>
      <vt:lpstr>Removing a List Element Based on Value</vt:lpstr>
      <vt:lpstr>PowerPoint Presentation</vt:lpstr>
      <vt:lpstr>PowerPoint Presentation</vt:lpstr>
      <vt:lpstr>206. Reverse Linked List</vt:lpstr>
      <vt:lpstr>Doubly Linked Lists</vt:lpstr>
      <vt:lpstr>Nodes for Doubly Linked Lists</vt:lpstr>
      <vt:lpstr>PowerPoint Presentation</vt:lpstr>
      <vt:lpstr>Node Class for Doubly-Linked Lists</vt:lpstr>
      <vt:lpstr>Operations on Doubly-Linked Lists</vt:lpstr>
      <vt:lpstr>Addition at beginning of a doubly linked List</vt:lpstr>
      <vt:lpstr>Addition After the First Element</vt:lpstr>
      <vt:lpstr>PowerPoint Presentation</vt:lpstr>
      <vt:lpstr>Recursion on Linked Lists</vt:lpstr>
      <vt:lpstr>Recursion on Singly-Linked Lists</vt:lpstr>
      <vt:lpstr>Recursive Implementation of size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Ashik</dc:creator>
  <cp:lastModifiedBy>Ashik</cp:lastModifiedBy>
  <cp:revision>12</cp:revision>
  <dcterms:created xsi:type="dcterms:W3CDTF">2021-08-10T19:27:30Z</dcterms:created>
  <dcterms:modified xsi:type="dcterms:W3CDTF">2021-10-04T22:39:22Z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2020-09-23T00:00:00Z</vt:filetime>
  </property>
  <property fmtid="{D5CDD505-2E9C-101B-9397-08002B2CF9AE}" pid="3" name="LastSaved">
    <vt:filetime>2021-08-10T00:00:00Z</vt:filetime>
  </property>
</Properties>
</file>