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62" r:id="rId4"/>
    <p:sldId id="257" r:id="rId5"/>
    <p:sldId id="263" r:id="rId6"/>
    <p:sldId id="264" r:id="rId7"/>
    <p:sldId id="261" r:id="rId8"/>
    <p:sldId id="267" r:id="rId9"/>
    <p:sldId id="265" r:id="rId10"/>
    <p:sldId id="268" r:id="rId11"/>
    <p:sldId id="258" r:id="rId12"/>
    <p:sldId id="259" r:id="rId13"/>
    <p:sldId id="260" r:id="rId14"/>
    <p:sldId id="266" r:id="rId15"/>
    <p:sldId id="269" r:id="rId16"/>
    <p:sldId id="272"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1/30/15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forcedotcom/aura" TargetMode="External"/><Relationship Id="rId3" Type="http://schemas.openxmlformats.org/officeDocument/2006/relationships/hyperlink" Target="http://documentation.auraframework.org/auradoc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ayTheSForceBeWithYou/DuelingListBox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peterknolle.com/lightning-component-autocomplete/" TargetMode="External"/><Relationship Id="rId4" Type="http://schemas.openxmlformats.org/officeDocument/2006/relationships/hyperlink" Target="http://blog.jeffdouglas.com/2014/10/14/tutorial-build-your-first-lightning-component/" TargetMode="External"/><Relationship Id="rId1" Type="http://schemas.openxmlformats.org/officeDocument/2006/relationships/slideLayout" Target="../slideLayouts/slideLayout2.xml"/><Relationship Id="rId2" Type="http://schemas.openxmlformats.org/officeDocument/2006/relationships/hyperlink" Target="https://developer.salesforce.com/docs/atlas.en-us.lightning.meta/light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alesforce.com/inves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Salesforce1 </a:t>
            </a:r>
            <a:br>
              <a:rPr lang="en-US" dirty="0" smtClean="0"/>
            </a:br>
            <a:r>
              <a:rPr lang="en-US" dirty="0" smtClean="0"/>
              <a:t>Lightning Components</a:t>
            </a:r>
            <a:endParaRPr lang="en-US" dirty="0"/>
          </a:p>
        </p:txBody>
      </p:sp>
      <p:sp>
        <p:nvSpPr>
          <p:cNvPr id="3" name="Subtitle 2"/>
          <p:cNvSpPr>
            <a:spLocks noGrp="1"/>
          </p:cNvSpPr>
          <p:nvPr>
            <p:ph type="subTitle" idx="1"/>
          </p:nvPr>
        </p:nvSpPr>
        <p:spPr/>
        <p:txBody>
          <a:bodyPr/>
          <a:lstStyle/>
          <a:p>
            <a:r>
              <a:rPr lang="en-US" dirty="0" smtClean="0"/>
              <a:t>Leveraging </a:t>
            </a:r>
            <a:r>
              <a:rPr lang="en-US" dirty="0" err="1" smtClean="0"/>
              <a:t>Salesforce’s</a:t>
            </a:r>
            <a:r>
              <a:rPr lang="en-US" dirty="0" smtClean="0"/>
              <a:t> User-Base To Deliver </a:t>
            </a:r>
          </a:p>
          <a:p>
            <a:r>
              <a:rPr lang="en-US" dirty="0" smtClean="0"/>
              <a:t>Enterprise-Level, Mobile-Friendly Applications</a:t>
            </a:r>
          </a:p>
        </p:txBody>
      </p:sp>
    </p:spTree>
    <p:extLst>
      <p:ext uri="{BB962C8B-B14F-4D97-AF65-F5344CB8AC3E}">
        <p14:creationId xmlns:p14="http://schemas.microsoft.com/office/powerpoint/2010/main" val="3312602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Salesforce</a:t>
            </a:r>
            <a:r>
              <a:rPr lang="en-US" dirty="0" smtClean="0"/>
              <a:t> Touch</a:t>
            </a:r>
            <a:endParaRPr lang="en-US" dirty="0"/>
          </a:p>
        </p:txBody>
      </p:sp>
      <p:pic>
        <p:nvPicPr>
          <p:cNvPr id="4" name="Content Placeholder 3" descr="salesforce_touch_screen.png"/>
          <p:cNvPicPr>
            <a:picLocks noGrp="1" noChangeAspect="1"/>
          </p:cNvPicPr>
          <p:nvPr>
            <p:ph idx="1"/>
          </p:nvPr>
        </p:nvPicPr>
        <p:blipFill>
          <a:blip r:embed="rId2">
            <a:extLst>
              <a:ext uri="{28A0092B-C50C-407E-A947-70E740481C1C}">
                <a14:useLocalDpi xmlns:a14="http://schemas.microsoft.com/office/drawing/2010/main" val="0"/>
              </a:ext>
            </a:extLst>
          </a:blip>
          <a:srcRect t="7769" b="7769"/>
          <a:stretch>
            <a:fillRect/>
          </a:stretch>
        </p:blipFill>
        <p:spPr/>
      </p:pic>
    </p:spTree>
    <p:extLst>
      <p:ext uri="{BB962C8B-B14F-4D97-AF65-F5344CB8AC3E}">
        <p14:creationId xmlns:p14="http://schemas.microsoft.com/office/powerpoint/2010/main" val="363994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Salesforce1?</a:t>
            </a:r>
            <a:endParaRPr lang="en-US" dirty="0"/>
          </a:p>
        </p:txBody>
      </p:sp>
      <p:sp>
        <p:nvSpPr>
          <p:cNvPr id="3" name="Content Placeholder 2"/>
          <p:cNvSpPr>
            <a:spLocks noGrp="1"/>
          </p:cNvSpPr>
          <p:nvPr>
            <p:ph idx="1"/>
          </p:nvPr>
        </p:nvSpPr>
        <p:spPr/>
        <p:txBody>
          <a:bodyPr/>
          <a:lstStyle/>
          <a:p>
            <a:r>
              <a:rPr lang="en-US" dirty="0" smtClean="0"/>
              <a:t>NOT the Salesforce1 platform (which also includes a whole slew of other tech and marketing stuff)</a:t>
            </a:r>
          </a:p>
          <a:p>
            <a:r>
              <a:rPr lang="en-US" dirty="0" smtClean="0"/>
              <a:t>Mobile-friendly, responsive-design view that is driven by controller technologies that are designed for more than just a 13”+ monitor with a QWERTY</a:t>
            </a:r>
          </a:p>
          <a:p>
            <a:r>
              <a:rPr lang="en-US" dirty="0" smtClean="0"/>
              <a:t>Replaced </a:t>
            </a:r>
            <a:r>
              <a:rPr lang="en-US" dirty="0" err="1" smtClean="0"/>
              <a:t>Salesforce</a:t>
            </a:r>
            <a:r>
              <a:rPr lang="en-US" dirty="0" smtClean="0"/>
              <a:t> Classic Mobile and </a:t>
            </a:r>
            <a:r>
              <a:rPr lang="en-US" dirty="0" err="1" smtClean="0"/>
              <a:t>Salesforce</a:t>
            </a:r>
            <a:r>
              <a:rPr lang="en-US" dirty="0" smtClean="0"/>
              <a:t> Touch</a:t>
            </a:r>
          </a:p>
          <a:p>
            <a:r>
              <a:rPr lang="en-US" dirty="0" smtClean="0"/>
              <a:t>Uses Aura for its visual magic</a:t>
            </a:r>
            <a:endParaRPr lang="en-US" dirty="0"/>
          </a:p>
        </p:txBody>
      </p:sp>
    </p:spTree>
    <p:extLst>
      <p:ext uri="{BB962C8B-B14F-4D97-AF65-F5344CB8AC3E}">
        <p14:creationId xmlns:p14="http://schemas.microsoft.com/office/powerpoint/2010/main" val="316157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032974"/>
          </a:xfrm>
        </p:spPr>
        <p:txBody>
          <a:bodyPr/>
          <a:lstStyle/>
          <a:p>
            <a:r>
              <a:rPr lang="en-US" dirty="0" smtClean="0"/>
              <a:t>What is </a:t>
            </a:r>
            <a:r>
              <a:rPr lang="en-US" dirty="0" err="1" smtClean="0"/>
              <a:t>Salesforce</a:t>
            </a:r>
            <a:r>
              <a:rPr lang="en-US" dirty="0" smtClean="0"/>
              <a:t> Aura?</a:t>
            </a:r>
            <a:endParaRPr lang="en-US" dirty="0"/>
          </a:p>
        </p:txBody>
      </p:sp>
      <p:sp>
        <p:nvSpPr>
          <p:cNvPr id="3" name="Content Placeholder 2"/>
          <p:cNvSpPr>
            <a:spLocks noGrp="1"/>
          </p:cNvSpPr>
          <p:nvPr>
            <p:ph idx="1"/>
          </p:nvPr>
        </p:nvSpPr>
        <p:spPr>
          <a:xfrm>
            <a:off x="549275" y="1258133"/>
            <a:ext cx="8042276" cy="4685468"/>
          </a:xfrm>
        </p:spPr>
        <p:txBody>
          <a:bodyPr>
            <a:normAutofit lnSpcReduction="10000"/>
          </a:bodyPr>
          <a:lstStyle/>
          <a:p>
            <a:r>
              <a:rPr lang="en-US" dirty="0" smtClean="0"/>
              <a:t>BOOM. First organic search result.</a:t>
            </a:r>
          </a:p>
          <a:p>
            <a:pPr lvl="1"/>
            <a:r>
              <a:rPr lang="en-US" dirty="0">
                <a:hlinkClick r:id="rId2"/>
              </a:rPr>
              <a:t>https://github.com/forcedotcom/</a:t>
            </a:r>
            <a:r>
              <a:rPr lang="en-US" dirty="0" smtClean="0">
                <a:hlinkClick r:id="rId2"/>
              </a:rPr>
              <a:t>aura</a:t>
            </a:r>
            <a:endParaRPr lang="en-US" dirty="0" smtClean="0"/>
          </a:p>
          <a:p>
            <a:r>
              <a:rPr lang="en-US" dirty="0"/>
              <a:t>Aura is a UI framework for developing dynamic web apps for mobile and desktop devices, while providing a scalable long-lived lifecycle to support building apps engineered for growth. It supports partitioned multi-tier component development that bridges the client and server</a:t>
            </a:r>
            <a:r>
              <a:rPr lang="en-US" dirty="0" smtClean="0"/>
              <a:t>.</a:t>
            </a:r>
            <a:endParaRPr lang="en-US" dirty="0"/>
          </a:p>
          <a:p>
            <a:r>
              <a:rPr lang="en-US" dirty="0"/>
              <a:t>To find out more about Aura, see the Aura Documentation site</a:t>
            </a:r>
            <a:r>
              <a:rPr lang="en-US" dirty="0" smtClean="0"/>
              <a:t>.</a:t>
            </a:r>
          </a:p>
          <a:p>
            <a:pPr lvl="1"/>
            <a:r>
              <a:rPr lang="en-US" dirty="0">
                <a:hlinkClick r:id="rId3"/>
              </a:rPr>
              <a:t>http://documentation.auraframework.org/</a:t>
            </a:r>
            <a:r>
              <a:rPr lang="en-US" dirty="0" smtClean="0">
                <a:hlinkClick r:id="rId3"/>
              </a:rPr>
              <a:t>auradocs</a:t>
            </a:r>
            <a:endParaRPr lang="en-US" dirty="0" smtClean="0"/>
          </a:p>
        </p:txBody>
      </p:sp>
    </p:spTree>
    <p:extLst>
      <p:ext uri="{BB962C8B-B14F-4D97-AF65-F5344CB8AC3E}">
        <p14:creationId xmlns:p14="http://schemas.microsoft.com/office/powerpoint/2010/main" val="2847025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Lightning?</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Salesforce</a:t>
            </a:r>
            <a:r>
              <a:rPr lang="en-US" dirty="0" smtClean="0"/>
              <a:t> branding </a:t>
            </a:r>
            <a:r>
              <a:rPr lang="en-US" dirty="0" err="1" smtClean="0"/>
              <a:t>exo</a:t>
            </a:r>
            <a:r>
              <a:rPr lang="en-US" dirty="0" smtClean="0"/>
              <a:t>-skeleton that encompasses many things</a:t>
            </a:r>
          </a:p>
          <a:p>
            <a:pPr lvl="1"/>
            <a:r>
              <a:rPr lang="en-US" dirty="0" smtClean="0"/>
              <a:t>New mobile friendly UI</a:t>
            </a:r>
          </a:p>
          <a:p>
            <a:pPr lvl="1"/>
            <a:r>
              <a:rPr lang="en-US" dirty="0" smtClean="0"/>
              <a:t>External object connection</a:t>
            </a:r>
          </a:p>
          <a:p>
            <a:pPr lvl="1"/>
            <a:r>
              <a:rPr lang="en-US" dirty="0" smtClean="0"/>
              <a:t>Lots of other stuff</a:t>
            </a:r>
            <a:endParaRPr lang="en-US" dirty="0"/>
          </a:p>
        </p:txBody>
      </p:sp>
    </p:spTree>
    <p:extLst>
      <p:ext uri="{BB962C8B-B14F-4D97-AF65-F5344CB8AC3E}">
        <p14:creationId xmlns:p14="http://schemas.microsoft.com/office/powerpoint/2010/main" val="62855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Components</a:t>
            </a:r>
            <a:endParaRPr lang="en-US" dirty="0"/>
          </a:p>
        </p:txBody>
      </p:sp>
      <p:sp>
        <p:nvSpPr>
          <p:cNvPr id="3" name="Content Placeholder 2"/>
          <p:cNvSpPr>
            <a:spLocks noGrp="1"/>
          </p:cNvSpPr>
          <p:nvPr>
            <p:ph idx="1"/>
          </p:nvPr>
        </p:nvSpPr>
        <p:spPr/>
        <p:txBody>
          <a:bodyPr/>
          <a:lstStyle/>
          <a:p>
            <a:r>
              <a:rPr lang="en-US" dirty="0"/>
              <a:t>Leverage pre-built components from </a:t>
            </a:r>
            <a:r>
              <a:rPr lang="en-US" dirty="0" err="1"/>
              <a:t>Salesforce</a:t>
            </a:r>
            <a:r>
              <a:rPr lang="en-US" dirty="0"/>
              <a:t> and AppExchange Partners, or have your developers write their own components for anyone to use and build apps. Build dynamic apps for mobile and desktop devices with drag-and-drop tools on an open, multi-tier framework. Event-driven architecture, </a:t>
            </a:r>
            <a:r>
              <a:rPr lang="en-US" dirty="0" err="1"/>
              <a:t>stateful</a:t>
            </a:r>
            <a:r>
              <a:rPr lang="en-US" dirty="0"/>
              <a:t> client and stateless server, and Model-View-Controller architecture provides a modern framework for building apps, fast.</a:t>
            </a:r>
          </a:p>
        </p:txBody>
      </p:sp>
    </p:spTree>
    <p:extLst>
      <p:ext uri="{BB962C8B-B14F-4D97-AF65-F5344CB8AC3E}">
        <p14:creationId xmlns:p14="http://schemas.microsoft.com/office/powerpoint/2010/main" val="313752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Components??</a:t>
            </a:r>
            <a:endParaRPr lang="en-US" dirty="0"/>
          </a:p>
        </p:txBody>
      </p:sp>
      <p:pic>
        <p:nvPicPr>
          <p:cNvPr id="4" name="Content Placeholder 3" descr="lightning bolts.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27530" t="3688" b="3375"/>
          <a:stretch/>
        </p:blipFill>
        <p:spPr>
          <a:xfrm>
            <a:off x="2422330" y="2583410"/>
            <a:ext cx="4080331" cy="3482114"/>
          </a:xfrm>
        </p:spPr>
      </p:pic>
      <p:sp>
        <p:nvSpPr>
          <p:cNvPr id="5" name="TextBox 4"/>
          <p:cNvSpPr txBox="1"/>
          <p:nvPr/>
        </p:nvSpPr>
        <p:spPr>
          <a:xfrm>
            <a:off x="6502661" y="2815421"/>
            <a:ext cx="1951974" cy="923330"/>
          </a:xfrm>
          <a:prstGeom prst="rect">
            <a:avLst/>
          </a:prstGeom>
          <a:noFill/>
        </p:spPr>
        <p:txBody>
          <a:bodyPr wrap="square" rtlCol="0">
            <a:spAutoFit/>
          </a:bodyPr>
          <a:lstStyle/>
          <a:p>
            <a:r>
              <a:rPr lang="en-US" dirty="0" smtClean="0"/>
              <a:t>Component</a:t>
            </a:r>
          </a:p>
          <a:p>
            <a:r>
              <a:rPr lang="en-US" dirty="0" smtClean="0"/>
              <a:t>.</a:t>
            </a:r>
            <a:r>
              <a:rPr lang="en-US" dirty="0" err="1" smtClean="0"/>
              <a:t>cmp</a:t>
            </a:r>
            <a:r>
              <a:rPr lang="en-US" dirty="0" smtClean="0"/>
              <a:t> file</a:t>
            </a:r>
            <a:br>
              <a:rPr lang="en-US" dirty="0" smtClean="0"/>
            </a:br>
            <a:r>
              <a:rPr lang="en-US" dirty="0" smtClean="0"/>
              <a:t>(Static Markup)</a:t>
            </a:r>
            <a:endParaRPr lang="en-US" dirty="0"/>
          </a:p>
        </p:txBody>
      </p:sp>
      <p:sp>
        <p:nvSpPr>
          <p:cNvPr id="6" name="TextBox 5"/>
          <p:cNvSpPr txBox="1"/>
          <p:nvPr/>
        </p:nvSpPr>
        <p:spPr>
          <a:xfrm>
            <a:off x="470356" y="3092420"/>
            <a:ext cx="1951974" cy="646331"/>
          </a:xfrm>
          <a:prstGeom prst="rect">
            <a:avLst/>
          </a:prstGeom>
          <a:noFill/>
        </p:spPr>
        <p:txBody>
          <a:bodyPr wrap="square" rtlCol="0">
            <a:spAutoFit/>
          </a:bodyPr>
          <a:lstStyle/>
          <a:p>
            <a:r>
              <a:rPr lang="en-US" dirty="0"/>
              <a:t>Controller</a:t>
            </a:r>
            <a:endParaRPr lang="en-US" dirty="0" smtClean="0"/>
          </a:p>
          <a:p>
            <a:r>
              <a:rPr lang="en-US" dirty="0" smtClean="0"/>
              <a:t>.</a:t>
            </a:r>
            <a:r>
              <a:rPr lang="en-US" dirty="0" err="1" smtClean="0"/>
              <a:t>js</a:t>
            </a:r>
            <a:r>
              <a:rPr lang="en-US" dirty="0" smtClean="0"/>
              <a:t> file</a:t>
            </a:r>
            <a:endParaRPr lang="en-US" dirty="0"/>
          </a:p>
        </p:txBody>
      </p:sp>
      <p:sp>
        <p:nvSpPr>
          <p:cNvPr id="7" name="TextBox 6"/>
          <p:cNvSpPr txBox="1"/>
          <p:nvPr/>
        </p:nvSpPr>
        <p:spPr>
          <a:xfrm>
            <a:off x="6639577" y="4138905"/>
            <a:ext cx="1951974" cy="646331"/>
          </a:xfrm>
          <a:prstGeom prst="rect">
            <a:avLst/>
          </a:prstGeom>
          <a:noFill/>
        </p:spPr>
        <p:txBody>
          <a:bodyPr wrap="square" rtlCol="0">
            <a:spAutoFit/>
          </a:bodyPr>
          <a:lstStyle/>
          <a:p>
            <a:r>
              <a:rPr lang="en-US" dirty="0"/>
              <a:t>Helper</a:t>
            </a:r>
            <a:endParaRPr lang="en-US" dirty="0" smtClean="0"/>
          </a:p>
          <a:p>
            <a:r>
              <a:rPr lang="en-US" dirty="0" smtClean="0"/>
              <a:t>.</a:t>
            </a:r>
            <a:r>
              <a:rPr lang="en-US" dirty="0" err="1" smtClean="0"/>
              <a:t>js</a:t>
            </a:r>
            <a:r>
              <a:rPr lang="en-US" dirty="0" smtClean="0"/>
              <a:t> file</a:t>
            </a:r>
            <a:endParaRPr lang="en-US" dirty="0"/>
          </a:p>
        </p:txBody>
      </p:sp>
      <p:sp>
        <p:nvSpPr>
          <p:cNvPr id="8" name="TextBox 7"/>
          <p:cNvSpPr txBox="1"/>
          <p:nvPr/>
        </p:nvSpPr>
        <p:spPr>
          <a:xfrm>
            <a:off x="470356" y="4020865"/>
            <a:ext cx="1951974" cy="646331"/>
          </a:xfrm>
          <a:prstGeom prst="rect">
            <a:avLst/>
          </a:prstGeom>
          <a:noFill/>
        </p:spPr>
        <p:txBody>
          <a:bodyPr wrap="square" rtlCol="0">
            <a:spAutoFit/>
          </a:bodyPr>
          <a:lstStyle/>
          <a:p>
            <a:r>
              <a:rPr lang="en-US" dirty="0" smtClean="0"/>
              <a:t>Style</a:t>
            </a:r>
          </a:p>
          <a:p>
            <a:r>
              <a:rPr lang="en-US" dirty="0" smtClean="0"/>
              <a:t>.</a:t>
            </a:r>
            <a:r>
              <a:rPr lang="en-US" dirty="0" err="1" smtClean="0"/>
              <a:t>css</a:t>
            </a:r>
            <a:r>
              <a:rPr lang="en-US" dirty="0" smtClean="0"/>
              <a:t> file</a:t>
            </a:r>
            <a:endParaRPr lang="en-US" dirty="0"/>
          </a:p>
        </p:txBody>
      </p:sp>
      <p:sp>
        <p:nvSpPr>
          <p:cNvPr id="9" name="TextBox 8"/>
          <p:cNvSpPr txBox="1"/>
          <p:nvPr/>
        </p:nvSpPr>
        <p:spPr>
          <a:xfrm>
            <a:off x="6502661" y="4985041"/>
            <a:ext cx="1951974" cy="646331"/>
          </a:xfrm>
          <a:prstGeom prst="rect">
            <a:avLst/>
          </a:prstGeom>
          <a:noFill/>
        </p:spPr>
        <p:txBody>
          <a:bodyPr wrap="square" rtlCol="0">
            <a:spAutoFit/>
          </a:bodyPr>
          <a:lstStyle/>
          <a:p>
            <a:r>
              <a:rPr lang="en-US" dirty="0" smtClean="0"/>
              <a:t>Documentation</a:t>
            </a:r>
          </a:p>
          <a:p>
            <a:r>
              <a:rPr lang="en-US" dirty="0" smtClean="0"/>
              <a:t>.</a:t>
            </a:r>
            <a:r>
              <a:rPr lang="en-US" dirty="0" err="1" smtClean="0"/>
              <a:t>auradoc</a:t>
            </a:r>
            <a:r>
              <a:rPr lang="en-US" dirty="0" smtClean="0"/>
              <a:t> file</a:t>
            </a:r>
            <a:endParaRPr lang="en-US" dirty="0"/>
          </a:p>
        </p:txBody>
      </p:sp>
      <p:sp>
        <p:nvSpPr>
          <p:cNvPr id="10" name="TextBox 9"/>
          <p:cNvSpPr txBox="1"/>
          <p:nvPr/>
        </p:nvSpPr>
        <p:spPr>
          <a:xfrm>
            <a:off x="470356" y="4985041"/>
            <a:ext cx="1951974" cy="646331"/>
          </a:xfrm>
          <a:prstGeom prst="rect">
            <a:avLst/>
          </a:prstGeom>
          <a:noFill/>
        </p:spPr>
        <p:txBody>
          <a:bodyPr wrap="square" rtlCol="0">
            <a:spAutoFit/>
          </a:bodyPr>
          <a:lstStyle/>
          <a:p>
            <a:r>
              <a:rPr lang="en-US" dirty="0" smtClean="0"/>
              <a:t>Renderer</a:t>
            </a:r>
          </a:p>
          <a:p>
            <a:r>
              <a:rPr lang="en-US" dirty="0" smtClean="0"/>
              <a:t>.</a:t>
            </a:r>
            <a:r>
              <a:rPr lang="en-US" dirty="0" err="1" smtClean="0"/>
              <a:t>js</a:t>
            </a:r>
            <a:r>
              <a:rPr lang="en-US" dirty="0" smtClean="0"/>
              <a:t> file</a:t>
            </a:r>
            <a:endParaRPr lang="en-US" dirty="0"/>
          </a:p>
        </p:txBody>
      </p:sp>
      <p:sp>
        <p:nvSpPr>
          <p:cNvPr id="11" name="TextBox 10"/>
          <p:cNvSpPr txBox="1"/>
          <p:nvPr/>
        </p:nvSpPr>
        <p:spPr>
          <a:xfrm>
            <a:off x="3515905" y="2128243"/>
            <a:ext cx="2363536" cy="369332"/>
          </a:xfrm>
          <a:prstGeom prst="rect">
            <a:avLst/>
          </a:prstGeom>
          <a:noFill/>
        </p:spPr>
        <p:txBody>
          <a:bodyPr wrap="square" rtlCol="0">
            <a:spAutoFit/>
          </a:bodyPr>
          <a:lstStyle/>
          <a:p>
            <a:r>
              <a:rPr lang="en-US" dirty="0" smtClean="0"/>
              <a:t>It’s a bundle…</a:t>
            </a:r>
            <a:endParaRPr lang="en-US" dirty="0"/>
          </a:p>
        </p:txBody>
      </p:sp>
    </p:spTree>
    <p:extLst>
      <p:ext uri="{BB962C8B-B14F-4D97-AF65-F5344CB8AC3E}">
        <p14:creationId xmlns:p14="http://schemas.microsoft.com/office/powerpoint/2010/main" val="2124641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Code!</a:t>
            </a:r>
            <a:endParaRPr lang="en-US" dirty="0"/>
          </a:p>
        </p:txBody>
      </p:sp>
      <p:sp>
        <p:nvSpPr>
          <p:cNvPr id="3" name="Content Placeholder 2"/>
          <p:cNvSpPr>
            <a:spLocks noGrp="1"/>
          </p:cNvSpPr>
          <p:nvPr>
            <p:ph idx="1"/>
          </p:nvPr>
        </p:nvSpPr>
        <p:spPr/>
        <p:txBody>
          <a:bodyPr/>
          <a:lstStyle/>
          <a:p>
            <a:r>
              <a:rPr lang="en-US" dirty="0" smtClean="0"/>
              <a:t>It’s all yours…</a:t>
            </a:r>
          </a:p>
          <a:p>
            <a:pPr lvl="1"/>
            <a:r>
              <a:rPr lang="en-US" dirty="0" smtClean="0">
                <a:hlinkClick r:id="rId2"/>
              </a:rPr>
              <a:t>https://github.com/MayTheSForceBeWithYou/DuelingListBoxes</a:t>
            </a:r>
            <a:endParaRPr lang="en-US" dirty="0" smtClean="0"/>
          </a:p>
          <a:p>
            <a:pPr lvl="1"/>
            <a:r>
              <a:rPr lang="en-US" dirty="0" smtClean="0"/>
              <a:t>Slide is there as well, coming soon to other places</a:t>
            </a:r>
            <a:endParaRPr lang="en-US" dirty="0"/>
          </a:p>
        </p:txBody>
      </p:sp>
    </p:spTree>
    <p:extLst>
      <p:ext uri="{BB962C8B-B14F-4D97-AF65-F5344CB8AC3E}">
        <p14:creationId xmlns:p14="http://schemas.microsoft.com/office/powerpoint/2010/main" val="146602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Who Do It Right	</a:t>
            </a:r>
            <a:endParaRPr lang="en-US" dirty="0"/>
          </a:p>
        </p:txBody>
      </p:sp>
      <p:sp>
        <p:nvSpPr>
          <p:cNvPr id="3" name="Content Placeholder 2"/>
          <p:cNvSpPr>
            <a:spLocks noGrp="1"/>
          </p:cNvSpPr>
          <p:nvPr>
            <p:ph idx="1"/>
          </p:nvPr>
        </p:nvSpPr>
        <p:spPr/>
        <p:txBody>
          <a:bodyPr>
            <a:normAutofit/>
          </a:bodyPr>
          <a:lstStyle/>
          <a:p>
            <a:r>
              <a:rPr lang="en-US" dirty="0" smtClean="0"/>
              <a:t>The documentation!</a:t>
            </a:r>
          </a:p>
          <a:p>
            <a:pPr lvl="1"/>
            <a:r>
              <a:rPr lang="en-US" dirty="0">
                <a:hlinkClick r:id="rId2"/>
              </a:rPr>
              <a:t>https://developer.salesforce.com/docs/atlas.en-us.lightning.meta/lightning</a:t>
            </a:r>
            <a:r>
              <a:rPr lang="en-US" dirty="0" smtClean="0">
                <a:hlinkClick r:id="rId2"/>
              </a:rPr>
              <a:t>/</a:t>
            </a:r>
            <a:endParaRPr lang="en-US" dirty="0" smtClean="0"/>
          </a:p>
          <a:p>
            <a:r>
              <a:rPr lang="en-US" dirty="0" smtClean="0"/>
              <a:t>Peter </a:t>
            </a:r>
            <a:r>
              <a:rPr lang="en-US" dirty="0" err="1" smtClean="0"/>
              <a:t>Knolle</a:t>
            </a:r>
            <a:r>
              <a:rPr lang="en-US" dirty="0" smtClean="0"/>
              <a:t>!</a:t>
            </a:r>
          </a:p>
          <a:p>
            <a:pPr lvl="1"/>
            <a:r>
              <a:rPr lang="en-US" dirty="0">
                <a:hlinkClick r:id="rId3"/>
              </a:rPr>
              <a:t>http://peterknolle.com/lightning-component-autocomplete</a:t>
            </a:r>
            <a:r>
              <a:rPr lang="en-US" dirty="0" smtClean="0">
                <a:hlinkClick r:id="rId3"/>
              </a:rPr>
              <a:t>/</a:t>
            </a:r>
            <a:endParaRPr lang="en-US" dirty="0" smtClean="0"/>
          </a:p>
          <a:p>
            <a:r>
              <a:rPr lang="en-US" dirty="0" smtClean="0"/>
              <a:t>Jeff Douglas!</a:t>
            </a:r>
          </a:p>
          <a:p>
            <a:pPr lvl="1"/>
            <a:r>
              <a:rPr lang="en-US" dirty="0">
                <a:hlinkClick r:id="rId4"/>
              </a:rPr>
              <a:t>http://blog.jeffdouglas.com/2014/10/14/tutorial-build-your-first-lightning-component</a:t>
            </a:r>
            <a:r>
              <a:rPr lang="en-US" dirty="0" smtClean="0">
                <a:hlinkClick r:id="rId4"/>
              </a:rPr>
              <a:t>/</a:t>
            </a:r>
            <a:endParaRPr lang="en-US" dirty="0" smtClean="0"/>
          </a:p>
          <a:p>
            <a:pPr lvl="1"/>
            <a:endParaRPr lang="en-US" dirty="0"/>
          </a:p>
        </p:txBody>
      </p:sp>
    </p:spTree>
    <p:extLst>
      <p:ext uri="{BB962C8B-B14F-4D97-AF65-F5344CB8AC3E}">
        <p14:creationId xmlns:p14="http://schemas.microsoft.com/office/powerpoint/2010/main" val="237188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&gt; </a:t>
            </a:r>
            <a:r>
              <a:rPr lang="en-US" dirty="0" err="1" smtClean="0"/>
              <a:t>whoami</a:t>
            </a:r>
            <a:endParaRPr lang="en-US" dirty="0"/>
          </a:p>
        </p:txBody>
      </p:sp>
      <p:sp>
        <p:nvSpPr>
          <p:cNvPr id="3" name="Content Placeholder 2"/>
          <p:cNvSpPr>
            <a:spLocks noGrp="1"/>
          </p:cNvSpPr>
          <p:nvPr>
            <p:ph idx="1"/>
          </p:nvPr>
        </p:nvSpPr>
        <p:spPr>
          <a:xfrm>
            <a:off x="549275" y="1600201"/>
            <a:ext cx="8042276" cy="2033099"/>
          </a:xfrm>
        </p:spPr>
        <p:txBody>
          <a:bodyPr/>
          <a:lstStyle/>
          <a:p>
            <a:r>
              <a:rPr lang="en-US" dirty="0" smtClean="0"/>
              <a:t>Nathan Pepper, @</a:t>
            </a:r>
            <a:r>
              <a:rPr lang="en-US" dirty="0" err="1" smtClean="0"/>
              <a:t>sforcebewithyou</a:t>
            </a:r>
            <a:endParaRPr lang="en-US" dirty="0" smtClean="0"/>
          </a:p>
          <a:p>
            <a:pPr lvl="1"/>
            <a:r>
              <a:rPr lang="en-US" dirty="0" smtClean="0"/>
              <a:t>Senior Software Engineer, </a:t>
            </a:r>
            <a:r>
              <a:rPr lang="en-US" dirty="0" err="1" smtClean="0"/>
              <a:t>FinancialForce.com</a:t>
            </a:r>
            <a:endParaRPr lang="en-US" dirty="0" smtClean="0"/>
          </a:p>
          <a:p>
            <a:pPr lvl="1"/>
            <a:r>
              <a:rPr lang="en-US" dirty="0" smtClean="0"/>
              <a:t>Organizer, Los Angeles </a:t>
            </a:r>
            <a:r>
              <a:rPr lang="en-US" dirty="0" err="1" smtClean="0"/>
              <a:t>Salesforce</a:t>
            </a:r>
            <a:r>
              <a:rPr lang="en-US" dirty="0" smtClean="0"/>
              <a:t> Developer Group</a:t>
            </a:r>
          </a:p>
          <a:p>
            <a:pPr lvl="1"/>
            <a:r>
              <a:rPr lang="en-US" dirty="0" smtClean="0"/>
              <a:t>Experience with </a:t>
            </a:r>
            <a:r>
              <a:rPr lang="en-US" dirty="0" err="1" smtClean="0"/>
              <a:t>Salesforce</a:t>
            </a:r>
            <a:r>
              <a:rPr lang="en-US" dirty="0" smtClean="0"/>
              <a:t> since 2010</a:t>
            </a:r>
            <a:endParaRPr lang="en-US" dirty="0"/>
          </a:p>
        </p:txBody>
      </p:sp>
      <p:sp>
        <p:nvSpPr>
          <p:cNvPr id="4" name="TextBox 3"/>
          <p:cNvSpPr txBox="1"/>
          <p:nvPr/>
        </p:nvSpPr>
        <p:spPr>
          <a:xfrm>
            <a:off x="1128853" y="6126049"/>
            <a:ext cx="5491219" cy="369332"/>
          </a:xfrm>
          <a:prstGeom prst="rect">
            <a:avLst/>
          </a:prstGeom>
          <a:noFill/>
        </p:spPr>
        <p:txBody>
          <a:bodyPr wrap="none" rtlCol="0">
            <a:spAutoFit/>
          </a:bodyPr>
          <a:lstStyle/>
          <a:p>
            <a:r>
              <a:rPr lang="en-US" dirty="0" smtClean="0"/>
              <a:t>YouTube?? </a:t>
            </a:r>
            <a:r>
              <a:rPr lang="en-US" dirty="0" err="1" smtClean="0"/>
              <a:t>youtube.com</a:t>
            </a:r>
            <a:r>
              <a:rPr lang="en-US" dirty="0" smtClean="0"/>
              <a:t>/</a:t>
            </a:r>
            <a:r>
              <a:rPr lang="en-US" dirty="0" err="1" smtClean="0"/>
              <a:t>MayTheSForce</a:t>
            </a:r>
            <a:r>
              <a:rPr lang="en-US" b="1" dirty="0" err="1" smtClean="0"/>
              <a:t>B</a:t>
            </a:r>
            <a:r>
              <a:rPr lang="en-US" dirty="0" err="1" smtClean="0"/>
              <a:t>WithYou</a:t>
            </a:r>
            <a:endParaRPr lang="en-US" dirty="0"/>
          </a:p>
        </p:txBody>
      </p:sp>
      <p:pic>
        <p:nvPicPr>
          <p:cNvPr id="5" name="Picture 4" descr="DentalHygiene.png"/>
          <p:cNvPicPr>
            <a:picLocks noChangeAspect="1"/>
          </p:cNvPicPr>
          <p:nvPr/>
        </p:nvPicPr>
        <p:blipFill rotWithShape="1">
          <a:blip r:embed="rId2">
            <a:extLst>
              <a:ext uri="{28A0092B-C50C-407E-A947-70E740481C1C}">
                <a14:useLocalDpi xmlns:a14="http://schemas.microsoft.com/office/drawing/2010/main" val="0"/>
              </a:ext>
            </a:extLst>
          </a:blip>
          <a:srcRect t="21063" b="20960"/>
          <a:stretch/>
        </p:blipFill>
        <p:spPr>
          <a:xfrm>
            <a:off x="549275" y="3500166"/>
            <a:ext cx="2551677" cy="2625883"/>
          </a:xfrm>
          <a:prstGeom prst="rect">
            <a:avLst/>
          </a:prstGeom>
        </p:spPr>
      </p:pic>
      <p:pic>
        <p:nvPicPr>
          <p:cNvPr id="6" name="Picture 5" descr="DF14Headshot.jpg"/>
          <p:cNvPicPr>
            <a:picLocks noChangeAspect="1"/>
          </p:cNvPicPr>
          <p:nvPr/>
        </p:nvPicPr>
        <p:blipFill rotWithShape="1">
          <a:blip r:embed="rId3" cstate="print">
            <a:extLst>
              <a:ext uri="{28A0092B-C50C-407E-A947-70E740481C1C}">
                <a14:useLocalDpi xmlns:a14="http://schemas.microsoft.com/office/drawing/2010/main" val="0"/>
              </a:ext>
            </a:extLst>
          </a:blip>
          <a:srcRect t="2270" b="31737"/>
          <a:stretch/>
        </p:blipFill>
        <p:spPr>
          <a:xfrm>
            <a:off x="6126876" y="3500166"/>
            <a:ext cx="2648127" cy="2625883"/>
          </a:xfrm>
          <a:prstGeom prst="rect">
            <a:avLst/>
          </a:prstGeom>
        </p:spPr>
      </p:pic>
      <p:sp>
        <p:nvSpPr>
          <p:cNvPr id="7" name="TextBox 6"/>
          <p:cNvSpPr txBox="1"/>
          <p:nvPr/>
        </p:nvSpPr>
        <p:spPr>
          <a:xfrm>
            <a:off x="3704048" y="4291762"/>
            <a:ext cx="1801094" cy="830997"/>
          </a:xfrm>
          <a:prstGeom prst="rect">
            <a:avLst/>
          </a:prstGeom>
          <a:noFill/>
        </p:spPr>
        <p:txBody>
          <a:bodyPr wrap="none" rtlCol="0">
            <a:spAutoFit/>
          </a:bodyPr>
          <a:lstStyle/>
          <a:p>
            <a:r>
              <a:rPr lang="en-US" sz="4800" dirty="0" smtClean="0"/>
              <a:t>= = =</a:t>
            </a:r>
            <a:endParaRPr lang="en-US" sz="4800" dirty="0"/>
          </a:p>
        </p:txBody>
      </p:sp>
    </p:spTree>
    <p:extLst>
      <p:ext uri="{BB962C8B-B14F-4D97-AF65-F5344CB8AC3E}">
        <p14:creationId xmlns:p14="http://schemas.microsoft.com/office/powerpoint/2010/main" val="36024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21326"/>
          </a:xfrm>
        </p:spPr>
        <p:txBody>
          <a:bodyPr/>
          <a:lstStyle/>
          <a:p>
            <a:r>
              <a:rPr lang="en-US" dirty="0" smtClean="0"/>
              <a:t>Safe Harbor Statement</a:t>
            </a:r>
            <a:endParaRPr lang="en-US" dirty="0"/>
          </a:p>
        </p:txBody>
      </p:sp>
      <p:sp>
        <p:nvSpPr>
          <p:cNvPr id="3" name="Content Placeholder 2"/>
          <p:cNvSpPr>
            <a:spLocks noGrp="1"/>
          </p:cNvSpPr>
          <p:nvPr>
            <p:ph idx="1"/>
          </p:nvPr>
        </p:nvSpPr>
        <p:spPr>
          <a:xfrm>
            <a:off x="549275" y="928902"/>
            <a:ext cx="8042276" cy="5014699"/>
          </a:xfrm>
        </p:spPr>
        <p:txBody>
          <a:bodyPr>
            <a:noAutofit/>
          </a:bodyPr>
          <a:lstStyle/>
          <a:p>
            <a:pPr marL="0" indent="0">
              <a:spcBef>
                <a:spcPts val="400"/>
              </a:spcBef>
              <a:buNone/>
            </a:pPr>
            <a:r>
              <a:rPr lang="en-US" sz="1050" dirty="0" smtClean="0"/>
              <a:t>“</a:t>
            </a:r>
            <a:r>
              <a:rPr lang="en-US" sz="1050" dirty="0"/>
              <a:t>Safe harbor” statement under the Private Securities Litigation Reform Act of 1995:</a:t>
            </a:r>
          </a:p>
          <a:p>
            <a:pPr marL="0" indent="0">
              <a:spcBef>
                <a:spcPts val="400"/>
              </a:spcBef>
              <a:buNone/>
            </a:pPr>
            <a:r>
              <a:rPr lang="en-US" sz="1050" dirty="0" smtClean="0"/>
              <a:t>This </a:t>
            </a:r>
            <a:r>
              <a:rPr lang="en-US" sz="1050" dirty="0"/>
              <a:t>website and other items we publish, including through social media outlets, may contain forward-looking statements, the achievement or success of which involves risks, uncertainties, and assumptions. If any such risks or uncertainties materialize or if any of the assumptions proves incorrect, the results of </a:t>
            </a:r>
            <a:r>
              <a:rPr lang="en-US" sz="1050" dirty="0" err="1"/>
              <a:t>salesforce.com</a:t>
            </a:r>
            <a:r>
              <a:rPr lang="en-US" sz="1050" dirty="0"/>
              <a:t>, </a:t>
            </a:r>
            <a:r>
              <a:rPr lang="en-US" sz="1050" dirty="0" err="1"/>
              <a:t>inc.</a:t>
            </a:r>
            <a:r>
              <a:rPr lang="en-US" sz="1050" dirty="0"/>
              <a:t> could differ materially from the results expressed or implied by the forward-looking statements we make.</a:t>
            </a:r>
          </a:p>
          <a:p>
            <a:pPr marL="0" indent="0">
              <a:spcBef>
                <a:spcPts val="400"/>
              </a:spcBef>
              <a:buNone/>
            </a:pPr>
            <a:r>
              <a:rPr lang="en-US" sz="1050" dirty="0" smtClean="0"/>
              <a:t>The </a:t>
            </a:r>
            <a:r>
              <a:rPr lang="en-US" sz="1050" dirty="0"/>
              <a:t>risks and uncertainties referred to above include – but are not limited to – risks associated with possible fluctuations in our financial and operating results; our rate of growth and anticipated revenue run rate, including our ability to convert deferred revenue and unbilled deferred revenue into revenue and, as appropriate, cash flow, and our ability to grow deferred revenue and unbilled deferred revenue; errors, interruptions or delays in our service or Web hosting; breaches of our security measures; the financial impact of any previous and future acquisitions; the nature of our business model; our ability to continue to release, and gain customer acceptance of, new and improved versions of our service; successful customer deployment and utilization of our existing and future services; changes in our sales cycle; competition; various financial aspects of our subscription model; unexpected increases in attrition or decreases in new business; our ability to realize benefits from strategic partnerships; reliance on third-party computer hardware and software; the emerging markets in which we operate; unique aspects of entering or expanding in international markets; our ability to hire, retain and motivate employees and manage our growth; changes in our customer base; technological developments; regulatory developments; litigation related to intellectual property and other matters, and any related claims, negotiations and settlements; unanticipated changes in our effective tax rate; factors affecting our outstanding convertible notes and credit facility; fluctuations in the number of shares we have outstanding and the price of such shares; foreign currency exchange rates; collection of receivables; interest rates; factors affecting our deferred tax assets and ability to value and utilize them, including the timing of achieving profitability on a pre-tax basis; the potential negative impact of indirect tax exposure; the risks and expenses associated with our real estate and office facilities space; and general developments in the economy, financial markets, and credit markets.</a:t>
            </a:r>
          </a:p>
          <a:p>
            <a:pPr marL="0" indent="0">
              <a:spcBef>
                <a:spcPts val="400"/>
              </a:spcBef>
              <a:buNone/>
            </a:pPr>
            <a:r>
              <a:rPr lang="en-US" sz="1050" dirty="0" smtClean="0"/>
              <a:t>Further </a:t>
            </a:r>
            <a:r>
              <a:rPr lang="en-US" sz="1050" dirty="0"/>
              <a:t>information on these and other factors that could affect the financial results of </a:t>
            </a:r>
            <a:r>
              <a:rPr lang="en-US" sz="1050" dirty="0" err="1"/>
              <a:t>salesforce.com</a:t>
            </a:r>
            <a:r>
              <a:rPr lang="en-US" sz="1050" dirty="0"/>
              <a:t>, </a:t>
            </a:r>
            <a:r>
              <a:rPr lang="en-US" sz="1050" dirty="0" err="1"/>
              <a:t>inc.</a:t>
            </a:r>
            <a:r>
              <a:rPr lang="en-US" sz="1050" dirty="0"/>
              <a:t> is included in the reports on Forms 10-K, 10-Q and 8-K and in other filings we make with the Securities and Exchange Commission from time to time, including our most recent Form 10-K. These documents are available on the SEC Filings section of the Investor Information section of our website at </a:t>
            </a:r>
            <a:r>
              <a:rPr lang="en-US" sz="1050" dirty="0" err="1">
                <a:hlinkClick r:id="rId2"/>
              </a:rPr>
              <a:t>www.salesforce.com</a:t>
            </a:r>
            <a:r>
              <a:rPr lang="en-US" sz="1050" dirty="0">
                <a:hlinkClick r:id="rId2"/>
              </a:rPr>
              <a:t>/investor</a:t>
            </a:r>
            <a:r>
              <a:rPr lang="en-US" sz="1050" dirty="0"/>
              <a:t>.</a:t>
            </a:r>
          </a:p>
          <a:p>
            <a:pPr marL="0" indent="0">
              <a:spcBef>
                <a:spcPts val="400"/>
              </a:spcBef>
              <a:buNone/>
            </a:pPr>
            <a:r>
              <a:rPr lang="en-US" sz="1050" dirty="0" smtClean="0"/>
              <a:t>Any </a:t>
            </a:r>
            <a:r>
              <a:rPr lang="en-US" sz="1050" dirty="0"/>
              <a:t>unreleased services or features referenced in this or other presentations, press releases or public statements are not currently available and may not be delivered on time or at all. Customers who purchase our services should make their purchase decisions based upon features that are currently available.</a:t>
            </a:r>
          </a:p>
        </p:txBody>
      </p:sp>
    </p:spTree>
    <p:extLst>
      <p:ext uri="{BB962C8B-B14F-4D97-AF65-F5344CB8AC3E}">
        <p14:creationId xmlns:p14="http://schemas.microsoft.com/office/powerpoint/2010/main" val="220406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Salesforce</a:t>
            </a:r>
            <a:r>
              <a:rPr lang="en-US" dirty="0" smtClean="0"/>
              <a:t>?</a:t>
            </a:r>
            <a:endParaRPr lang="en-US" dirty="0"/>
          </a:p>
        </p:txBody>
      </p:sp>
      <p:sp>
        <p:nvSpPr>
          <p:cNvPr id="3" name="Content Placeholder 2"/>
          <p:cNvSpPr>
            <a:spLocks noGrp="1"/>
          </p:cNvSpPr>
          <p:nvPr>
            <p:ph idx="1"/>
          </p:nvPr>
        </p:nvSpPr>
        <p:spPr/>
        <p:txBody>
          <a:bodyPr/>
          <a:lstStyle/>
          <a:p>
            <a:r>
              <a:rPr lang="en-US" dirty="0" smtClean="0"/>
              <a:t>Founded in by 2 people in 1999 – San Francisco</a:t>
            </a:r>
          </a:p>
          <a:p>
            <a:pPr lvl="1"/>
            <a:r>
              <a:rPr lang="en-US" dirty="0" smtClean="0"/>
              <a:t>Marc </a:t>
            </a:r>
            <a:r>
              <a:rPr lang="en-US" dirty="0" err="1" smtClean="0"/>
              <a:t>Benioff</a:t>
            </a:r>
            <a:endParaRPr lang="en-US" dirty="0" smtClean="0"/>
          </a:p>
          <a:p>
            <a:pPr lvl="1"/>
            <a:r>
              <a:rPr lang="en-US" dirty="0" smtClean="0"/>
              <a:t>Parker Harris</a:t>
            </a:r>
          </a:p>
          <a:p>
            <a:r>
              <a:rPr lang="en-US" dirty="0" smtClean="0"/>
              <a:t>Employs ~12,000 people in 2015 – Global</a:t>
            </a:r>
          </a:p>
          <a:p>
            <a:pPr lvl="1"/>
            <a:r>
              <a:rPr lang="en-US" dirty="0" smtClean="0"/>
              <a:t>US, Canada, Mexico, Brazil, Switzerland, France, U.K., Ireland, Italy, Finland, The Netherlands, Sweden, Denmark, Belgium, Spain, Germany, Israel, Australia, Singapore, Japan, Korea, Hong Kong, China, India </a:t>
            </a:r>
            <a:r>
              <a:rPr lang="en-US" sz="1800" dirty="0" smtClean="0"/>
              <a:t>(24)</a:t>
            </a:r>
          </a:p>
          <a:p>
            <a:r>
              <a:rPr lang="en-US" dirty="0" smtClean="0"/>
              <a:t>Forbes Most Innovative Company since 2011</a:t>
            </a:r>
            <a:endParaRPr lang="en-US" dirty="0"/>
          </a:p>
        </p:txBody>
      </p:sp>
    </p:spTree>
    <p:extLst>
      <p:ext uri="{BB962C8B-B14F-4D97-AF65-F5344CB8AC3E}">
        <p14:creationId xmlns:p14="http://schemas.microsoft.com/office/powerpoint/2010/main" val="396956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Salesforce</a:t>
            </a:r>
            <a:r>
              <a:rPr lang="en-US" dirty="0" smtClean="0"/>
              <a:t>, really?</a:t>
            </a:r>
            <a:endParaRPr lang="en-US" dirty="0"/>
          </a:p>
        </p:txBody>
      </p:sp>
      <p:sp>
        <p:nvSpPr>
          <p:cNvPr id="3" name="Content Placeholder 2"/>
          <p:cNvSpPr>
            <a:spLocks noGrp="1"/>
          </p:cNvSpPr>
          <p:nvPr>
            <p:ph idx="1"/>
          </p:nvPr>
        </p:nvSpPr>
        <p:spPr/>
        <p:txBody>
          <a:bodyPr/>
          <a:lstStyle/>
          <a:p>
            <a:r>
              <a:rPr lang="en-US" dirty="0" smtClean="0"/>
              <a:t>Multi-tenant MVC architecture initially targeting the CRM/Sales product space</a:t>
            </a:r>
          </a:p>
          <a:p>
            <a:r>
              <a:rPr lang="en-US" dirty="0" smtClean="0"/>
              <a:t>Java and Oracle web product tracked in Perforce</a:t>
            </a:r>
          </a:p>
          <a:p>
            <a:r>
              <a:rPr lang="en-US" dirty="0" smtClean="0"/>
              <a:t>~2007-2008: </a:t>
            </a:r>
            <a:r>
              <a:rPr lang="en-US" dirty="0" err="1" smtClean="0"/>
              <a:t>SaaS</a:t>
            </a:r>
            <a:r>
              <a:rPr lang="en-US" dirty="0" smtClean="0"/>
              <a:t> </a:t>
            </a:r>
            <a:r>
              <a:rPr lang="en-US" dirty="0" smtClean="0">
                <a:sym typeface="Wingdings"/>
              </a:rPr>
              <a:t> </a:t>
            </a:r>
            <a:r>
              <a:rPr lang="en-US" dirty="0" err="1" smtClean="0"/>
              <a:t>PaaS</a:t>
            </a:r>
            <a:r>
              <a:rPr lang="en-US" dirty="0" smtClean="0"/>
              <a:t> with </a:t>
            </a:r>
            <a:r>
              <a:rPr lang="en-US" dirty="0" err="1" smtClean="0"/>
              <a:t>Force.com</a:t>
            </a:r>
            <a:endParaRPr lang="en-US" dirty="0" smtClean="0"/>
          </a:p>
          <a:p>
            <a:pPr lvl="1"/>
            <a:r>
              <a:rPr lang="en-US" dirty="0" smtClean="0"/>
              <a:t>Apex </a:t>
            </a:r>
            <a:r>
              <a:rPr lang="en-US" sz="1800" dirty="0" smtClean="0"/>
              <a:t>(subset-of-Java-</a:t>
            </a:r>
            <a:r>
              <a:rPr lang="en-US" sz="1800" dirty="0" err="1" smtClean="0"/>
              <a:t>esque</a:t>
            </a:r>
            <a:r>
              <a:rPr lang="en-US" sz="1800" dirty="0" smtClean="0"/>
              <a:t>)</a:t>
            </a:r>
          </a:p>
          <a:p>
            <a:pPr lvl="1"/>
            <a:r>
              <a:rPr lang="en-US" dirty="0" err="1" smtClean="0"/>
              <a:t>VisualForce</a:t>
            </a:r>
            <a:r>
              <a:rPr lang="en-US" dirty="0" smtClean="0"/>
              <a:t> </a:t>
            </a:r>
            <a:r>
              <a:rPr lang="en-US" sz="1800" dirty="0" smtClean="0"/>
              <a:t>(XML markup that transforms into HTML/CSS/JS)</a:t>
            </a:r>
          </a:p>
          <a:p>
            <a:pPr lvl="1"/>
            <a:r>
              <a:rPr lang="en-US" dirty="0" err="1" smtClean="0"/>
              <a:t>Force.com</a:t>
            </a:r>
            <a:r>
              <a:rPr lang="en-US" dirty="0" smtClean="0"/>
              <a:t> Sites </a:t>
            </a:r>
            <a:r>
              <a:rPr lang="en-US" sz="1800" dirty="0" smtClean="0"/>
              <a:t>(available to people outside the company)</a:t>
            </a:r>
          </a:p>
          <a:p>
            <a:r>
              <a:rPr lang="en-US" sz="2000" dirty="0" smtClean="0"/>
              <a:t>It is SO much more today, just for the core product</a:t>
            </a:r>
            <a:endParaRPr lang="en-US" sz="2000" dirty="0"/>
          </a:p>
        </p:txBody>
      </p:sp>
    </p:spTree>
    <p:extLst>
      <p:ext uri="{BB962C8B-B14F-4D97-AF65-F5344CB8AC3E}">
        <p14:creationId xmlns:p14="http://schemas.microsoft.com/office/powerpoint/2010/main" val="382939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7"/>
            <a:ext cx="8042276" cy="844842"/>
          </a:xfrm>
        </p:spPr>
        <p:txBody>
          <a:bodyPr/>
          <a:lstStyle/>
          <a:p>
            <a:r>
              <a:rPr lang="en-US" sz="4200" dirty="0" smtClean="0"/>
              <a:t>Where In The Universe Are We?</a:t>
            </a:r>
            <a:endParaRPr lang="en-US" sz="4200" dirty="0"/>
          </a:p>
        </p:txBody>
      </p:sp>
      <p:pic>
        <p:nvPicPr>
          <p:cNvPr id="4" name="Content Placeholder 3" descr="you-are-here-universe.jpg"/>
          <p:cNvPicPr>
            <a:picLocks noGrp="1" noChangeAspect="1"/>
          </p:cNvPicPr>
          <p:nvPr>
            <p:ph idx="1"/>
          </p:nvPr>
        </p:nvPicPr>
        <p:blipFill>
          <a:blip r:embed="rId2">
            <a:extLst>
              <a:ext uri="{28A0092B-C50C-407E-A947-70E740481C1C}">
                <a14:useLocalDpi xmlns:a14="http://schemas.microsoft.com/office/drawing/2010/main" val="0"/>
              </a:ext>
            </a:extLst>
          </a:blip>
          <a:srcRect t="10142" b="10142"/>
          <a:stretch>
            <a:fillRect/>
          </a:stretch>
        </p:blipFill>
        <p:spPr>
          <a:xfrm>
            <a:off x="0" y="880223"/>
            <a:ext cx="9144000" cy="5057694"/>
          </a:xfrm>
        </p:spPr>
      </p:pic>
      <p:pic>
        <p:nvPicPr>
          <p:cNvPr id="5" name="Picture 4" descr="database.com.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982" y="1428102"/>
            <a:ext cx="1987251" cy="401425"/>
          </a:xfrm>
          <a:prstGeom prst="rect">
            <a:avLst/>
          </a:prstGeom>
        </p:spPr>
      </p:pic>
      <p:pic>
        <p:nvPicPr>
          <p:cNvPr id="6" name="Picture 5" descr="exact targ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75" y="4298756"/>
            <a:ext cx="2475195" cy="597087"/>
          </a:xfrm>
          <a:prstGeom prst="rect">
            <a:avLst/>
          </a:prstGeom>
        </p:spPr>
      </p:pic>
      <p:pic>
        <p:nvPicPr>
          <p:cNvPr id="7" name="Picture 6" descr="heroku.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118" y="2710973"/>
            <a:ext cx="2128357" cy="661803"/>
          </a:xfrm>
          <a:prstGeom prst="rect">
            <a:avLst/>
          </a:prstGeom>
        </p:spPr>
      </p:pic>
      <p:pic>
        <p:nvPicPr>
          <p:cNvPr id="8" name="Picture 7" descr="sales cloud.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4840" y="1272178"/>
            <a:ext cx="1552172" cy="442424"/>
          </a:xfrm>
          <a:prstGeom prst="rect">
            <a:avLst/>
          </a:prstGeom>
        </p:spPr>
      </p:pic>
      <p:pic>
        <p:nvPicPr>
          <p:cNvPr id="9" name="Picture 8" descr="service cloud.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624" y="3298122"/>
            <a:ext cx="1422825" cy="405556"/>
          </a:xfrm>
          <a:prstGeom prst="rect">
            <a:avLst/>
          </a:prstGeom>
        </p:spPr>
      </p:pic>
      <p:pic>
        <p:nvPicPr>
          <p:cNvPr id="10" name="Picture 9" descr="force.com.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624" y="2045964"/>
            <a:ext cx="2104840" cy="553905"/>
          </a:xfrm>
          <a:prstGeom prst="rect">
            <a:avLst/>
          </a:prstGeom>
        </p:spPr>
      </p:pic>
      <p:pic>
        <p:nvPicPr>
          <p:cNvPr id="11" name="Picture 10" descr="salesforce tower 1.jpeg"/>
          <p:cNvPicPr>
            <a:picLocks noChangeAspect="1"/>
          </p:cNvPicPr>
          <p:nvPr/>
        </p:nvPicPr>
        <p:blipFill rotWithShape="1">
          <a:blip r:embed="rId9">
            <a:extLst>
              <a:ext uri="{28A0092B-C50C-407E-A947-70E740481C1C}">
                <a14:useLocalDpi xmlns:a14="http://schemas.microsoft.com/office/drawing/2010/main" val="0"/>
              </a:ext>
            </a:extLst>
          </a:blip>
          <a:srcRect l="17837" t="22594" r="13275" b="9543"/>
          <a:stretch/>
        </p:blipFill>
        <p:spPr>
          <a:xfrm>
            <a:off x="3504147" y="2255743"/>
            <a:ext cx="2624669" cy="1447935"/>
          </a:xfrm>
          <a:prstGeom prst="rect">
            <a:avLst/>
          </a:prstGeom>
        </p:spPr>
      </p:pic>
    </p:spTree>
    <p:extLst>
      <p:ext uri="{BB962C8B-B14F-4D97-AF65-F5344CB8AC3E}">
        <p14:creationId xmlns:p14="http://schemas.microsoft.com/office/powerpoint/2010/main" val="125305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Used To Be…</a:t>
            </a:r>
            <a:endParaRPr lang="en-US" dirty="0"/>
          </a:p>
        </p:txBody>
      </p:sp>
      <p:pic>
        <p:nvPicPr>
          <p:cNvPr id="4" name="Content Placeholder 3" descr="old_salesforce.png"/>
          <p:cNvPicPr>
            <a:picLocks noGrp="1" noChangeAspect="1"/>
          </p:cNvPicPr>
          <p:nvPr>
            <p:ph idx="1"/>
          </p:nvPr>
        </p:nvPicPr>
        <p:blipFill>
          <a:blip r:embed="rId2">
            <a:extLst>
              <a:ext uri="{28A0092B-C50C-407E-A947-70E740481C1C}">
                <a14:useLocalDpi xmlns:a14="http://schemas.microsoft.com/office/drawing/2010/main" val="0"/>
              </a:ext>
            </a:extLst>
          </a:blip>
          <a:srcRect l="6047" r="6047"/>
          <a:stretch>
            <a:fillRect/>
          </a:stretch>
        </p:blipFill>
        <p:spPr/>
      </p:pic>
    </p:spTree>
    <p:extLst>
      <p:ext uri="{BB962C8B-B14F-4D97-AF65-F5344CB8AC3E}">
        <p14:creationId xmlns:p14="http://schemas.microsoft.com/office/powerpoint/2010/main" val="368284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Mobile Used To Be…</a:t>
            </a:r>
            <a:endParaRPr lang="en-US" dirty="0"/>
          </a:p>
        </p:txBody>
      </p:sp>
      <p:pic>
        <p:nvPicPr>
          <p:cNvPr id="4" name="Content Placeholder 3" descr="salesforce classic mobile.png"/>
          <p:cNvPicPr>
            <a:picLocks noGrp="1" noChangeAspect="1"/>
          </p:cNvPicPr>
          <p:nvPr>
            <p:ph idx="1"/>
          </p:nvPr>
        </p:nvPicPr>
        <p:blipFill>
          <a:blip r:embed="rId2">
            <a:extLst>
              <a:ext uri="{28A0092B-C50C-407E-A947-70E740481C1C}">
                <a14:useLocalDpi xmlns:a14="http://schemas.microsoft.com/office/drawing/2010/main" val="0"/>
              </a:ext>
            </a:extLst>
          </a:blip>
          <a:srcRect l="3710" r="3710"/>
          <a:stretch>
            <a:fillRect/>
          </a:stretch>
        </p:blipFill>
        <p:spPr/>
      </p:pic>
    </p:spTree>
    <p:extLst>
      <p:ext uri="{BB962C8B-B14F-4D97-AF65-F5344CB8AC3E}">
        <p14:creationId xmlns:p14="http://schemas.microsoft.com/office/powerpoint/2010/main" val="323155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 Remember Touch…</a:t>
            </a:r>
            <a:endParaRPr lang="en-US" dirty="0"/>
          </a:p>
        </p:txBody>
      </p:sp>
      <p:pic>
        <p:nvPicPr>
          <p:cNvPr id="4" name="Content Placeholder 3" descr="paulwilliams.jpg"/>
          <p:cNvPicPr>
            <a:picLocks noGrp="1" noChangeAspect="1"/>
          </p:cNvPicPr>
          <p:nvPr>
            <p:ph idx="1"/>
          </p:nvPr>
        </p:nvPicPr>
        <p:blipFill>
          <a:blip r:embed="rId2">
            <a:extLst>
              <a:ext uri="{28A0092B-C50C-407E-A947-70E740481C1C}">
                <a14:useLocalDpi xmlns:a14="http://schemas.microsoft.com/office/drawing/2010/main" val="0"/>
              </a:ext>
            </a:extLst>
          </a:blip>
          <a:srcRect l="624" r="624"/>
          <a:stretch>
            <a:fillRect/>
          </a:stretch>
        </p:blipFill>
        <p:spPr/>
      </p:pic>
      <p:pic>
        <p:nvPicPr>
          <p:cNvPr id="5" name="Picture 4" descr="salesforce touch.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940" y="4560728"/>
            <a:ext cx="1382873" cy="1382873"/>
          </a:xfrm>
          <a:prstGeom prst="rect">
            <a:avLst/>
          </a:prstGeom>
        </p:spPr>
      </p:pic>
    </p:spTree>
    <p:extLst>
      <p:ext uri="{BB962C8B-B14F-4D97-AF65-F5344CB8AC3E}">
        <p14:creationId xmlns:p14="http://schemas.microsoft.com/office/powerpoint/2010/main" val="1326830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895</TotalTime>
  <Words>1209</Words>
  <Application>Microsoft Macintosh PowerPoint</Application>
  <PresentationFormat>On-screen Show (4:3)</PresentationFormat>
  <Paragraphs>79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Breeze</vt:lpstr>
      <vt:lpstr>Salesforce1  Lightning Components</vt:lpstr>
      <vt:lpstr>&gt; whoami</vt:lpstr>
      <vt:lpstr>Safe Harbor Statement</vt:lpstr>
      <vt:lpstr>What is Salesforce?</vt:lpstr>
      <vt:lpstr>What is Salesforce, really?</vt:lpstr>
      <vt:lpstr>Where In The Universe Are We?</vt:lpstr>
      <vt:lpstr>How It Used To Be…</vt:lpstr>
      <vt:lpstr>How Mobile Used To Be…</vt:lpstr>
      <vt:lpstr>Touch? I Remember Touch…</vt:lpstr>
      <vt:lpstr>Salesforce Touch</vt:lpstr>
      <vt:lpstr>What is Salesforce1?</vt:lpstr>
      <vt:lpstr>What is Salesforce Aura?</vt:lpstr>
      <vt:lpstr>What is Lightning?</vt:lpstr>
      <vt:lpstr>Lightning Components</vt:lpstr>
      <vt:lpstr>Lightning Components??</vt:lpstr>
      <vt:lpstr>Show Me The Code!</vt:lpstr>
      <vt:lpstr>People Who Do It Right </vt:lpstr>
    </vt:vector>
  </TitlesOfParts>
  <Company>FinancialForce.com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Salesforce1 Platform</dc:title>
  <dc:creator>Nathan Pepper</dc:creator>
  <cp:lastModifiedBy>Nathan Pepper</cp:lastModifiedBy>
  <cp:revision>16</cp:revision>
  <dcterms:created xsi:type="dcterms:W3CDTF">2015-01-31T07:43:56Z</dcterms:created>
  <dcterms:modified xsi:type="dcterms:W3CDTF">2015-01-31T22:39:40Z</dcterms:modified>
</cp:coreProperties>
</file>