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  <p:sldMasterId id="2147483657" r:id="rId2"/>
    <p:sldMasterId id="2147483662" r:id="rId3"/>
    <p:sldMasterId id="2147483667" r:id="rId4"/>
  </p:sldMasterIdLst>
  <p:notesMasterIdLst>
    <p:notesMasterId r:id="rId40"/>
  </p:notesMasterIdLst>
  <p:sldIdLst>
    <p:sldId id="393" r:id="rId5"/>
    <p:sldId id="410" r:id="rId6"/>
    <p:sldId id="411" r:id="rId7"/>
    <p:sldId id="409" r:id="rId8"/>
    <p:sldId id="403" r:id="rId9"/>
    <p:sldId id="404" r:id="rId10"/>
    <p:sldId id="405" r:id="rId11"/>
    <p:sldId id="406" r:id="rId12"/>
    <p:sldId id="407" r:id="rId13"/>
    <p:sldId id="408" r:id="rId14"/>
    <p:sldId id="394" r:id="rId15"/>
    <p:sldId id="395" r:id="rId16"/>
    <p:sldId id="412" r:id="rId17"/>
    <p:sldId id="413" r:id="rId18"/>
    <p:sldId id="414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339" r:id="rId27"/>
    <p:sldId id="383" r:id="rId28"/>
    <p:sldId id="385" r:id="rId29"/>
    <p:sldId id="386" r:id="rId30"/>
    <p:sldId id="387" r:id="rId31"/>
    <p:sldId id="388" r:id="rId32"/>
    <p:sldId id="374" r:id="rId33"/>
    <p:sldId id="376" r:id="rId34"/>
    <p:sldId id="389" r:id="rId35"/>
    <p:sldId id="390" r:id="rId36"/>
    <p:sldId id="391" r:id="rId37"/>
    <p:sldId id="392" r:id="rId38"/>
    <p:sldId id="382" r:id="rId39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0625"/>
  </p:normalViewPr>
  <p:slideViewPr>
    <p:cSldViewPr snapToGrid="0" showGuides="1">
      <p:cViewPr varScale="1">
        <p:scale>
          <a:sx n="67" d="100"/>
          <a:sy n="67" d="100"/>
        </p:scale>
        <p:origin x="1026" y="72"/>
      </p:cViewPr>
      <p:guideLst>
        <p:guide orient="horz" pos="2160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087F53-F44C-45D9-9AB1-579816A4BA8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4978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2D47-1176-4776-9BB8-7A287332D7F9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5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38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此处输入主题名称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此处输入专题名称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12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此处输入专题名称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66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88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3B611-A48D-4942-AC35-C4B2649012A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271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此处输入主题名称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此处输入专题名称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49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此处输入专题名称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781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70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3B611-A48D-4942-AC35-C4B2649012A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9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此处输入专题名称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3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796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3B611-A48D-4942-AC35-C4B2649012A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0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此处输入主题名称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此处输入专题名称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83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此处输入专题名称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21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0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3B611-A48D-4942-AC35-C4B2649012A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98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此处输入主题名称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此处输入专题名称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1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黑体" panose="02010609060101010101" pitchFamily="49" charset="-122"/>
                <a:cs typeface="+mn-cs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黑体" panose="02010609060101010101" pitchFamily="49" charset="-122"/>
                <a:cs typeface="+mn-cs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70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黑体" panose="02010609060101010101" pitchFamily="49" charset="-122"/>
                <a:cs typeface="+mn-cs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黑体" panose="02010609060101010101" pitchFamily="49" charset="-122"/>
                <a:cs typeface="+mn-cs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05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黑体" panose="02010609060101010101" pitchFamily="49" charset="-122"/>
                <a:cs typeface="+mn-cs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黑体" panose="02010609060101010101" pitchFamily="49" charset="-122"/>
                <a:cs typeface="+mn-cs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28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EABE6C31-EE7A-4411-A45C-DDF7D2352E4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黑体" panose="02010609060101010101" pitchFamily="49" charset="-122"/>
                <a:cs typeface="+mn-cs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2017/11/2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fld id="{AD678030-9616-401B-859B-C9A7A46604E7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panose="020B0604020202020204"/>
                <a:ea typeface="黑体" panose="02010609060101010101" pitchFamily="49" charset="-122"/>
                <a:cs typeface="+mn-cs"/>
              </a:rPr>
              <a:pPr rtl="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59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9680" y="2841227"/>
            <a:ext cx="40254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软件测试用例设计</a:t>
            </a:r>
            <a:endParaRPr lang="zh-CN" alt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0097" y="3699030"/>
            <a:ext cx="18453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软件测试讲师  张老师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463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692696"/>
            <a:ext cx="8136904" cy="564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9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476673"/>
            <a:ext cx="7704856" cy="60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7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473467"/>
            <a:ext cx="8208912" cy="601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9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692696"/>
            <a:ext cx="8136904" cy="564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8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476673"/>
            <a:ext cx="7704856" cy="60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4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473467"/>
            <a:ext cx="8208912" cy="601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ChangeArrowheads="1"/>
          </p:cNvSpPr>
          <p:nvPr/>
        </p:nvSpPr>
        <p:spPr bwMode="auto">
          <a:xfrm>
            <a:off x="1863726" y="1584326"/>
            <a:ext cx="6257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n-cs"/>
              </a:rPr>
              <a:t>）描述提款用例的基本流和备选流 </a:t>
            </a:r>
          </a:p>
        </p:txBody>
      </p:sp>
      <p:graphicFrame>
        <p:nvGraphicFramePr>
          <p:cNvPr id="329810" name="Group 82"/>
          <p:cNvGraphicFramePr>
            <a:graphicFrameLocks noGrp="1"/>
          </p:cNvGraphicFramePr>
          <p:nvPr/>
        </p:nvGraphicFramePr>
        <p:xfrm>
          <a:off x="2092326" y="2208213"/>
          <a:ext cx="3959225" cy="4114800"/>
        </p:xfrm>
        <a:graphic>
          <a:graphicData uri="http://schemas.openxmlformats.org/drawingml/2006/table">
            <a:tbl>
              <a:tblPr/>
              <a:tblGrid>
                <a:gridCol w="611188"/>
                <a:gridCol w="3348037"/>
              </a:tblGrid>
              <a:tr h="339725">
                <a:tc rowSpan="9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宋体" panose="02010600030101010101" pitchFamily="2" charset="-122"/>
                        </a:rPr>
                        <a:t>基本流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宋体" panose="02010600030101010101" pitchFamily="2" charset="-122"/>
                        </a:rPr>
                        <a:t>插入银行卡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宋体" panose="02010600030101010101" pitchFamily="2" charset="-122"/>
                        </a:rPr>
                        <a:t>验证银行卡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宋体" panose="02010600030101010101" pitchFamily="2" charset="-122"/>
                        </a:rPr>
                        <a:t>3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宋体" panose="02010600030101010101" pitchFamily="2" charset="-122"/>
                        </a:rPr>
                        <a:t>输入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宋体" panose="02010600030101010101" pitchFamily="2" charset="-122"/>
                        </a:rPr>
                        <a:t>PIN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宋体" panose="02010600030101010101" pitchFamily="2" charset="-122"/>
                        </a:rPr>
                        <a:t>4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宋体" panose="02010600030101010101" pitchFamily="2" charset="-122"/>
                        </a:rPr>
                        <a:t>验证帐户代码和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宋体" panose="02010600030101010101" pitchFamily="2" charset="-122"/>
                        </a:rPr>
                        <a:t>PIN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宋体" panose="02010600030101010101" pitchFamily="2" charset="-122"/>
                        </a:rPr>
                        <a:t>5 ATM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宋体" panose="02010600030101010101" pitchFamily="2" charset="-122"/>
                        </a:rPr>
                        <a:t>选项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宋体" panose="02010600030101010101" pitchFamily="2" charset="-122"/>
                        </a:rPr>
                        <a:t>6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宋体" panose="02010600030101010101" pitchFamily="2" charset="-122"/>
                        </a:rPr>
                        <a:t>输入金额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宋体" panose="02010600030101010101" pitchFamily="2" charset="-122"/>
                        </a:rPr>
                        <a:t>7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宋体" panose="02010600030101010101" pitchFamily="2" charset="-122"/>
                        </a:rPr>
                        <a:t>授权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宋体" panose="02010600030101010101" pitchFamily="2" charset="-122"/>
                        </a:rPr>
                        <a:t>8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宋体" panose="02010600030101010101" pitchFamily="2" charset="-122"/>
                        </a:rPr>
                        <a:t>出钞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宋体" panose="02010600030101010101" pitchFamily="2" charset="-122"/>
                        </a:rPr>
                        <a:t>9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  <a:ea typeface="宋体" panose="02010600030101010101" pitchFamily="2" charset="-122"/>
                        </a:rPr>
                        <a:t>退卡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9811" name="Group 83"/>
          <p:cNvGraphicFramePr>
            <a:graphicFrameLocks noGrp="1"/>
          </p:cNvGraphicFramePr>
          <p:nvPr/>
        </p:nvGraphicFramePr>
        <p:xfrm>
          <a:off x="6100763" y="2208213"/>
          <a:ext cx="3962400" cy="4114800"/>
        </p:xfrm>
        <a:graphic>
          <a:graphicData uri="http://schemas.openxmlformats.org/drawingml/2006/table">
            <a:tbl>
              <a:tblPr/>
              <a:tblGrid>
                <a:gridCol w="39624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9790" name="Rectangle 62"/>
          <p:cNvSpPr>
            <a:spLocks noChangeArrowheads="1"/>
          </p:cNvSpPr>
          <p:nvPr/>
        </p:nvSpPr>
        <p:spPr bwMode="auto">
          <a:xfrm>
            <a:off x="6024563" y="4059238"/>
            <a:ext cx="398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备选流 </a:t>
            </a:r>
            <a:r>
              <a:rPr kumimoji="1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3 - ATM </a:t>
            </a: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内没有现金 </a:t>
            </a:r>
          </a:p>
        </p:txBody>
      </p:sp>
      <p:sp>
        <p:nvSpPr>
          <p:cNvPr id="329791" name="Rectangle 63"/>
          <p:cNvSpPr>
            <a:spLocks noChangeArrowheads="1"/>
          </p:cNvSpPr>
          <p:nvPr/>
        </p:nvSpPr>
        <p:spPr bwMode="auto">
          <a:xfrm>
            <a:off x="6005513" y="4516438"/>
            <a:ext cx="398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备选流 </a:t>
            </a:r>
            <a:r>
              <a:rPr kumimoji="1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4 - ATM </a:t>
            </a: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内现金不足 </a:t>
            </a:r>
          </a:p>
        </p:txBody>
      </p:sp>
      <p:sp>
        <p:nvSpPr>
          <p:cNvPr id="329792" name="Rectangle 64"/>
          <p:cNvSpPr>
            <a:spLocks noChangeArrowheads="1"/>
          </p:cNvSpPr>
          <p:nvPr/>
        </p:nvSpPr>
        <p:spPr bwMode="auto">
          <a:xfrm>
            <a:off x="6043613" y="3619500"/>
            <a:ext cx="287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备选流 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2 - PIN </a:t>
            </a: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有误 </a:t>
            </a:r>
          </a:p>
        </p:txBody>
      </p:sp>
      <p:sp>
        <p:nvSpPr>
          <p:cNvPr id="329793" name="Rectangle 65"/>
          <p:cNvSpPr>
            <a:spLocks noChangeArrowheads="1"/>
          </p:cNvSpPr>
          <p:nvPr/>
        </p:nvSpPr>
        <p:spPr bwMode="auto">
          <a:xfrm>
            <a:off x="6030913" y="3176588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备选流 </a:t>
            </a:r>
            <a:r>
              <a:rPr kumimoji="1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1 - </a:t>
            </a: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帐户不存在 </a:t>
            </a:r>
          </a:p>
        </p:txBody>
      </p:sp>
      <p:sp>
        <p:nvSpPr>
          <p:cNvPr id="329794" name="Rectangle 66"/>
          <p:cNvSpPr>
            <a:spLocks noChangeArrowheads="1"/>
          </p:cNvSpPr>
          <p:nvPr/>
        </p:nvSpPr>
        <p:spPr bwMode="auto">
          <a:xfrm>
            <a:off x="6024564" y="4973638"/>
            <a:ext cx="3500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备选流 </a:t>
            </a:r>
            <a:r>
              <a:rPr kumimoji="1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5 - </a:t>
            </a: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帐户金额不足 </a:t>
            </a:r>
          </a:p>
        </p:txBody>
      </p:sp>
      <p:grpSp>
        <p:nvGrpSpPr>
          <p:cNvPr id="225333" name="Group 84"/>
          <p:cNvGrpSpPr>
            <a:grpSpLocks/>
          </p:cNvGrpSpPr>
          <p:nvPr/>
        </p:nvGrpSpPr>
        <p:grpSpPr bwMode="auto">
          <a:xfrm>
            <a:off x="1865314" y="268236"/>
            <a:ext cx="3470327" cy="679502"/>
            <a:chOff x="0" y="34909"/>
            <a:chExt cx="3855438" cy="680212"/>
          </a:xfrm>
        </p:grpSpPr>
        <p:sp>
          <p:nvSpPr>
            <p:cNvPr id="225338" name="Text Box 87"/>
            <p:cNvSpPr txBox="1">
              <a:spLocks noChangeArrowheads="1"/>
            </p:cNvSpPr>
            <p:nvPr/>
          </p:nvSpPr>
          <p:spPr bwMode="auto">
            <a:xfrm>
              <a:off x="100737" y="34909"/>
              <a:ext cx="3754701" cy="64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9pPr>
            </a:lstStyle>
            <a:p>
              <a:pPr rtl="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cs typeface="+mn-cs"/>
              </a:endParaRPr>
            </a:p>
          </p:txBody>
        </p:sp>
        <p:sp>
          <p:nvSpPr>
            <p:cNvPr id="225336" name="圆角矩形 4"/>
            <p:cNvSpPr>
              <a:spLocks noChangeArrowheads="1"/>
            </p:cNvSpPr>
            <p:nvPr/>
          </p:nvSpPr>
          <p:spPr bwMode="auto">
            <a:xfrm>
              <a:off x="0" y="69923"/>
              <a:ext cx="3761906" cy="64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52400" tIns="152400" rIns="152400" bIns="152400" anchor="ctr"/>
            <a:lstStyle>
              <a:lvl1pPr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1pPr>
              <a:lvl2pPr marL="742950" indent="-28575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2pPr>
              <a:lvl3pPr marL="1143000" indent="-22860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3pPr>
              <a:lvl4pPr marL="1600200" indent="-22860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4pPr>
              <a:lvl5pPr marL="2057400" indent="-22860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5pPr>
              <a:lvl6pPr marL="25146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6pPr>
              <a:lvl7pPr marL="29718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7pPr>
              <a:lvl8pPr marL="34290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8pPr>
              <a:lvl9pPr marL="38862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9pPr>
            </a:lstStyle>
            <a:p>
              <a:pPr algn="ctr" rtl="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</a:pPr>
              <a:r>
                <a:rPr lang="zh-CN" altLang="en-US" sz="3600" dirty="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测试用例</a:t>
              </a:r>
              <a:endParaRPr lang="en-US" altLang="en-US" sz="3600" i="1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329817" name="TextBox 12"/>
          <p:cNvSpPr txBox="1">
            <a:spLocks noChangeArrowheads="1"/>
          </p:cNvSpPr>
          <p:nvPr/>
        </p:nvSpPr>
        <p:spPr bwMode="auto">
          <a:xfrm>
            <a:off x="1865313" y="995363"/>
            <a:ext cx="861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n-cs"/>
              </a:rPr>
              <a:t>对</a:t>
            </a: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n-cs"/>
              </a:rPr>
              <a:t>ATM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n-cs"/>
              </a:rPr>
              <a:t>机的取款用例，使用场景法设计用例</a:t>
            </a:r>
          </a:p>
        </p:txBody>
      </p:sp>
    </p:spTree>
    <p:extLst>
      <p:ext uri="{BB962C8B-B14F-4D97-AF65-F5344CB8AC3E}">
        <p14:creationId xmlns:p14="http://schemas.microsoft.com/office/powerpoint/2010/main" val="205904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90" grpId="0"/>
      <p:bldP spid="329791" grpId="0"/>
      <p:bldP spid="329792" grpId="0"/>
      <p:bldP spid="329793" grpId="0"/>
      <p:bldP spid="3297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1981200" y="479426"/>
            <a:ext cx="268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n-cs"/>
              </a:rPr>
              <a:t>）场景设计 </a:t>
            </a:r>
          </a:p>
        </p:txBody>
      </p:sp>
      <p:graphicFrame>
        <p:nvGraphicFramePr>
          <p:cNvPr id="330755" name="Group 3"/>
          <p:cNvGraphicFramePr>
            <a:graphicFrameLocks noGrp="1"/>
          </p:cNvGraphicFramePr>
          <p:nvPr/>
        </p:nvGraphicFramePr>
        <p:xfrm>
          <a:off x="2133600" y="1236663"/>
          <a:ext cx="7848600" cy="3200400"/>
        </p:xfrm>
        <a:graphic>
          <a:graphicData uri="http://schemas.openxmlformats.org/drawingml/2006/table">
            <a:tbl>
              <a:tblPr/>
              <a:tblGrid>
                <a:gridCol w="4953000"/>
                <a:gridCol w="1371600"/>
                <a:gridCol w="1524000"/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场景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1-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成功的提款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基本流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场景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2-ATM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内没有现金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基本流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备选流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场景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3-ATM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内现金不足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基本流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备选流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场景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4-PIN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有误（还有输入机会）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基本流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备选流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场景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5-PIN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有误（不再有输入机会）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基本流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备选流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场景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6-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帐户不存在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帐户类型有误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基本流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备选流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场景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7-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帐户余额不足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基本流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备选流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0789" name="Rectangle 37"/>
          <p:cNvSpPr>
            <a:spLocks noChangeArrowheads="1"/>
          </p:cNvSpPr>
          <p:nvPr/>
        </p:nvSpPr>
        <p:spPr bwMode="auto">
          <a:xfrm>
            <a:off x="5805488" y="4667250"/>
            <a:ext cx="398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备选流 </a:t>
            </a:r>
            <a:r>
              <a:rPr kumimoji="1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3 - ATM </a:t>
            </a: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内没有现金 </a:t>
            </a:r>
          </a:p>
        </p:txBody>
      </p:sp>
      <p:sp>
        <p:nvSpPr>
          <p:cNvPr id="330790" name="Rectangle 38"/>
          <p:cNvSpPr>
            <a:spLocks noChangeArrowheads="1"/>
          </p:cNvSpPr>
          <p:nvPr/>
        </p:nvSpPr>
        <p:spPr bwMode="auto">
          <a:xfrm>
            <a:off x="5786438" y="5124450"/>
            <a:ext cx="398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备选流 </a:t>
            </a:r>
            <a:r>
              <a:rPr kumimoji="1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4 - ATM </a:t>
            </a: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内现金不足 </a:t>
            </a:r>
          </a:p>
        </p:txBody>
      </p:sp>
      <p:sp>
        <p:nvSpPr>
          <p:cNvPr id="330791" name="Rectangle 39"/>
          <p:cNvSpPr>
            <a:spLocks noChangeArrowheads="1"/>
          </p:cNvSpPr>
          <p:nvPr/>
        </p:nvSpPr>
        <p:spPr bwMode="auto">
          <a:xfrm>
            <a:off x="2173288" y="5106988"/>
            <a:ext cx="287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备选流 </a:t>
            </a:r>
            <a:r>
              <a:rPr kumimoji="1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2 - PIN </a:t>
            </a: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有误 </a:t>
            </a:r>
          </a:p>
        </p:txBody>
      </p:sp>
      <p:sp>
        <p:nvSpPr>
          <p:cNvPr id="330792" name="Rectangle 40"/>
          <p:cNvSpPr>
            <a:spLocks noChangeArrowheads="1"/>
          </p:cNvSpPr>
          <p:nvPr/>
        </p:nvSpPr>
        <p:spPr bwMode="auto">
          <a:xfrm>
            <a:off x="2160588" y="4664075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备选流 </a:t>
            </a:r>
            <a:r>
              <a:rPr kumimoji="1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1 - </a:t>
            </a: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帐户不存在 </a:t>
            </a:r>
          </a:p>
        </p:txBody>
      </p:sp>
      <p:sp>
        <p:nvSpPr>
          <p:cNvPr id="330793" name="Rectangle 41"/>
          <p:cNvSpPr>
            <a:spLocks noChangeArrowheads="1"/>
          </p:cNvSpPr>
          <p:nvPr/>
        </p:nvSpPr>
        <p:spPr bwMode="auto">
          <a:xfrm>
            <a:off x="5805489" y="5581650"/>
            <a:ext cx="3500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备选流 </a:t>
            </a:r>
            <a:r>
              <a:rPr kumimoji="1"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5 - </a:t>
            </a: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帐户金额不足 </a:t>
            </a:r>
          </a:p>
        </p:txBody>
      </p:sp>
    </p:spTree>
    <p:extLst>
      <p:ext uri="{BB962C8B-B14F-4D97-AF65-F5344CB8AC3E}">
        <p14:creationId xmlns:p14="http://schemas.microsoft.com/office/powerpoint/2010/main" val="219948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ChangeArrowheads="1"/>
          </p:cNvSpPr>
          <p:nvPr/>
        </p:nvSpPr>
        <p:spPr bwMode="auto">
          <a:xfrm>
            <a:off x="1676400" y="319088"/>
            <a:ext cx="268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n-cs"/>
              </a:rPr>
              <a:t>3</a:t>
            </a:r>
            <a:r>
              <a:rPr kumimoji="1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n-cs"/>
              </a:rPr>
              <a:t>）用例设计 </a:t>
            </a:r>
          </a:p>
        </p:txBody>
      </p:sp>
      <p:graphicFrame>
        <p:nvGraphicFramePr>
          <p:cNvPr id="331779" name="Group 3"/>
          <p:cNvGraphicFramePr>
            <a:graphicFrameLocks noGrp="1"/>
          </p:cNvGraphicFramePr>
          <p:nvPr/>
        </p:nvGraphicFramePr>
        <p:xfrm>
          <a:off x="1690688" y="966788"/>
          <a:ext cx="8748712" cy="5516880"/>
        </p:xfrm>
        <a:graphic>
          <a:graphicData uri="http://schemas.openxmlformats.org/drawingml/2006/table">
            <a:tbl>
              <a:tblPr/>
              <a:tblGrid>
                <a:gridCol w="823912"/>
                <a:gridCol w="2286000"/>
                <a:gridCol w="609600"/>
                <a:gridCol w="533400"/>
                <a:gridCol w="762000"/>
                <a:gridCol w="762000"/>
                <a:gridCol w="990600"/>
                <a:gridCol w="1981200"/>
              </a:tblGrid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ID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号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场景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条件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PIN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码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帐号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输入金额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帐面金额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ATM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的金额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预期结果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CW1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场景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1-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成功的提款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成功的提款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CW2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场景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2-ATM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内没有现金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提款选项不可用，用例结束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CW3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场景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3-ATM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内现金不足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警告消息，返回基本流步骤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，输入金额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CW4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场景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4-PIN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有误（还有两次机会）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 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n/a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警告消息，返回基本流步骤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，输入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PIN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CW5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场景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4-PIN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有误（还有一次机会）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n/a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警告消息，返回基本流步骤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，输入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PIN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CW6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场景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5-PIN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有误（没有输入机会）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n/a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警告消息，卡予保留，用例结束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1853" name="Text Box 77"/>
          <p:cNvSpPr txBox="1">
            <a:spLocks noChangeArrowheads="1"/>
          </p:cNvSpPr>
          <p:nvPr/>
        </p:nvSpPr>
        <p:spPr bwMode="auto">
          <a:xfrm>
            <a:off x="5646739" y="414338"/>
            <a:ext cx="3176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>
                <a:solidFill>
                  <a:srgbClr val="000000"/>
                </a:solidFill>
                <a:cs typeface="+mn-cs"/>
              </a:rPr>
              <a:t>篇幅关系，略去最后两个场景</a:t>
            </a:r>
          </a:p>
        </p:txBody>
      </p:sp>
    </p:spTree>
    <p:extLst>
      <p:ext uri="{BB962C8B-B14F-4D97-AF65-F5344CB8AC3E}">
        <p14:creationId xmlns:p14="http://schemas.microsoft.com/office/powerpoint/2010/main" val="9915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1828800" y="623888"/>
            <a:ext cx="286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n-cs"/>
              </a:rPr>
              <a:t>5</a:t>
            </a:r>
            <a:r>
              <a:rPr kumimoji="1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n-cs"/>
              </a:rPr>
              <a:t>）补充异常流</a:t>
            </a:r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2133600" y="1233489"/>
            <a:ext cx="7924800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rtl="0" fontAlgn="auto">
              <a:spcBef>
                <a:spcPct val="30000"/>
              </a:spcBef>
              <a:spcAft>
                <a:spcPts val="0"/>
              </a:spcAft>
              <a:buFontTx/>
              <a:buChar char="•"/>
            </a:pP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无效卡（挂失卡、非承兑银行发卡、磁条损坏等） </a:t>
            </a:r>
          </a:p>
          <a:p>
            <a:pPr rtl="0" fontAlgn="auto">
              <a:spcBef>
                <a:spcPct val="30000"/>
              </a:spcBef>
              <a:spcAft>
                <a:spcPts val="0"/>
              </a:spcAft>
              <a:buFontTx/>
              <a:buChar char="•"/>
            </a:pP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无法读卡（读卡机堵塞、脱机或出现故障）</a:t>
            </a:r>
          </a:p>
          <a:p>
            <a:pPr rtl="0" fontAlgn="auto">
              <a:spcBef>
                <a:spcPct val="30000"/>
              </a:spcBef>
              <a:spcAft>
                <a:spcPts val="0"/>
              </a:spcAft>
              <a:buFontTx/>
              <a:buChar char="•"/>
            </a:pP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无法联系银行系统以获得认可 </a:t>
            </a:r>
          </a:p>
          <a:p>
            <a:pPr rtl="0" fontAlgn="auto">
              <a:spcBef>
                <a:spcPct val="30000"/>
              </a:spcBef>
              <a:spcAft>
                <a:spcPts val="0"/>
              </a:spcAft>
              <a:buFontTx/>
              <a:buChar char="•"/>
            </a:pPr>
            <a:r>
              <a: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银行网络离线或交易过程中断电 </a:t>
            </a:r>
          </a:p>
        </p:txBody>
      </p:sp>
    </p:spTree>
    <p:extLst>
      <p:ext uri="{BB962C8B-B14F-4D97-AF65-F5344CB8AC3E}">
        <p14:creationId xmlns:p14="http://schemas.microsoft.com/office/powerpoint/2010/main" val="38672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2481" y="1700213"/>
            <a:ext cx="1058703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3200" kern="100" dirty="0">
                <a:cs typeface="Times New Roman" panose="02020603050405020304" pitchFamily="18" charset="0"/>
              </a:rPr>
              <a:t>订购单的检查。如果金额超过</a:t>
            </a:r>
            <a:r>
              <a:rPr lang="en-US" altLang="zh-CN" sz="3200" kern="100" dirty="0">
                <a:cs typeface="Times New Roman" panose="02020603050405020304" pitchFamily="18" charset="0"/>
              </a:rPr>
              <a:t>500</a:t>
            </a:r>
            <a:r>
              <a:rPr lang="zh-CN" altLang="zh-CN" sz="3200" kern="100" dirty="0">
                <a:cs typeface="Times New Roman" panose="02020603050405020304" pitchFamily="18" charset="0"/>
              </a:rPr>
              <a:t>元，又未过期，则发出批准单和提货单；如果金额超过</a:t>
            </a:r>
            <a:r>
              <a:rPr lang="en-US" altLang="zh-CN" sz="3200" kern="100" dirty="0">
                <a:cs typeface="Times New Roman" panose="02020603050405020304" pitchFamily="18" charset="0"/>
              </a:rPr>
              <a:t>500</a:t>
            </a:r>
            <a:r>
              <a:rPr lang="zh-CN" altLang="zh-CN" sz="3200" kern="100" dirty="0">
                <a:cs typeface="Times New Roman" panose="02020603050405020304" pitchFamily="18" charset="0"/>
              </a:rPr>
              <a:t>元，但过期了，则不发批准单；如果</a:t>
            </a:r>
            <a:r>
              <a:rPr lang="zh-CN" altLang="zh-CN" sz="3200" kern="100" dirty="0" smtClean="0">
                <a:cs typeface="Times New Roman" panose="02020603050405020304" pitchFamily="18" charset="0"/>
              </a:rPr>
              <a:t>金额</a:t>
            </a:r>
            <a:r>
              <a:rPr lang="zh-CN" altLang="en-US" sz="3200" kern="100" dirty="0" smtClean="0">
                <a:cs typeface="Times New Roman" panose="02020603050405020304" pitchFamily="18" charset="0"/>
              </a:rPr>
              <a:t>不超过</a:t>
            </a:r>
            <a:r>
              <a:rPr lang="en-US" altLang="zh-CN" sz="3200" kern="100" dirty="0" smtClean="0">
                <a:cs typeface="Times New Roman" panose="02020603050405020304" pitchFamily="18" charset="0"/>
              </a:rPr>
              <a:t>500</a:t>
            </a:r>
            <a:r>
              <a:rPr lang="zh-CN" altLang="zh-CN" sz="3200" kern="100" dirty="0">
                <a:cs typeface="Times New Roman" panose="02020603050405020304" pitchFamily="18" charset="0"/>
              </a:rPr>
              <a:t>元，则不论是否过期都发出批准单和提货单，在过期的情况下还需要发出通知单。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798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内容占位符 2"/>
          <p:cNvSpPr>
            <a:spLocks noGrp="1"/>
          </p:cNvSpPr>
          <p:nvPr>
            <p:ph idx="4294967295"/>
          </p:nvPr>
        </p:nvSpPr>
        <p:spPr>
          <a:xfrm>
            <a:off x="1820864" y="1447800"/>
            <a:ext cx="8550275" cy="4419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【例】　有一个处理单价为5角钱的饮料的自动售货机，相应规格说明如下。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 若投入5角钱或1元钱的硬币，按下【橙汁】或【啤酒】的按钮，则相应的饮料就送出来。（每次只投入一个硬币，只按下一种饮料的按钮。）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如投入5角的硬币，按下按钮后，总有饮料送出。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 若售货机没有零钱找，则【零钱找完】的红灯不会亮，这时再投入1元硬币并按下按钮后，饮料不送出来而且1元硬币也退出来。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④ 若有零钱找，则【零钱找完】的红灯不会亮，若投入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元硬币及按饮料按钮，则送出饮料的同时找回5角硬币。</a:t>
            </a:r>
          </a:p>
        </p:txBody>
      </p:sp>
      <p:grpSp>
        <p:nvGrpSpPr>
          <p:cNvPr id="230402" name="Group 3"/>
          <p:cNvGrpSpPr>
            <a:grpSpLocks/>
          </p:cNvGrpSpPr>
          <p:nvPr/>
        </p:nvGrpSpPr>
        <p:grpSpPr bwMode="auto">
          <a:xfrm>
            <a:off x="1828800" y="304801"/>
            <a:ext cx="3505200" cy="714375"/>
            <a:chOff x="0" y="0"/>
            <a:chExt cx="3894181" cy="715121"/>
          </a:xfrm>
        </p:grpSpPr>
        <p:grpSp>
          <p:nvGrpSpPr>
            <p:cNvPr id="230403" name="Group 4"/>
            <p:cNvGrpSpPr>
              <a:grpSpLocks/>
            </p:cNvGrpSpPr>
            <p:nvPr/>
          </p:nvGrpSpPr>
          <p:grpSpPr bwMode="auto">
            <a:xfrm>
              <a:off x="47407" y="-12205"/>
              <a:ext cx="3860319" cy="738386"/>
              <a:chOff x="0" y="0"/>
              <a:chExt cx="3474720" cy="737616"/>
            </a:xfrm>
          </p:grpSpPr>
          <p:pic>
            <p:nvPicPr>
              <p:cNvPr id="230405" name="圆角矩形 4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474720" cy="737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0406" name="Text Box 6"/>
              <p:cNvSpPr txBox="1">
                <a:spLocks noChangeArrowheads="1"/>
              </p:cNvSpPr>
              <p:nvPr/>
            </p:nvSpPr>
            <p:spPr bwMode="auto">
              <a:xfrm>
                <a:off x="48003" y="47065"/>
                <a:ext cx="3379652" cy="644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9pPr>
              </a:lstStyle>
              <a:p>
                <a:pPr rtl="0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cs typeface="+mn-cs"/>
                </a:endParaRPr>
              </a:p>
            </p:txBody>
          </p:sp>
        </p:grpSp>
        <p:sp>
          <p:nvSpPr>
            <p:cNvPr id="230404" name="圆角矩形 4"/>
            <p:cNvSpPr>
              <a:spLocks noChangeArrowheads="1"/>
            </p:cNvSpPr>
            <p:nvPr/>
          </p:nvSpPr>
          <p:spPr bwMode="auto">
            <a:xfrm>
              <a:off x="0" y="69923"/>
              <a:ext cx="3761906" cy="64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52400" tIns="152400" rIns="152400" bIns="152400" anchor="ctr"/>
            <a:lstStyle>
              <a:lvl1pPr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1pPr>
              <a:lvl2pPr marL="742950" indent="-28575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2pPr>
              <a:lvl3pPr marL="1143000" indent="-22860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3pPr>
              <a:lvl4pPr marL="1600200" indent="-22860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4pPr>
              <a:lvl5pPr marL="2057400" indent="-22860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5pPr>
              <a:lvl6pPr marL="25146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6pPr>
              <a:lvl7pPr marL="29718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7pPr>
              <a:lvl8pPr marL="34290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8pPr>
              <a:lvl9pPr marL="38862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9pPr>
            </a:lstStyle>
            <a:p>
              <a:pPr algn="ctr" rtl="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</a:pPr>
              <a:r>
                <a:rPr lang="zh-CN" altLang="en-US" sz="36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测试用例</a:t>
              </a:r>
              <a:endParaRPr lang="en-US" altLang="en-US" sz="3600" i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60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内容占位符 2"/>
          <p:cNvSpPr>
            <a:spLocks noGrp="1"/>
          </p:cNvSpPr>
          <p:nvPr>
            <p:ph idx="4294967295"/>
          </p:nvPr>
        </p:nvSpPr>
        <p:spPr>
          <a:xfrm>
            <a:off x="1820864" y="1169988"/>
            <a:ext cx="8847137" cy="554355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（1）分析基本流和备选流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基本流：投入5角钱，按下【橙汁】或【啤酒】的按钮，则相应的饮料就送出来。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备选流：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 备选流1：【零钱找完】的红灯没亮，若投入1元硬币及按饮料按钮，则送出饮料的同时找回5角硬币。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备选流2：【零钱找完】的红灯亮，这时投入1元硬币并按下按钮后，饮料不送出来且1元硬币也退出来。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（2）分析场景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场景1：基本流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场景2：备选流1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场景3：备选流2</a:t>
            </a:r>
          </a:p>
        </p:txBody>
      </p:sp>
      <p:grpSp>
        <p:nvGrpSpPr>
          <p:cNvPr id="231426" name="Group 3"/>
          <p:cNvGrpSpPr>
            <a:grpSpLocks/>
          </p:cNvGrpSpPr>
          <p:nvPr/>
        </p:nvGrpSpPr>
        <p:grpSpPr bwMode="auto">
          <a:xfrm>
            <a:off x="1828800" y="304801"/>
            <a:ext cx="3505200" cy="714375"/>
            <a:chOff x="0" y="0"/>
            <a:chExt cx="3894181" cy="715121"/>
          </a:xfrm>
        </p:grpSpPr>
        <p:grpSp>
          <p:nvGrpSpPr>
            <p:cNvPr id="231427" name="Group 4"/>
            <p:cNvGrpSpPr>
              <a:grpSpLocks/>
            </p:cNvGrpSpPr>
            <p:nvPr/>
          </p:nvGrpSpPr>
          <p:grpSpPr bwMode="auto">
            <a:xfrm>
              <a:off x="47407" y="-12205"/>
              <a:ext cx="3860319" cy="738386"/>
              <a:chOff x="0" y="0"/>
              <a:chExt cx="3474720" cy="737616"/>
            </a:xfrm>
          </p:grpSpPr>
          <p:pic>
            <p:nvPicPr>
              <p:cNvPr id="231429" name="圆角矩形 4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474720" cy="737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1430" name="Text Box 6"/>
              <p:cNvSpPr txBox="1">
                <a:spLocks noChangeArrowheads="1"/>
              </p:cNvSpPr>
              <p:nvPr/>
            </p:nvSpPr>
            <p:spPr bwMode="auto">
              <a:xfrm>
                <a:off x="48003" y="47065"/>
                <a:ext cx="3379652" cy="644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9pPr>
              </a:lstStyle>
              <a:p>
                <a:pPr rtl="0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cs typeface="+mn-cs"/>
                </a:endParaRPr>
              </a:p>
            </p:txBody>
          </p:sp>
        </p:grpSp>
        <p:sp>
          <p:nvSpPr>
            <p:cNvPr id="231428" name="圆角矩形 4"/>
            <p:cNvSpPr>
              <a:spLocks noChangeArrowheads="1"/>
            </p:cNvSpPr>
            <p:nvPr/>
          </p:nvSpPr>
          <p:spPr bwMode="auto">
            <a:xfrm>
              <a:off x="0" y="69923"/>
              <a:ext cx="3761906" cy="64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52400" tIns="152400" rIns="152400" bIns="152400" anchor="ctr"/>
            <a:lstStyle>
              <a:lvl1pPr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1pPr>
              <a:lvl2pPr marL="742950" indent="-28575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2pPr>
              <a:lvl3pPr marL="1143000" indent="-22860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3pPr>
              <a:lvl4pPr marL="1600200" indent="-22860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4pPr>
              <a:lvl5pPr marL="2057400" indent="-22860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5pPr>
              <a:lvl6pPr marL="25146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6pPr>
              <a:lvl7pPr marL="29718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7pPr>
              <a:lvl8pPr marL="34290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8pPr>
              <a:lvl9pPr marL="38862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9pPr>
            </a:lstStyle>
            <a:p>
              <a:pPr algn="ctr" rtl="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</a:pPr>
              <a:r>
                <a:rPr lang="zh-CN" altLang="en-US" sz="36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测试用例</a:t>
              </a:r>
              <a:endParaRPr lang="en-US" altLang="en-US" sz="3600" i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3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内容占位符 2"/>
          <p:cNvSpPr>
            <a:spLocks noGrp="1"/>
          </p:cNvSpPr>
          <p:nvPr>
            <p:ph idx="4294967295"/>
          </p:nvPr>
        </p:nvSpPr>
        <p:spPr>
          <a:xfrm>
            <a:off x="2000251" y="1268413"/>
            <a:ext cx="7739063" cy="1371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（3）设计测试用例</a:t>
            </a:r>
          </a:p>
          <a:p>
            <a:pPr marL="0" indent="0">
              <a:buNone/>
            </a:pP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测试用例如表4-20所示。</a:t>
            </a:r>
          </a:p>
        </p:txBody>
      </p:sp>
      <p:grpSp>
        <p:nvGrpSpPr>
          <p:cNvPr id="232450" name="Group 3"/>
          <p:cNvGrpSpPr>
            <a:grpSpLocks/>
          </p:cNvGrpSpPr>
          <p:nvPr/>
        </p:nvGrpSpPr>
        <p:grpSpPr bwMode="auto">
          <a:xfrm>
            <a:off x="1828800" y="304801"/>
            <a:ext cx="3505200" cy="714375"/>
            <a:chOff x="0" y="0"/>
            <a:chExt cx="3894181" cy="715121"/>
          </a:xfrm>
        </p:grpSpPr>
        <p:grpSp>
          <p:nvGrpSpPr>
            <p:cNvPr id="232452" name="Group 4"/>
            <p:cNvGrpSpPr>
              <a:grpSpLocks/>
            </p:cNvGrpSpPr>
            <p:nvPr/>
          </p:nvGrpSpPr>
          <p:grpSpPr bwMode="auto">
            <a:xfrm>
              <a:off x="47407" y="-12205"/>
              <a:ext cx="3860319" cy="738386"/>
              <a:chOff x="0" y="0"/>
              <a:chExt cx="3474720" cy="737616"/>
            </a:xfrm>
          </p:grpSpPr>
          <p:pic>
            <p:nvPicPr>
              <p:cNvPr id="232454" name="圆角矩形 4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474720" cy="737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455" name="Text Box 6"/>
              <p:cNvSpPr txBox="1">
                <a:spLocks noChangeArrowheads="1"/>
              </p:cNvSpPr>
              <p:nvPr/>
            </p:nvSpPr>
            <p:spPr bwMode="auto">
              <a:xfrm>
                <a:off x="48003" y="47065"/>
                <a:ext cx="3379652" cy="644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9pPr>
              </a:lstStyle>
              <a:p>
                <a:pPr rtl="0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cs typeface="+mn-cs"/>
                </a:endParaRPr>
              </a:p>
            </p:txBody>
          </p:sp>
        </p:grpSp>
        <p:sp>
          <p:nvSpPr>
            <p:cNvPr id="232453" name="圆角矩形 4"/>
            <p:cNvSpPr>
              <a:spLocks noChangeArrowheads="1"/>
            </p:cNvSpPr>
            <p:nvPr/>
          </p:nvSpPr>
          <p:spPr bwMode="auto">
            <a:xfrm>
              <a:off x="0" y="69923"/>
              <a:ext cx="3761906" cy="64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52400" tIns="152400" rIns="152400" bIns="152400" anchor="ctr"/>
            <a:lstStyle>
              <a:lvl1pPr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1pPr>
              <a:lvl2pPr marL="742950" indent="-28575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2pPr>
              <a:lvl3pPr marL="1143000" indent="-22860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3pPr>
              <a:lvl4pPr marL="1600200" indent="-22860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4pPr>
              <a:lvl5pPr marL="2057400" indent="-22860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5pPr>
              <a:lvl6pPr marL="25146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6pPr>
              <a:lvl7pPr marL="29718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7pPr>
              <a:lvl8pPr marL="34290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8pPr>
              <a:lvl9pPr marL="38862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9pPr>
            </a:lstStyle>
            <a:p>
              <a:pPr algn="ctr" rtl="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</a:pPr>
              <a:r>
                <a:rPr lang="zh-CN" altLang="en-US" sz="36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测试用例</a:t>
              </a:r>
              <a:endParaRPr lang="en-US" altLang="en-US" sz="3600" i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</p:txBody>
        </p:sp>
      </p:grpSp>
      <p:pic>
        <p:nvPicPr>
          <p:cNvPr id="240648" name="图片 6" descr="未命名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1" y="2484438"/>
            <a:ext cx="7534275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59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QQ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3040" y="1886635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安装系统之家版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QQ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运行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XTZJQQ2006.exe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点击“下一步”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1800542"/>
            <a:ext cx="6582410" cy="4706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QQ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8760" y="22676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点击“上一步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返回上一个界面，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点击“下一步”</a:t>
            </a: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2" y="1735772"/>
            <a:ext cx="6773228" cy="4756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QQ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8760" y="22676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点击“上一步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返回上一个界面，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点击“下一步”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2" y="1690052"/>
            <a:ext cx="6959918" cy="4939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QQ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8760" y="22676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点击“上一步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返回上一个界面，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点击“下一步”</a:t>
            </a: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2" y="1659572"/>
            <a:ext cx="6837998" cy="495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QQ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8760" y="22676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点击“上一步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返回上一个界面，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点击“安装”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082" y="1690052"/>
            <a:ext cx="6837998" cy="4878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QQ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8760" y="22676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点击“完成”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安装过程结束，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在所有界面中点击“取消”</a:t>
            </a: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842" y="1666874"/>
            <a:ext cx="6761798" cy="4932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QQ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、如果需求是文字描述，将文字转化为图形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、需求中包含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个独立功能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QQ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安装功能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、针对打印功能开展需求分析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界面可见输入参数：同意、安装组件、安装位置、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创建菜单文件夹、显示说明书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界面不可见输入参数：系统平台兼容、安装组件、安装空间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1027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91"/>
          <a:stretch/>
        </p:blipFill>
        <p:spPr bwMode="auto">
          <a:xfrm>
            <a:off x="1666679" y="1671637"/>
            <a:ext cx="8420296" cy="371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742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42010" y="809624"/>
            <a:ext cx="10410825" cy="6048375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、分析界面可见输入参数之间的关系及特点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选择组件、显示说明书不存在有效无效规则校验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—X—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等价类、边界值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同意、安装位置、创建菜单文件夹存在有效无效，但是当前界面并不提示错误，所以不能用等价类、边界值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参数之间不存在一个是什么另外一个必须什么的逻辑关系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—X—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判定表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参数存在无效，不全是有效的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—X—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正交试验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42010" y="809624"/>
            <a:ext cx="10410825" cy="6048375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一个功能的实现需要多个界面协同完成（跨界面）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存在逻辑关系（对错不能同时存在，同意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不同意、上一步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并且不同参数组合会输出不同结果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——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流程分析法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42010" y="809624"/>
            <a:ext cx="10410825" cy="6048375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、利用流程分析法设计测试用例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画图法：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将安装向导界面的判定条件并列存放在一行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② 将许可协议加密的判定条件并列存放在下一行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③ 重复步骤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，直到所有界面都画完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④ 先画条件为真的分支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⑤ 再画条件为假的分支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⑥ 一条分支为一条测试用例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42010" y="809624"/>
            <a:ext cx="10410825" cy="6048375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、流程分析法设计测试用例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矩阵法（实战）：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63984"/>
              </p:ext>
            </p:extLst>
          </p:nvPr>
        </p:nvGraphicFramePr>
        <p:xfrm>
          <a:off x="6080507" y="818576"/>
          <a:ext cx="5669533" cy="5189198"/>
        </p:xfrm>
        <a:graphic>
          <a:graphicData uri="http://schemas.openxmlformats.org/drawingml/2006/table">
            <a:tbl>
              <a:tblPr/>
              <a:tblGrid>
                <a:gridCol w="1693333"/>
                <a:gridCol w="970110"/>
                <a:gridCol w="321841"/>
                <a:gridCol w="338667"/>
                <a:gridCol w="338667"/>
                <a:gridCol w="338667"/>
                <a:gridCol w="338667"/>
                <a:gridCol w="338667"/>
                <a:gridCol w="338667"/>
                <a:gridCol w="652247"/>
              </a:tblGrid>
              <a:tr h="1709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界面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、安装向导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下一步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7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7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关闭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725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界面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、许可协议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同意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17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下一步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17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上一步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17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17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关闭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1725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界面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、选择组件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下一步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17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上一步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17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17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关闭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21725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界面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、选择安装位置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下一步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17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上一步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17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17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关闭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21725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界面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、创建菜单文件夹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安装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17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上一步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17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17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关闭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1725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界面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、显示文件说明书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完成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17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上一步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17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取消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  <a:tr h="217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关闭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……</a:t>
                      </a:r>
                    </a:p>
                  </a:txBody>
                  <a:tcPr marL="9407" marR="9407" marT="9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42010" y="809624"/>
            <a:ext cx="10410825" cy="6048375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安装功能测试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流程分析法的优缺点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优点：流程分析法既能覆盖条件为真的分支，也能覆盖条件为假的分支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缺点：流程分析法不能验证每个界面的参数是否正确，验证的是流程，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所以需要与开发进行沟通需求，需要在每个界面进行校验，如果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错误，直接在当前界面提示信息，所以需要多种方法组合使用。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68300" y="239713"/>
            <a:ext cx="325441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eaLnBrk="0" hangingPunct="0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、黑盒用例常用设计方法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Box 5"/>
          <p:cNvSpPr txBox="1"/>
          <p:nvPr/>
        </p:nvSpPr>
        <p:spPr>
          <a:xfrm>
            <a:off x="857250" y="809625"/>
            <a:ext cx="10410825" cy="5657850"/>
          </a:xfrm>
          <a:prstGeom prst="rect">
            <a:avLst/>
          </a:prstGeom>
          <a:noFill/>
          <a:ln w="9525">
            <a:noFill/>
          </a:ln>
        </p:spPr>
        <p:txBody>
          <a:bodyPr lIns="144000" tIns="72000" rIns="144000" bIns="72000" anchor="t"/>
          <a:lstStyle/>
          <a:p>
            <a:pPr marL="342900" lvl="1" indent="-342900" algn="ctr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6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ctr"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 eaLnBrk="1" hangingPunct="1">
              <a:lnSpc>
                <a:spcPct val="150000"/>
              </a:lnSpc>
              <a:spcAft>
                <a:spcPts val="1200"/>
              </a:spcAft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三角形</a:t>
            </a:r>
            <a:endParaRPr lang="en-US" altLang="zh-CN" dirty="0" smtClean="0"/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输入三条边，判断能否组成三角形，能组成三角形，继续判断能组成等腰三角形？等边三角形？还是直角三角形？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3386" y="3043241"/>
            <a:ext cx="5274310" cy="30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031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场景测试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我们申请一个项目，需先提交审批单据，再由部门经理审批，审核通过后由总经理来最终审批，如果部门经理审核不通过，就直接退回</a:t>
            </a:r>
            <a:r>
              <a:rPr lang="en-US" altLang="zh-CN" dirty="0"/>
              <a:t>.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zh-CN" dirty="0" smtClean="0"/>
              <a:t>个</a:t>
            </a:r>
            <a:r>
              <a:rPr lang="zh-CN" altLang="zh-CN" dirty="0"/>
              <a:t>事件触发时的情景便形成了场景。而同一事件不同的触发顺序和处理结果形成事件流</a:t>
            </a:r>
            <a:r>
              <a:rPr lang="zh-CN" altLang="zh-CN" b="1" dirty="0"/>
              <a:t>场景法：</a:t>
            </a:r>
            <a:r>
              <a:rPr lang="zh-CN" altLang="zh-CN" dirty="0"/>
              <a:t>通过运用场景来对系统的功能点或业务流程进行描述，从而提高测试效果的一种方法。场景法一般包含基本流和备用流，从一个流程开始，通过描述经过的路径来确定的过程，经过遍历所有的基本流和备用流来完成整个场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95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Freeform 2"/>
          <p:cNvSpPr>
            <a:spLocks/>
          </p:cNvSpPr>
          <p:nvPr/>
        </p:nvSpPr>
        <p:spPr bwMode="auto">
          <a:xfrm>
            <a:off x="1784350" y="1774826"/>
            <a:ext cx="8883650" cy="4684713"/>
          </a:xfrm>
          <a:custGeom>
            <a:avLst/>
            <a:gdLst>
              <a:gd name="T0" fmla="*/ 0 w 5434"/>
              <a:gd name="T1" fmla="*/ 4684713 h 2951"/>
              <a:gd name="T2" fmla="*/ 3390631 w 5434"/>
              <a:gd name="T3" fmla="*/ 0 h 2951"/>
              <a:gd name="T4" fmla="*/ 8883650 w 5434"/>
              <a:gd name="T5" fmla="*/ 6350 h 2951"/>
              <a:gd name="T6" fmla="*/ 8834605 w 5434"/>
              <a:gd name="T7" fmla="*/ 3816350 h 2951"/>
              <a:gd name="T8" fmla="*/ 0 w 5434"/>
              <a:gd name="T9" fmla="*/ 4684713 h 29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34"/>
              <a:gd name="T16" fmla="*/ 0 h 2951"/>
              <a:gd name="T17" fmla="*/ 5434 w 5434"/>
              <a:gd name="T18" fmla="*/ 2951 h 29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34" h="2951">
                <a:moveTo>
                  <a:pt x="0" y="2951"/>
                </a:moveTo>
                <a:lnTo>
                  <a:pt x="2074" y="0"/>
                </a:lnTo>
                <a:lnTo>
                  <a:pt x="5434" y="4"/>
                </a:lnTo>
                <a:lnTo>
                  <a:pt x="5404" y="2404"/>
                </a:lnTo>
                <a:lnTo>
                  <a:pt x="0" y="2951"/>
                </a:lnTo>
                <a:close/>
              </a:path>
            </a:pathLst>
          </a:custGeom>
          <a:gradFill rotWithShape="1">
            <a:gsLst>
              <a:gs pos="0">
                <a:srgbClr val="FFFBF3"/>
              </a:gs>
              <a:gs pos="100000">
                <a:srgbClr val="FFC85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rtl="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1427" name="Text Box 4"/>
          <p:cNvSpPr txBox="1">
            <a:spLocks noChangeArrowheads="1"/>
          </p:cNvSpPr>
          <p:nvPr/>
        </p:nvSpPr>
        <p:spPr bwMode="auto">
          <a:xfrm>
            <a:off x="5486400" y="3352800"/>
            <a:ext cx="3276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algn="ctr" rtl="0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4D4D4D"/>
                </a:solidFill>
                <a:latin typeface="Futura Bk" charset="-122"/>
                <a:cs typeface="+mn-cs"/>
              </a:rPr>
              <a:t>事件流如图所示</a:t>
            </a:r>
            <a:endParaRPr lang="zh-CN" altLang="en-US">
              <a:solidFill>
                <a:srgbClr val="4D4D4D"/>
              </a:solidFill>
              <a:latin typeface="Futura Hv" charset="-122"/>
              <a:cs typeface="+mn-cs"/>
            </a:endParaRPr>
          </a:p>
        </p:txBody>
      </p:sp>
      <p:sp>
        <p:nvSpPr>
          <p:cNvPr id="231429" name="Rectangle 7"/>
          <p:cNvSpPr>
            <a:spLocks noChangeArrowheads="1"/>
          </p:cNvSpPr>
          <p:nvPr/>
        </p:nvSpPr>
        <p:spPr bwMode="auto">
          <a:xfrm>
            <a:off x="5951984" y="666750"/>
            <a:ext cx="3429000" cy="762000"/>
          </a:xfrm>
          <a:prstGeom prst="rect">
            <a:avLst/>
          </a:prstGeom>
          <a:solidFill>
            <a:srgbClr val="FFFF00">
              <a:alpha val="54117"/>
            </a:srgb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基本流和备选流的解释</a:t>
            </a:r>
          </a:p>
        </p:txBody>
      </p:sp>
      <p:sp>
        <p:nvSpPr>
          <p:cNvPr id="231430" name="Rectangle 8"/>
          <p:cNvSpPr>
            <a:spLocks noChangeArrowheads="1"/>
          </p:cNvSpPr>
          <p:nvPr/>
        </p:nvSpPr>
        <p:spPr bwMode="auto">
          <a:xfrm>
            <a:off x="5520841" y="2074902"/>
            <a:ext cx="4572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i="1" dirty="0">
                <a:solidFill>
                  <a:srgbClr val="FFFFFF"/>
                </a:solidFill>
                <a:latin typeface="Arial" panose="020B0604020202020204" pitchFamily="34" charset="0"/>
                <a:cs typeface="+mn-cs"/>
              </a:rPr>
              <a:t>基本流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cs typeface="+mn-cs"/>
              </a:rPr>
              <a:t>是从系统某个初始态开始，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cs typeface="+mn-cs"/>
              </a:rPr>
              <a:t>经一系列状态后到达终止状态的过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cs typeface="+mn-cs"/>
              </a:rPr>
              <a:t>程中最主要的一个业务流程。</a:t>
            </a:r>
          </a:p>
        </p:txBody>
      </p:sp>
      <p:sp>
        <p:nvSpPr>
          <p:cNvPr id="231431" name="Rectangle 9"/>
          <p:cNvSpPr>
            <a:spLocks noChangeArrowheads="1"/>
          </p:cNvSpPr>
          <p:nvPr/>
        </p:nvSpPr>
        <p:spPr bwMode="auto">
          <a:xfrm>
            <a:off x="5524217" y="3922934"/>
            <a:ext cx="45720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Guli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i="1" dirty="0">
                <a:solidFill>
                  <a:srgbClr val="FFFFFF"/>
                </a:solidFill>
                <a:latin typeface="Arial" panose="020B0604020202020204" pitchFamily="34" charset="0"/>
                <a:cs typeface="+mn-cs"/>
              </a:rPr>
              <a:t>备选流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cs typeface="+mn-cs"/>
              </a:rPr>
              <a:t>是以基本流为基础，在经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cs typeface="+mn-cs"/>
              </a:rPr>
              <a:t>过的每个判定节点处满足不同的</a:t>
            </a:r>
          </a:p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cs typeface="+mn-cs"/>
              </a:rPr>
              <a:t>触发条件而导致的其他事件流。</a:t>
            </a:r>
          </a:p>
        </p:txBody>
      </p:sp>
      <p:grpSp>
        <p:nvGrpSpPr>
          <p:cNvPr id="222215" name="Group 8"/>
          <p:cNvGrpSpPr>
            <a:grpSpLocks/>
          </p:cNvGrpSpPr>
          <p:nvPr/>
        </p:nvGrpSpPr>
        <p:grpSpPr bwMode="auto">
          <a:xfrm>
            <a:off x="1905000" y="533401"/>
            <a:ext cx="3505200" cy="714375"/>
            <a:chOff x="0" y="0"/>
            <a:chExt cx="3894181" cy="715121"/>
          </a:xfrm>
        </p:grpSpPr>
        <p:grpSp>
          <p:nvGrpSpPr>
            <p:cNvPr id="222216" name="Group 9"/>
            <p:cNvGrpSpPr>
              <a:grpSpLocks/>
            </p:cNvGrpSpPr>
            <p:nvPr/>
          </p:nvGrpSpPr>
          <p:grpSpPr bwMode="auto">
            <a:xfrm>
              <a:off x="50794" y="-9154"/>
              <a:ext cx="3860319" cy="738386"/>
              <a:chOff x="0" y="0"/>
              <a:chExt cx="3474720" cy="737616"/>
            </a:xfrm>
          </p:grpSpPr>
          <p:pic>
            <p:nvPicPr>
              <p:cNvPr id="222218" name="圆角矩形 9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474720" cy="737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2219" name="Text Box 11"/>
              <p:cNvSpPr txBox="1">
                <a:spLocks noChangeArrowheads="1"/>
              </p:cNvSpPr>
              <p:nvPr/>
            </p:nvSpPr>
            <p:spPr bwMode="auto">
              <a:xfrm>
                <a:off x="44955" y="44017"/>
                <a:ext cx="3379652" cy="644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9pPr>
              </a:lstStyle>
              <a:p>
                <a:pPr rtl="0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cs typeface="+mn-cs"/>
                </a:endParaRPr>
              </a:p>
            </p:txBody>
          </p:sp>
        </p:grpSp>
        <p:sp>
          <p:nvSpPr>
            <p:cNvPr id="222217" name="圆角矩形 4"/>
            <p:cNvSpPr>
              <a:spLocks noChangeArrowheads="1"/>
            </p:cNvSpPr>
            <p:nvPr/>
          </p:nvSpPr>
          <p:spPr bwMode="auto">
            <a:xfrm>
              <a:off x="0" y="69923"/>
              <a:ext cx="3761906" cy="64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52400" tIns="152400" rIns="152400" bIns="152400" anchor="ctr"/>
            <a:lstStyle>
              <a:lvl1pPr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1pPr>
              <a:lvl2pPr marL="742950" indent="-28575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2pPr>
              <a:lvl3pPr marL="1143000" indent="-22860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3pPr>
              <a:lvl4pPr marL="1600200" indent="-22860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4pPr>
              <a:lvl5pPr marL="2057400" indent="-22860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5pPr>
              <a:lvl6pPr marL="25146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6pPr>
              <a:lvl7pPr marL="29718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7pPr>
              <a:lvl8pPr marL="34290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8pPr>
              <a:lvl9pPr marL="38862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9pPr>
            </a:lstStyle>
            <a:p>
              <a:pPr algn="ctr" rtl="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</a:pPr>
              <a:r>
                <a:rPr lang="zh-CN" altLang="en-US" sz="36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测试过程</a:t>
              </a:r>
              <a:endParaRPr lang="en-US" altLang="en-US" sz="3600" i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583" y="1586867"/>
            <a:ext cx="3777635" cy="43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42916 -0.28612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300" y="-1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6667 L 0.00417 -0.2777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10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 animBg="1"/>
      <p:bldP spid="231427" grpId="0" autoUpdateAnimBg="0"/>
      <p:bldP spid="231427" grpId="1" autoUpdateAnimBg="0"/>
      <p:bldP spid="231429" grpId="0" animBg="1" autoUpdateAnimBg="0"/>
      <p:bldP spid="231429" grpId="1" animBg="1" autoUpdateAnimBg="0"/>
      <p:bldP spid="231430" grpId="0" animBg="1" autoUpdateAnimBg="0"/>
      <p:bldP spid="23143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内容占位符 11"/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729" y="3083019"/>
            <a:ext cx="1547813" cy="1169988"/>
          </a:xfrm>
        </p:spPr>
      </p:pic>
      <p:pic>
        <p:nvPicPr>
          <p:cNvPr id="234504" name="图示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2" y="1470215"/>
            <a:ext cx="64071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486" y="1470215"/>
            <a:ext cx="3773751" cy="43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8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4" name="内容占位符 6" descr="QQ截图未命名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5925" y="2346326"/>
            <a:ext cx="8382000" cy="3859212"/>
          </a:xfrm>
        </p:spPr>
      </p:pic>
      <p:pic>
        <p:nvPicPr>
          <p:cNvPr id="233480" name="图示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517525"/>
            <a:ext cx="6261100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68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02" name="内容占位符 6"/>
          <p:cNvPicPr>
            <a:picLocks noGrp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1425" y="1371600"/>
            <a:ext cx="7632700" cy="4267200"/>
          </a:xfrm>
        </p:spPr>
      </p:pic>
      <p:grpSp>
        <p:nvGrpSpPr>
          <p:cNvPr id="221186" name="Group 3"/>
          <p:cNvGrpSpPr>
            <a:grpSpLocks/>
          </p:cNvGrpSpPr>
          <p:nvPr/>
        </p:nvGrpSpPr>
        <p:grpSpPr bwMode="auto">
          <a:xfrm>
            <a:off x="1828800" y="304801"/>
            <a:ext cx="3581400" cy="714375"/>
            <a:chOff x="0" y="0"/>
            <a:chExt cx="3894181" cy="715121"/>
          </a:xfrm>
        </p:grpSpPr>
        <p:grpSp>
          <p:nvGrpSpPr>
            <p:cNvPr id="221187" name="Group 4"/>
            <p:cNvGrpSpPr>
              <a:grpSpLocks/>
            </p:cNvGrpSpPr>
            <p:nvPr/>
          </p:nvGrpSpPr>
          <p:grpSpPr bwMode="auto">
            <a:xfrm>
              <a:off x="46399" y="-12205"/>
              <a:ext cx="3864353" cy="738386"/>
              <a:chOff x="0" y="0"/>
              <a:chExt cx="3553968" cy="737616"/>
            </a:xfrm>
          </p:grpSpPr>
          <p:pic>
            <p:nvPicPr>
              <p:cNvPr id="221189" name="圆角矩形 4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553968" cy="737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190" name="Text Box 6"/>
              <p:cNvSpPr txBox="1">
                <a:spLocks noChangeArrowheads="1"/>
              </p:cNvSpPr>
              <p:nvPr/>
            </p:nvSpPr>
            <p:spPr bwMode="auto">
              <a:xfrm>
                <a:off x="49216" y="47065"/>
                <a:ext cx="3454639" cy="644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Gulim" panose="020B0600000101010101" pitchFamily="34" charset="-127"/>
                    <a:ea typeface="宋体" panose="02010600030101010101" pitchFamily="2" charset="-122"/>
                  </a:defRPr>
                </a:lvl9pPr>
              </a:lstStyle>
              <a:p>
                <a:pPr rtl="0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cs typeface="+mn-cs"/>
                </a:endParaRPr>
              </a:p>
            </p:txBody>
          </p:sp>
        </p:grpSp>
        <p:sp>
          <p:nvSpPr>
            <p:cNvPr id="221188" name="圆角矩形 4"/>
            <p:cNvSpPr>
              <a:spLocks noChangeArrowheads="1"/>
            </p:cNvSpPr>
            <p:nvPr/>
          </p:nvSpPr>
          <p:spPr bwMode="auto">
            <a:xfrm>
              <a:off x="0" y="69923"/>
              <a:ext cx="3762994" cy="64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52400" tIns="152400" rIns="152400" bIns="152400" anchor="ctr"/>
            <a:lstStyle>
              <a:lvl1pPr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1pPr>
              <a:lvl2pPr marL="742950" indent="-28575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2pPr>
              <a:lvl3pPr marL="1143000" indent="-22860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3pPr>
              <a:lvl4pPr marL="1600200" indent="-22860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4pPr>
              <a:lvl5pPr marL="2057400" indent="-228600" defTabSz="1778000"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5pPr>
              <a:lvl6pPr marL="25146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6pPr>
              <a:lvl7pPr marL="29718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7pPr>
              <a:lvl8pPr marL="34290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8pPr>
              <a:lvl9pPr marL="3886200" indent="-228600" defTabSz="17780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Gulim" panose="020B0600000101010101" pitchFamily="34" charset="-127"/>
                  <a:ea typeface="宋体" panose="02010600030101010101" pitchFamily="2" charset="-122"/>
                </a:defRPr>
              </a:lvl9pPr>
            </a:lstStyle>
            <a:p>
              <a:pPr algn="ctr" rtl="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</a:pPr>
              <a:r>
                <a:rPr lang="zh-CN" altLang="en-US" sz="3600">
                  <a:solidFill>
                    <a:srgbClr val="FFFFFF"/>
                  </a:solidFill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一般步骤</a:t>
              </a:r>
              <a:endParaRPr lang="en-US" altLang="en-US" sz="3600" i="1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420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</a:spPr>
      <a:bodyPr/>
      <a:lstStyle>
        <a:defPPr marL="342900" indent="-342900">
          <a:spcBef>
            <a:spcPct val="20000"/>
          </a:spcBef>
          <a:buFontTx/>
          <a:buChar char="•"/>
          <a:defRPr sz="3200" dirty="0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</a:spPr>
      <a:bodyPr/>
      <a:lstStyle>
        <a:defPPr marL="342900" indent="-342900">
          <a:spcBef>
            <a:spcPct val="20000"/>
          </a:spcBef>
          <a:buFontTx/>
          <a:buChar char="•"/>
          <a:defRPr sz="3200" dirty="0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</a:spPr>
      <a:bodyPr/>
      <a:lstStyle>
        <a:defPPr marL="342900" indent="-342900">
          <a:spcBef>
            <a:spcPct val="20000"/>
          </a:spcBef>
          <a:buFontTx/>
          <a:buChar char="•"/>
          <a:defRPr sz="3200" dirty="0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</a:spPr>
      <a:bodyPr/>
      <a:lstStyle>
        <a:defPPr marL="342900" indent="-342900">
          <a:spcBef>
            <a:spcPct val="20000"/>
          </a:spcBef>
          <a:buFontTx/>
          <a:buChar char="•"/>
          <a:defRPr sz="3200" dirty="0" smtClean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1588</Words>
  <Application>Microsoft Office PowerPoint</Application>
  <PresentationFormat>宽屏</PresentationFormat>
  <Paragraphs>473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Futura Bk</vt:lpstr>
      <vt:lpstr>Futura Hv</vt:lpstr>
      <vt:lpstr>Gulim</vt:lpstr>
      <vt:lpstr>黑体</vt:lpstr>
      <vt:lpstr>隶书</vt:lpstr>
      <vt:lpstr>宋体</vt:lpstr>
      <vt:lpstr>微软雅黑</vt:lpstr>
      <vt:lpstr>Arial</vt:lpstr>
      <vt:lpstr>Arial Black</vt:lpstr>
      <vt:lpstr>Calibri</vt:lpstr>
      <vt:lpstr>Microsoft Sans Serif</vt:lpstr>
      <vt:lpstr>Times New Roman</vt:lpstr>
      <vt:lpstr>Wingdings</vt:lpstr>
      <vt:lpstr>2_Office 主题</vt:lpstr>
      <vt:lpstr>1_Office 主题</vt:lpstr>
      <vt:lpstr>3_Office 主题</vt:lpstr>
      <vt:lpstr>4_Office 主题</vt:lpstr>
      <vt:lpstr>PowerPoint 演示文稿</vt:lpstr>
      <vt:lpstr>案例1</vt:lpstr>
      <vt:lpstr>案例2</vt:lpstr>
      <vt:lpstr>练习题</vt:lpstr>
      <vt:lpstr>场景测试方法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Liyi</dc:creator>
  <cp:lastModifiedBy>zcs</cp:lastModifiedBy>
  <cp:revision>352</cp:revision>
  <dcterms:created xsi:type="dcterms:W3CDTF">2014-04-03T09:50:00Z</dcterms:created>
  <dcterms:modified xsi:type="dcterms:W3CDTF">2017-11-02T06:03:36Z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