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Lst>
  <p:notesMasterIdLst>
    <p:notesMasterId r:id="rId27"/>
  </p:notesMasterIdLst>
  <p:sldIdLst>
    <p:sldId id="428" r:id="rId2"/>
    <p:sldId id="396" r:id="rId3"/>
    <p:sldId id="394" r:id="rId4"/>
    <p:sldId id="419" r:id="rId5"/>
    <p:sldId id="417" r:id="rId6"/>
    <p:sldId id="397" r:id="rId7"/>
    <p:sldId id="420" r:id="rId8"/>
    <p:sldId id="421" r:id="rId9"/>
    <p:sldId id="398" r:id="rId10"/>
    <p:sldId id="399" r:id="rId11"/>
    <p:sldId id="400" r:id="rId12"/>
    <p:sldId id="401" r:id="rId13"/>
    <p:sldId id="422" r:id="rId14"/>
    <p:sldId id="402" r:id="rId15"/>
    <p:sldId id="423" r:id="rId16"/>
    <p:sldId id="404" r:id="rId17"/>
    <p:sldId id="424" r:id="rId18"/>
    <p:sldId id="403" r:id="rId19"/>
    <p:sldId id="405" r:id="rId20"/>
    <p:sldId id="426" r:id="rId21"/>
    <p:sldId id="406" r:id="rId22"/>
    <p:sldId id="407" r:id="rId23"/>
    <p:sldId id="408" r:id="rId24"/>
    <p:sldId id="427" r:id="rId25"/>
    <p:sldId id="382" r:id="rId26"/>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0625"/>
  </p:normalViewPr>
  <p:slideViewPr>
    <p:cSldViewPr snapToGrid="0" showGuides="1">
      <p:cViewPr varScale="1">
        <p:scale>
          <a:sx n="67" d="100"/>
          <a:sy n="67" d="100"/>
        </p:scale>
        <p:origin x="1026" y="72"/>
      </p:cViewPr>
      <p:guideLst>
        <p:guide orient="horz" pos="2160"/>
        <p:guide pos="3828"/>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3C087F53-F44C-45D9-9AB1-579816A4BA87}"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2763111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0F2D47-1176-4776-9BB8-7A287332D7F9}"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21373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6"/>
            <a:ext cx="10363200" cy="1470025"/>
          </a:xfrm>
        </p:spPr>
        <p:txBody>
          <a:bodyPr/>
          <a:lstStyle/>
          <a:p>
            <a:r>
              <a:rPr lang="zh-CN" altLang="en-US" smtClean="0"/>
              <a:t>此处输入主题名称</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此处输入专题名称</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9319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此处输入专题名称</a:t>
            </a:r>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06692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110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dirty="0">
              <a:solidFill>
                <a:prstClr val="black">
                  <a:tint val="75000"/>
                </a:prstClr>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dirty="0">
              <a:solidFill>
                <a:prstClr val="black">
                  <a:tint val="75000"/>
                </a:prstClr>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5D3B611-A48D-4942-AC35-C4B2649012A1}"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1129407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fontAlgn="auto">
              <a:spcBef>
                <a:spcPts val="0"/>
              </a:spcBef>
              <a:spcAft>
                <a:spcPts val="0"/>
              </a:spcAft>
            </a:pPr>
            <a:fld id="{EABE6C31-EE7A-4411-A45C-DDF7D2352E4A}" type="datetimeFigureOut">
              <a:rPr lang="zh-CN" altLang="en-US" smtClean="0">
                <a:solidFill>
                  <a:prstClr val="black">
                    <a:tint val="75000"/>
                  </a:prstClr>
                </a:solidFill>
                <a:latin typeface="Arial" panose="020B0604020202020204"/>
                <a:ea typeface="黑体" panose="02010609060101010101" pitchFamily="49" charset="-122"/>
                <a:cs typeface="+mn-cs"/>
              </a:rPr>
              <a:pPr rtl="0" fontAlgn="auto">
                <a:spcBef>
                  <a:spcPts val="0"/>
                </a:spcBef>
                <a:spcAft>
                  <a:spcPts val="0"/>
                </a:spcAft>
              </a:pPr>
              <a:t>2017/10/30</a:t>
            </a:fld>
            <a:endParaRPr lang="zh-CN" altLang="en-US">
              <a:solidFill>
                <a:prstClr val="black">
                  <a:tint val="75000"/>
                </a:prstClr>
              </a:solidFill>
              <a:latin typeface="Arial" panose="020B0604020202020204"/>
              <a:ea typeface="黑体" panose="02010609060101010101" pitchFamily="49" charset="-122"/>
              <a:cs typeface="+mn-cs"/>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fontAlgn="auto">
              <a:spcBef>
                <a:spcPts val="0"/>
              </a:spcBef>
              <a:spcAft>
                <a:spcPts val="0"/>
              </a:spcAft>
            </a:pPr>
            <a:endParaRPr lang="zh-CN" altLang="en-US">
              <a:solidFill>
                <a:prstClr val="black">
                  <a:tint val="75000"/>
                </a:prstClr>
              </a:solidFill>
              <a:latin typeface="Arial" panose="020B0604020202020204"/>
              <a:ea typeface="黑体" panose="02010609060101010101" pitchFamily="49" charset="-122"/>
              <a:cs typeface="+mn-cs"/>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fontAlgn="auto">
              <a:spcBef>
                <a:spcPts val="0"/>
              </a:spcBef>
              <a:spcAft>
                <a:spcPts val="0"/>
              </a:spcAft>
            </a:pPr>
            <a:fld id="{AD678030-9616-401B-859B-C9A7A46604E7}" type="slidenum">
              <a:rPr lang="zh-CN" altLang="en-US" smtClean="0">
                <a:solidFill>
                  <a:prstClr val="black">
                    <a:tint val="75000"/>
                  </a:prstClr>
                </a:solidFill>
                <a:latin typeface="Arial" panose="020B0604020202020204"/>
                <a:ea typeface="黑体" panose="02010609060101010101" pitchFamily="49" charset="-122"/>
                <a:cs typeface="+mn-cs"/>
              </a:rPr>
              <a:pPr rtl="0" fontAlgn="auto">
                <a:spcBef>
                  <a:spcPts val="0"/>
                </a:spcBef>
                <a:spcAft>
                  <a:spcPts val="0"/>
                </a:spcAft>
              </a:pPr>
              <a:t>‹#›</a:t>
            </a:fld>
            <a:endParaRPr lang="zh-CN" altLang="en-US">
              <a:solidFill>
                <a:prstClr val="black">
                  <a:tint val="75000"/>
                </a:prstClr>
              </a:solidFill>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88338061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36668" y="2660689"/>
            <a:ext cx="5109091" cy="830997"/>
          </a:xfrm>
          <a:prstGeom prst="rect">
            <a:avLst/>
          </a:prstGeom>
          <a:noFill/>
        </p:spPr>
        <p:txBody>
          <a:bodyPr wrap="none" rtlCol="0" anchor="ctr">
            <a:spAutoFit/>
          </a:bodyPr>
          <a:lstStyle/>
          <a:p>
            <a:pPr algn="ctr" rtl="0" fontAlgn="auto">
              <a:spcBef>
                <a:spcPts val="0"/>
              </a:spcBef>
              <a:spcAft>
                <a:spcPts val="0"/>
              </a:spcAft>
            </a:pPr>
            <a:r>
              <a:rPr lang="zh-CN" altLang="en-US" sz="4800" b="1" dirty="0" smtClean="0">
                <a:solidFill>
                  <a:prstClr val="white"/>
                </a:solidFill>
                <a:latin typeface="微软雅黑" panose="020B0503020204020204" pitchFamily="34" charset="-122"/>
                <a:ea typeface="微软雅黑" panose="020B0503020204020204" pitchFamily="34" charset="-122"/>
                <a:cs typeface="+mn-cs"/>
              </a:rPr>
              <a:t>软件测试用例概述</a:t>
            </a:r>
            <a:endParaRPr lang="zh-CN" altLang="zh-CN" sz="4800" b="1" dirty="0">
              <a:solidFill>
                <a:prstClr val="white"/>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248129" y="3789040"/>
            <a:ext cx="2400016" cy="369332"/>
          </a:xfrm>
          <a:prstGeom prst="rect">
            <a:avLst/>
          </a:prstGeom>
          <a:noFill/>
        </p:spPr>
        <p:txBody>
          <a:bodyPr wrap="none" rtlCol="0">
            <a:spAutoFit/>
          </a:bodyPr>
          <a:lstStyle/>
          <a:p>
            <a:pPr rtl="0" fontAlgn="auto">
              <a:spcBef>
                <a:spcPts val="0"/>
              </a:spcBef>
              <a:spcAft>
                <a:spcPts val="0"/>
              </a:spcAft>
            </a:pPr>
            <a:r>
              <a:rPr lang="zh-CN" altLang="en-US" dirty="0" smtClean="0">
                <a:solidFill>
                  <a:prstClr val="white"/>
                </a:solidFill>
                <a:latin typeface="微软雅黑" panose="020B0503020204020204" pitchFamily="34" charset="-122"/>
                <a:ea typeface="微软雅黑" panose="020B0503020204020204" pitchFamily="34" charset="-122"/>
                <a:cs typeface="+mn-cs"/>
              </a:rPr>
              <a:t>软件测试讲师  张老师</a:t>
            </a:r>
            <a:endParaRPr lang="zh-CN" altLang="en-US" dirty="0">
              <a:solidFill>
                <a:prstClr val="white"/>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7182228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6946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测试用例的特性</a:t>
            </a:r>
            <a:endParaRPr lang="en-US" altLang="zh-CN" sz="3600" b="1" dirty="0" smtClean="0">
              <a:latin typeface="微软雅黑" panose="020B0503020204020204" pitchFamily="34" charset="-122"/>
              <a:ea typeface="微软雅黑" panose="020B0503020204020204" pitchFamily="34" charset="-122"/>
            </a:endParaRPr>
          </a:p>
          <a:p>
            <a:pPr marL="342900" indent="-342900">
              <a:lnSpc>
                <a:spcPct val="150000"/>
              </a:lnSpc>
              <a:defRPr/>
            </a:pPr>
            <a:r>
              <a:rPr lang="zh-CN" altLang="en-US" sz="2400" dirty="0" smtClean="0">
                <a:solidFill>
                  <a:srgbClr val="FF0000"/>
                </a:solidFill>
                <a:latin typeface="微软雅黑" pitchFamily="34" charset="-122"/>
                <a:ea typeface="微软雅黑" pitchFamily="34" charset="-122"/>
              </a:rPr>
              <a:t>可管理性：</a:t>
            </a:r>
          </a:p>
          <a:p>
            <a:pPr>
              <a:lnSpc>
                <a:spcPct val="150000"/>
              </a:lnSpc>
              <a:defRPr/>
            </a:pPr>
            <a:r>
              <a:rPr lang="zh-CN" altLang="en-US" sz="2400" dirty="0" smtClean="0">
                <a:latin typeface="微软雅黑" pitchFamily="34" charset="-122"/>
                <a:ea typeface="微软雅黑" pitchFamily="34" charset="-122"/>
              </a:rPr>
              <a:t>测试用例可以作为检验测试人员进度、工作量以及跟踪</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管理测试人员工作效率的因素</a:t>
            </a:r>
            <a:endParaRPr lang="en-US" altLang="zh-CN" sz="2400" dirty="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0150" y="4371975"/>
            <a:ext cx="6370655" cy="800219"/>
          </a:xfrm>
          <a:prstGeom prst="rect">
            <a:avLst/>
          </a:prstGeom>
          <a:noFill/>
        </p:spPr>
        <p:txBody>
          <a:bodyPr wrap="none" rtlCol="0">
            <a:spAutoFit/>
          </a:bodyPr>
          <a:lstStyle/>
          <a:p>
            <a:r>
              <a:rPr lang="zh-CN" altLang="en-US" sz="2800" dirty="0" smtClean="0"/>
              <a:t>例： 测试人员的工作量计算和绩效考核</a:t>
            </a:r>
            <a:endParaRPr lang="en-US" altLang="zh-CN" sz="2800" dirty="0" smtClean="0"/>
          </a:p>
          <a:p>
            <a:r>
              <a:rPr lang="en-US" altLang="zh-CN" dirty="0"/>
              <a:t> </a:t>
            </a:r>
            <a:r>
              <a:rPr lang="en-US" altLang="zh-CN" dirty="0" smtClean="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a:lnSpc>
                <a:spcPct val="150000"/>
              </a:lnSpc>
              <a:defRPr/>
            </a:pPr>
            <a:r>
              <a:rPr lang="zh-CN" altLang="en-US" sz="2400" dirty="0" smtClean="0">
                <a:latin typeface="微软雅黑" pitchFamily="34" charset="-122"/>
                <a:ea typeface="微软雅黑" pitchFamily="34" charset="-122"/>
              </a:rPr>
              <a:t>软件测试用例的基本要素包括</a:t>
            </a:r>
            <a:r>
              <a:rPr lang="zh-CN" altLang="en-US" sz="2400" dirty="0" smtClean="0">
                <a:solidFill>
                  <a:srgbClr val="FF0000"/>
                </a:solidFill>
                <a:latin typeface="微软雅黑" pitchFamily="34" charset="-122"/>
                <a:ea typeface="微软雅黑" pitchFamily="34" charset="-122"/>
              </a:rPr>
              <a:t>用例编号、测试模块、用例标题、用例级别、测试环境、测试输入、执行操作、预期结果</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r>
              <a:rPr lang="zh-CN" altLang="en-US" sz="2400" dirty="0">
                <a:latin typeface="微软雅黑" pitchFamily="34" charset="-122"/>
                <a:ea typeface="微软雅黑" pitchFamily="34" charset="-122"/>
              </a:rPr>
              <a:t>详</a:t>
            </a:r>
            <a:r>
              <a:rPr lang="zh-CN" altLang="en-US" sz="2400" dirty="0" smtClean="0">
                <a:latin typeface="微软雅黑" pitchFamily="34" charset="-122"/>
                <a:ea typeface="微软雅黑" pitchFamily="34" charset="-122"/>
              </a:rPr>
              <a:t>见：  功能测试用例</a:t>
            </a:r>
            <a:r>
              <a:rPr lang="en-US" altLang="zh-CN" sz="2400" dirty="0" smtClean="0">
                <a:latin typeface="微软雅黑" pitchFamily="34" charset="-122"/>
                <a:ea typeface="微软雅黑" pitchFamily="34" charset="-122"/>
              </a:rPr>
              <a:t>126</a:t>
            </a:r>
            <a:r>
              <a:rPr lang="zh-CN" altLang="en-US" sz="2400" dirty="0" smtClean="0">
                <a:latin typeface="微软雅黑" pitchFamily="34" charset="-122"/>
                <a:ea typeface="微软雅黑" pitchFamily="34" charset="-122"/>
              </a:rPr>
              <a:t>邮箱 </a:t>
            </a:r>
            <a:endParaRPr lang="en-US" altLang="zh-CN"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defRPr/>
            </a:pPr>
            <a:r>
              <a:rPr lang="zh-CN" altLang="en-US" sz="2400" dirty="0" smtClean="0">
                <a:solidFill>
                  <a:srgbClr val="FF0000"/>
                </a:solidFill>
                <a:latin typeface="微软雅黑" pitchFamily="34" charset="-122"/>
                <a:ea typeface="微软雅黑" pitchFamily="34" charset="-122"/>
              </a:rPr>
              <a:t>用例编号</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每个测试用例都有唯一的标识号，</a:t>
            </a:r>
            <a:r>
              <a:rPr lang="zh-CN" altLang="en-US" sz="2400" dirty="0" smtClean="0">
                <a:solidFill>
                  <a:srgbClr val="FF0000"/>
                </a:solidFill>
                <a:latin typeface="微软雅黑" pitchFamily="34" charset="-122"/>
                <a:ea typeface="微软雅黑" pitchFamily="34" charset="-122"/>
              </a:rPr>
              <a:t>用以区别其他测试用例</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例：系统测试用例的编号这样定义规则： </a:t>
            </a:r>
            <a:r>
              <a:rPr lang="en-US" altLang="zh-CN" sz="2400" dirty="0" smtClean="0">
                <a:latin typeface="微软雅黑" pitchFamily="34" charset="-122"/>
                <a:ea typeface="微软雅黑" pitchFamily="34" charset="-122"/>
              </a:rPr>
              <a:t>PROJECT1-ST-001 </a:t>
            </a:r>
            <a:r>
              <a:rPr lang="zh-CN" altLang="en-US" sz="2400" dirty="0" smtClean="0">
                <a:latin typeface="微软雅黑" pitchFamily="34" charset="-122"/>
                <a:ea typeface="微软雅黑" pitchFamily="34" charset="-122"/>
              </a:rPr>
              <a:t>，命名规则是项目名称＋测试阶段类型（系统测试阶段）＋编号。</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2"/>
              <a:defRPr/>
            </a:pPr>
            <a:r>
              <a:rPr lang="zh-CN" altLang="en-US" sz="2400" dirty="0" smtClean="0">
                <a:solidFill>
                  <a:srgbClr val="FF0000"/>
                </a:solidFill>
                <a:latin typeface="微软雅黑" pitchFamily="34" charset="-122"/>
                <a:ea typeface="微软雅黑" pitchFamily="34" charset="-122"/>
              </a:rPr>
              <a:t>测试标题</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对测试用例的描述，测试用例标题应该清楚</a:t>
            </a:r>
            <a:r>
              <a:rPr lang="zh-CN" altLang="en-US" sz="2400" dirty="0" smtClean="0">
                <a:solidFill>
                  <a:srgbClr val="FF0000"/>
                </a:solidFill>
                <a:latin typeface="微软雅黑" pitchFamily="34" charset="-122"/>
                <a:ea typeface="微软雅黑" pitchFamily="34" charset="-122"/>
              </a:rPr>
              <a:t>表达测试用例的用途</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 测试用户登录时输入错误密码时，软件的响应情况 ” 。</a:t>
            </a:r>
            <a:endParaRPr lang="zh-CN" altLang="zh-CN" sz="2400" dirty="0" smtClean="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496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3"/>
              <a:defRPr/>
            </a:pPr>
            <a:r>
              <a:rPr lang="zh-CN" altLang="en-US" sz="2400" dirty="0" smtClean="0">
                <a:solidFill>
                  <a:srgbClr val="FF0000"/>
                </a:solidFill>
                <a:latin typeface="微软雅黑" pitchFamily="34" charset="-122"/>
                <a:ea typeface="微软雅黑" pitchFamily="34" charset="-122"/>
              </a:rPr>
              <a:t>测试模块</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指明并简单描述本测试用例是用来测试哪些</a:t>
            </a:r>
            <a:r>
              <a:rPr lang="zh-CN" altLang="en-US" sz="2400" dirty="0" smtClean="0">
                <a:solidFill>
                  <a:srgbClr val="FF0000"/>
                </a:solidFill>
                <a:latin typeface="微软雅黑" pitchFamily="34" charset="-122"/>
                <a:ea typeface="微软雅黑" pitchFamily="34" charset="-122"/>
              </a:rPr>
              <a:t>项目、子项目或软件特性</a:t>
            </a:r>
            <a:r>
              <a:rPr lang="zh-CN" altLang="en-US" sz="2400" dirty="0" smtClean="0">
                <a:latin typeface="微软雅黑" pitchFamily="34" charset="-122"/>
                <a:ea typeface="微软雅黑" pitchFamily="34" charset="-122"/>
              </a:rPr>
              <a:t>的。</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购物模块       </a:t>
            </a:r>
            <a:endParaRPr lang="en-US" altLang="zh-CN"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4"/>
              <a:defRPr/>
            </a:pPr>
            <a:r>
              <a:rPr lang="zh-CN" altLang="en-US" sz="2400" dirty="0" smtClean="0">
                <a:solidFill>
                  <a:srgbClr val="FF0000"/>
                </a:solidFill>
                <a:latin typeface="微软雅黑" pitchFamily="34" charset="-122"/>
                <a:ea typeface="微软雅黑" pitchFamily="34" charset="-122"/>
              </a:rPr>
              <a:t>用例级别</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定义测试用例的优先级别，可以粗略地分为 “ 高 ” 和 “ 低 ” 两个级别，</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核心功能 </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高</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界面风格 </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低</a:t>
            </a: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740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5"/>
              <a:defRPr/>
            </a:pPr>
            <a:r>
              <a:rPr lang="zh-CN" altLang="en-US" sz="2400" dirty="0" smtClean="0">
                <a:solidFill>
                  <a:srgbClr val="FF0000"/>
                </a:solidFill>
                <a:latin typeface="微软雅黑" pitchFamily="34" charset="-122"/>
                <a:ea typeface="微软雅黑" pitchFamily="34" charset="-122"/>
              </a:rPr>
              <a:t>测试环境</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描述执行测试用例所需要的具体测试环境，包括</a:t>
            </a:r>
            <a:r>
              <a:rPr lang="zh-CN" altLang="en-US" sz="2400" dirty="0" smtClean="0">
                <a:solidFill>
                  <a:srgbClr val="FF0000"/>
                </a:solidFill>
                <a:latin typeface="微软雅黑" pitchFamily="34" charset="-122"/>
                <a:ea typeface="微软雅黑" pitchFamily="34" charset="-122"/>
              </a:rPr>
              <a:t>硬件环境和软件环境</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硬件  ： 计算机的具体配置，见测试计划</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软件   ：  操作系统    </a:t>
            </a:r>
            <a:r>
              <a:rPr lang="en-US" altLang="zh-CN" sz="2400" dirty="0" err="1" smtClean="0">
                <a:latin typeface="微软雅黑" pitchFamily="34" charset="-122"/>
                <a:ea typeface="微软雅黑" pitchFamily="34" charset="-122"/>
              </a:rPr>
              <a:t>linux</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数据库       </a:t>
            </a:r>
            <a:r>
              <a:rPr lang="en-US" altLang="zh-CN" sz="2400" dirty="0" err="1" smtClean="0">
                <a:latin typeface="微软雅黑" pitchFamily="34" charset="-122"/>
                <a:ea typeface="微软雅黑" pitchFamily="34" charset="-122"/>
              </a:rPr>
              <a:t>mysql</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中间件       </a:t>
            </a:r>
            <a:r>
              <a:rPr lang="en-US" altLang="zh-CN" sz="2400" dirty="0" err="1" smtClean="0">
                <a:latin typeface="微软雅黑" pitchFamily="34" charset="-122"/>
                <a:ea typeface="微软雅黑" pitchFamily="34" charset="-122"/>
              </a:rPr>
              <a:t>weblogic</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1084897" y="809625"/>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6"/>
              <a:defRPr/>
            </a:pPr>
            <a:r>
              <a:rPr lang="zh-CN" altLang="en-US" sz="2400" dirty="0" smtClean="0">
                <a:solidFill>
                  <a:srgbClr val="FF0000"/>
                </a:solidFill>
                <a:latin typeface="微软雅黑" pitchFamily="34" charset="-122"/>
                <a:ea typeface="微软雅黑" pitchFamily="34" charset="-122"/>
              </a:rPr>
              <a:t>测试输入</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用来执行测试用例的输入要求。这些输入可能</a:t>
            </a:r>
            <a:r>
              <a:rPr lang="zh-CN" altLang="en-US" sz="2400" dirty="0" smtClean="0">
                <a:solidFill>
                  <a:srgbClr val="FF0000"/>
                </a:solidFill>
                <a:latin typeface="微软雅黑" pitchFamily="34" charset="-122"/>
                <a:ea typeface="微软雅黑" pitchFamily="34" charset="-122"/>
              </a:rPr>
              <a:t>是数据、文件或具体操作。</a:t>
            </a:r>
            <a:endParaRPr lang="en-US" altLang="zh-CN" sz="2400" dirty="0" smtClean="0">
              <a:solidFill>
                <a:srgbClr val="FF0000"/>
              </a:solidFill>
              <a:latin typeface="微软雅黑" pitchFamily="34" charset="-122"/>
              <a:ea typeface="微软雅黑" pitchFamily="34" charset="-122"/>
            </a:endParaRPr>
          </a:p>
          <a:p>
            <a:pPr>
              <a:lnSpc>
                <a:spcPct val="150000"/>
              </a:lnSpc>
              <a:defRPr/>
            </a:pPr>
            <a:endParaRPr lang="en-US" altLang="zh-CN" sz="2400" dirty="0">
              <a:solidFill>
                <a:srgbClr val="FF0000"/>
              </a:solidFill>
              <a:latin typeface="微软雅黑" pitchFamily="34" charset="-122"/>
              <a:ea typeface="微软雅黑" pitchFamily="34" charset="-122"/>
            </a:endParaRPr>
          </a:p>
          <a:p>
            <a:pPr>
              <a:lnSpc>
                <a:spcPct val="150000"/>
              </a:lnSpc>
              <a:defRPr/>
            </a:pP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例如： 数据  ：  </a:t>
            </a:r>
            <a:r>
              <a:rPr lang="en-US" altLang="zh-CN" sz="2400" dirty="0" smtClean="0">
                <a:latin typeface="微软雅黑" pitchFamily="34" charset="-122"/>
                <a:ea typeface="微软雅黑" pitchFamily="34" charset="-122"/>
              </a:rPr>
              <a:t>12</a:t>
            </a: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文件  ：   </a:t>
            </a:r>
            <a:r>
              <a:rPr lang="en-US" altLang="zh-CN" sz="2400" dirty="0" smtClean="0">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a.c</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件</a:t>
            </a:r>
            <a:r>
              <a:rPr lang="en-US" altLang="zh-CN" sz="2400" dirty="0" smtClean="0">
                <a:latin typeface="微软雅黑" pitchFamily="34" charset="-122"/>
                <a:ea typeface="微软雅黑" pitchFamily="34" charset="-122"/>
              </a:rPr>
              <a:t>couture</a:t>
            </a:r>
            <a:endParaRPr lang="en-US" altLang="zh-CN" sz="2400" dirty="0">
              <a:latin typeface="微软雅黑" pitchFamily="34" charset="-122"/>
              <a:ea typeface="微软雅黑" pitchFamily="34" charset="-122"/>
            </a:endParaRPr>
          </a:p>
          <a:p>
            <a:pPr>
              <a:lnSpc>
                <a:spcPct val="150000"/>
              </a:lnSpc>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动作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单击鼠标，在键盘做按键处理）。</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878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startAt="7"/>
              <a:defRPr/>
            </a:pPr>
            <a:r>
              <a:rPr lang="zh-CN" altLang="en-US" sz="2400" dirty="0" smtClean="0">
                <a:solidFill>
                  <a:srgbClr val="FF0000"/>
                </a:solidFill>
                <a:latin typeface="微软雅黑" panose="020B0503020204020204" pitchFamily="34" charset="-122"/>
                <a:ea typeface="微软雅黑" panose="020B0503020204020204" pitchFamily="34" charset="-122"/>
              </a:rPr>
              <a:t>执行操作</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defRPr/>
            </a:pPr>
            <a:r>
              <a:rPr lang="zh-CN" altLang="en-US" sz="2400" dirty="0" smtClean="0">
                <a:latin typeface="微软雅黑" panose="020B0503020204020204" pitchFamily="34" charset="-122"/>
                <a:ea typeface="微软雅黑" panose="020B0503020204020204" pitchFamily="34" charset="-122"/>
              </a:rPr>
              <a:t>执行本测试用例所需的每一步操作。</a:t>
            </a:r>
            <a:endParaRPr lang="en-US" altLang="zh-CN" sz="2400" dirty="0">
              <a:latin typeface="微软雅黑" panose="020B0503020204020204" pitchFamily="34" charset="-122"/>
              <a:ea typeface="微软雅黑" panose="020B0503020204020204" pitchFamily="34" charset="-122"/>
            </a:endParaRPr>
          </a:p>
          <a:p>
            <a:pPr>
              <a:lnSpc>
                <a:spcPct val="150000"/>
              </a:lnSpc>
              <a:defRPr/>
            </a:pPr>
            <a:endParaRPr lang="en-US" altLang="zh-CN"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smtClean="0">
                <a:latin typeface="微软雅黑" panose="020B0503020204020204" pitchFamily="34" charset="-122"/>
                <a:ea typeface="微软雅黑" panose="020B0503020204020204" pitchFamily="34" charset="-122"/>
              </a:rPr>
              <a:t>例： 求和运算</a:t>
            </a:r>
            <a:endParaRPr lang="en-US" altLang="zh-CN" sz="2400" dirty="0" smtClean="0">
              <a:latin typeface="微软雅黑" panose="020B0503020204020204" pitchFamily="34" charset="-122"/>
              <a:ea typeface="微软雅黑" panose="020B0503020204020204" pitchFamily="34" charset="-122"/>
            </a:endParaRPr>
          </a:p>
          <a:p>
            <a:pPr>
              <a:lnSpc>
                <a:spcPct val="150000"/>
              </a:lnSpc>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输入加数</a:t>
            </a:r>
            <a:r>
              <a:rPr lang="en-US" altLang="zh-CN" sz="2400" dirty="0" smtClean="0">
                <a:latin typeface="微软雅黑" panose="020B0503020204020204" pitchFamily="34" charset="-122"/>
                <a:ea typeface="微软雅黑" panose="020B0503020204020204" pitchFamily="34" charset="-122"/>
              </a:rPr>
              <a:t>12 </a:t>
            </a:r>
          </a:p>
          <a:p>
            <a:pPr>
              <a:lnSpc>
                <a:spcPct val="150000"/>
              </a:lnSpc>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输入被加数 </a:t>
            </a:r>
            <a:r>
              <a:rPr lang="en-US" altLang="zh-CN" sz="2400" dirty="0" smtClean="0">
                <a:latin typeface="微软雅黑" panose="020B0503020204020204" pitchFamily="34" charset="-122"/>
                <a:ea typeface="微软雅黑" panose="020B0503020204020204" pitchFamily="34" charset="-122"/>
              </a:rPr>
              <a:t>24 </a:t>
            </a:r>
          </a:p>
          <a:p>
            <a:pPr>
              <a:lnSpc>
                <a:spcPct val="150000"/>
              </a:lnSpc>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点击“加法按钮”</a:t>
            </a:r>
          </a:p>
          <a:p>
            <a:pPr>
              <a:lnSpc>
                <a:spcPct val="150000"/>
              </a:lnSpc>
              <a:defRPr/>
            </a:pPr>
            <a:endParaRPr lang="zh-CN" altLang="en-US" sz="2400"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386840" y="1886836"/>
            <a:ext cx="9494520" cy="1200329"/>
          </a:xfrm>
          <a:prstGeom prst="rect">
            <a:avLst/>
          </a:prstGeom>
        </p:spPr>
        <p:txBody>
          <a:bodyPr wrap="square">
            <a:spAutoFit/>
          </a:bodyPr>
          <a:lstStyle/>
          <a:p>
            <a:pPr marL="457200" indent="-457200">
              <a:lnSpc>
                <a:spcPct val="150000"/>
              </a:lnSpc>
              <a:buFont typeface="+mj-ea"/>
              <a:buAutoNum type="circleNumDbPlain" startAt="8"/>
              <a:defRPr/>
            </a:pPr>
            <a:r>
              <a:rPr lang="zh-CN" altLang="en-US" sz="2400" dirty="0" smtClean="0">
                <a:solidFill>
                  <a:srgbClr val="FF0000"/>
                </a:solidFill>
                <a:latin typeface="微软雅黑" pitchFamily="34" charset="-122"/>
                <a:ea typeface="微软雅黑" pitchFamily="34" charset="-122"/>
              </a:rPr>
              <a:t>预期结果</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描述被测项目或被测特性所</a:t>
            </a:r>
            <a:r>
              <a:rPr lang="zh-CN" altLang="en-US" sz="2400" dirty="0" smtClean="0">
                <a:solidFill>
                  <a:srgbClr val="FF0000"/>
                </a:solidFill>
                <a:latin typeface="微软雅黑" pitchFamily="34" charset="-122"/>
                <a:ea typeface="微软雅黑" pitchFamily="34" charset="-122"/>
              </a:rPr>
              <a:t>希望或要求达到的输出或指标</a:t>
            </a:r>
            <a:r>
              <a:rPr lang="zh-CN" altLang="en-US" sz="2400" dirty="0" smtClean="0">
                <a:latin typeface="微软雅黑" pitchFamily="34" charset="-122"/>
                <a:ea typeface="微软雅黑" pitchFamily="34" charset="-122"/>
              </a:rPr>
              <a:t>。</a:t>
            </a:r>
          </a:p>
        </p:txBody>
      </p:sp>
      <p:sp>
        <p:nvSpPr>
          <p:cNvPr id="2" name="文本框 1"/>
          <p:cNvSpPr txBox="1"/>
          <p:nvPr/>
        </p:nvSpPr>
        <p:spPr>
          <a:xfrm>
            <a:off x="1700213" y="4229100"/>
            <a:ext cx="3050835" cy="1569660"/>
          </a:xfrm>
          <a:prstGeom prst="rect">
            <a:avLst/>
          </a:prstGeom>
          <a:noFill/>
        </p:spPr>
        <p:txBody>
          <a:bodyPr wrap="none" rtlCol="0">
            <a:spAutoFit/>
          </a:bodyPr>
          <a:lstStyle/>
          <a:p>
            <a:r>
              <a:rPr lang="zh-CN" altLang="en-US" sz="2400" dirty="0" smtClean="0"/>
              <a:t>例：  加法器    </a:t>
            </a:r>
            <a:r>
              <a:rPr lang="en-US" altLang="zh-CN" sz="2400" dirty="0" smtClean="0"/>
              <a:t>12+24  </a:t>
            </a:r>
          </a:p>
          <a:p>
            <a:endParaRPr lang="en-US" altLang="zh-CN" sz="2400" dirty="0"/>
          </a:p>
          <a:p>
            <a:endParaRPr lang="en-US" altLang="zh-CN" sz="2400" dirty="0" smtClean="0"/>
          </a:p>
          <a:p>
            <a:r>
              <a:rPr lang="en-US" altLang="zh-CN" sz="2400" dirty="0"/>
              <a:t> </a:t>
            </a:r>
            <a:r>
              <a:rPr lang="en-US" altLang="zh-CN" sz="2400" dirty="0" smtClean="0"/>
              <a:t>        </a:t>
            </a:r>
            <a:r>
              <a:rPr lang="zh-CN" altLang="en-US" sz="2400" dirty="0" smtClean="0"/>
              <a:t>预期结果：  </a:t>
            </a:r>
            <a:r>
              <a:rPr lang="en-US" altLang="zh-CN" sz="2400" dirty="0" smtClean="0"/>
              <a:t>36</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410825"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测试用例概述</a:t>
            </a:r>
            <a:endParaRPr lang="en-US" altLang="zh-CN" sz="3600" b="1" dirty="0" smtClean="0">
              <a:latin typeface="微软雅黑" panose="020B0503020204020204" pitchFamily="34" charset="-122"/>
              <a:ea typeface="微软雅黑" panose="020B0503020204020204" pitchFamily="34" charset="-122"/>
            </a:endParaRPr>
          </a:p>
          <a:p>
            <a:pPr marL="342900" lvl="1" indent="-342900" algn="just" eaLnBrk="1" hangingPunct="1">
              <a:lnSpc>
                <a:spcPct val="150000"/>
              </a:lnSpc>
              <a:spcAft>
                <a:spcPts val="1200"/>
              </a:spcAft>
              <a:buFont typeface="Wingdings" pitchFamily="2" charset="2"/>
              <a:buChar char="u"/>
            </a:pP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测试用例的定义</a:t>
            </a:r>
            <a:endParaRPr lang="en-US" altLang="zh-CN" sz="2800" b="1" dirty="0" smtClean="0">
              <a:latin typeface="微软雅黑" panose="020B0503020204020204" pitchFamily="34" charset="-122"/>
              <a:ea typeface="微软雅黑" panose="020B0503020204020204" pitchFamily="34" charset="-122"/>
            </a:endParaRPr>
          </a:p>
          <a:p>
            <a:pPr marL="342900" lvl="1" indent="-342900" algn="just" eaLnBrk="1" hangingPunct="1">
              <a:lnSpc>
                <a:spcPct val="150000"/>
              </a:lnSpc>
              <a:spcAft>
                <a:spcPts val="1200"/>
              </a:spcAft>
              <a:buFont typeface="Wingdings" pitchFamily="2" charset="2"/>
              <a:buChar char="u"/>
            </a:pPr>
            <a:r>
              <a:rPr lang="zh-CN" altLang="en-US" sz="2800" b="1" dirty="0" smtClean="0">
                <a:latin typeface="微软雅黑" panose="020B0503020204020204" pitchFamily="34" charset="-122"/>
                <a:ea typeface="微软雅黑" panose="020B0503020204020204" pitchFamily="34" charset="-122"/>
              </a:rPr>
              <a:t>测试用例的特性</a:t>
            </a:r>
            <a:endParaRPr lang="en-US" altLang="zh-CN" sz="2800" b="1" dirty="0" smtClean="0">
              <a:latin typeface="微软雅黑" panose="020B0503020204020204" pitchFamily="34" charset="-122"/>
              <a:ea typeface="微软雅黑" panose="020B0503020204020204" pitchFamily="34" charset="-122"/>
            </a:endParaRPr>
          </a:p>
          <a:p>
            <a:pPr marL="342900" lvl="1" indent="-342900" algn="just" eaLnBrk="1" hangingPunct="1">
              <a:lnSpc>
                <a:spcPct val="150000"/>
              </a:lnSpc>
              <a:spcAft>
                <a:spcPts val="1200"/>
              </a:spcAft>
              <a:buFont typeface="Wingdings" pitchFamily="2" charset="2"/>
              <a:buChar char="u"/>
            </a:pPr>
            <a:r>
              <a:rPr lang="zh-CN" altLang="en-US" sz="2800" b="1" dirty="0" smtClean="0">
                <a:latin typeface="微软雅黑" panose="020B0503020204020204" pitchFamily="34" charset="-122"/>
                <a:ea typeface="微软雅黑" panose="020B0503020204020204" pitchFamily="34" charset="-122"/>
              </a:rPr>
              <a:t>测试用例的编制要素</a:t>
            </a:r>
            <a:endParaRPr lang="en-US" altLang="zh-CN" sz="2800" b="1" dirty="0" smtClean="0">
              <a:latin typeface="微软雅黑" panose="020B0503020204020204" pitchFamily="34" charset="-122"/>
              <a:ea typeface="微软雅黑" panose="020B0503020204020204" pitchFamily="34" charset="-122"/>
            </a:endParaRPr>
          </a:p>
          <a:p>
            <a:pPr marL="342900" lvl="1" indent="-342900" algn="just" eaLnBrk="1" hangingPunct="1">
              <a:lnSpc>
                <a:spcPct val="150000"/>
              </a:lnSpc>
              <a:spcAft>
                <a:spcPts val="1200"/>
              </a:spcAft>
              <a:buFont typeface="Wingdings" pitchFamily="2" charset="2"/>
              <a:buChar char="u"/>
            </a:pPr>
            <a:r>
              <a:rPr lang="zh-CN" altLang="en-US" sz="2800" b="1" dirty="0" smtClean="0">
                <a:latin typeface="微软雅黑" panose="020B0503020204020204" pitchFamily="34" charset="-122"/>
                <a:ea typeface="微软雅黑" panose="020B0503020204020204" pitchFamily="34" charset="-122"/>
              </a:rPr>
              <a:t>测试用例的设计原则</a:t>
            </a:r>
            <a:endParaRPr lang="en-US" altLang="zh-CN" sz="2800" b="1" dirty="0" smtClean="0">
              <a:latin typeface="微软雅黑" panose="020B0503020204020204" pitchFamily="34" charset="-122"/>
              <a:ea typeface="微软雅黑" panose="020B0503020204020204" pitchFamily="34" charset="-122"/>
            </a:endParaRPr>
          </a:p>
          <a:p>
            <a:pPr marL="0" lvl="1" algn="just" eaLnBrk="1" hangingPunct="1">
              <a:lnSpc>
                <a:spcPct val="150000"/>
              </a:lnSpc>
              <a:spcAft>
                <a:spcPts val="1200"/>
              </a:spcAft>
            </a:pPr>
            <a:endParaRPr lang="en-US" altLang="zh-CN" sz="3600" b="1"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测试用例的编制要素</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386840" y="1886836"/>
            <a:ext cx="9494520" cy="2862322"/>
          </a:xfrm>
          <a:prstGeom prst="rect">
            <a:avLst/>
          </a:prstGeom>
        </p:spPr>
        <p:txBody>
          <a:bodyPr wrap="square">
            <a:spAutoFit/>
          </a:bodyPr>
          <a:lstStyle/>
          <a:p>
            <a:pPr>
              <a:lnSpc>
                <a:spcPct val="150000"/>
              </a:lnSpc>
              <a:defRPr/>
            </a:pPr>
            <a:r>
              <a:rPr lang="zh-CN" altLang="en-US" sz="2400" dirty="0" smtClean="0">
                <a:solidFill>
                  <a:srgbClr val="FF0000"/>
                </a:solidFill>
                <a:latin typeface="微软雅黑" pitchFamily="34" charset="-122"/>
                <a:ea typeface="微软雅黑" pitchFamily="34" charset="-122"/>
              </a:rPr>
              <a:t>用例</a:t>
            </a:r>
            <a:r>
              <a:rPr lang="zh-CN" altLang="en-US" sz="2400" dirty="0">
                <a:solidFill>
                  <a:srgbClr val="FF0000"/>
                </a:solidFill>
                <a:latin typeface="微软雅黑" pitchFamily="34" charset="-122"/>
                <a:ea typeface="微软雅黑" pitchFamily="34" charset="-122"/>
              </a:rPr>
              <a:t>编号、测试模块、用例标题、用例级别</a:t>
            </a:r>
            <a:r>
              <a:rPr lang="zh-CN" altLang="en-US" sz="2400" dirty="0" smtClean="0">
                <a:solidFill>
                  <a:srgbClr val="FF0000"/>
                </a:solidFill>
                <a:latin typeface="微软雅黑" pitchFamily="34" charset="-122"/>
                <a:ea typeface="微软雅黑" pitchFamily="34" charset="-122"/>
              </a:rPr>
              <a:t>、</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solidFill>
                  <a:srgbClr val="FF0000"/>
                </a:solidFill>
                <a:latin typeface="微软雅黑" pitchFamily="34" charset="-122"/>
                <a:ea typeface="微软雅黑" pitchFamily="34" charset="-122"/>
              </a:rPr>
              <a:t>测试</a:t>
            </a:r>
            <a:r>
              <a:rPr lang="zh-CN" altLang="en-US" sz="2400" dirty="0">
                <a:solidFill>
                  <a:srgbClr val="FF0000"/>
                </a:solidFill>
                <a:latin typeface="微软雅黑" pitchFamily="34" charset="-122"/>
                <a:ea typeface="微软雅黑" pitchFamily="34" charset="-122"/>
              </a:rPr>
              <a:t>环境、测试输入、执行操作、预期</a:t>
            </a:r>
            <a:r>
              <a:rPr lang="zh-CN" altLang="en-US" sz="2400" dirty="0" smtClean="0">
                <a:solidFill>
                  <a:srgbClr val="FF0000"/>
                </a:solidFill>
                <a:latin typeface="微软雅黑" pitchFamily="34" charset="-122"/>
                <a:ea typeface="微软雅黑" pitchFamily="34" charset="-122"/>
              </a:rPr>
              <a:t>结果</a:t>
            </a:r>
            <a:endParaRPr lang="en-US" altLang="zh-CN" sz="2400" dirty="0" smtClean="0">
              <a:solidFill>
                <a:srgbClr val="FF0000"/>
              </a:solidFill>
              <a:latin typeface="微软雅黑" pitchFamily="34" charset="-122"/>
              <a:ea typeface="微软雅黑" pitchFamily="34" charset="-122"/>
            </a:endParaRPr>
          </a:p>
          <a:p>
            <a:pPr>
              <a:lnSpc>
                <a:spcPct val="150000"/>
              </a:lnSpc>
              <a:defRPr/>
            </a:pPr>
            <a:endParaRPr lang="en-US" altLang="zh-CN" sz="2400" dirty="0">
              <a:solidFill>
                <a:srgbClr val="FF0000"/>
              </a:solidFill>
              <a:latin typeface="微软雅黑" pitchFamily="34" charset="-122"/>
              <a:ea typeface="微软雅黑" pitchFamily="34" charset="-122"/>
            </a:endParaRPr>
          </a:p>
          <a:p>
            <a:pPr>
              <a:lnSpc>
                <a:spcPct val="150000"/>
              </a:lnSpc>
              <a:defRPr/>
            </a:pP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a:latin typeface="微软雅黑" pitchFamily="34" charset="-122"/>
                <a:ea typeface="微软雅黑" pitchFamily="34" charset="-122"/>
              </a:rPr>
              <a:t>例</a:t>
            </a:r>
            <a:r>
              <a:rPr lang="zh-CN" altLang="en-US" sz="2400" dirty="0" smtClean="0">
                <a:latin typeface="微软雅黑" pitchFamily="34" charset="-122"/>
                <a:ea typeface="微软雅黑" pitchFamily="34" charset="-122"/>
              </a:rPr>
              <a:t>： 详见</a:t>
            </a:r>
            <a:r>
              <a:rPr lang="en-US" altLang="zh-CN" sz="2400" dirty="0" smtClean="0">
                <a:latin typeface="微软雅黑" pitchFamily="34" charset="-122"/>
                <a:ea typeface="微软雅黑" pitchFamily="34" charset="-122"/>
              </a:rPr>
              <a:t>126</a:t>
            </a:r>
            <a:r>
              <a:rPr lang="zh-CN" altLang="en-US" sz="2400" dirty="0" smtClean="0">
                <a:latin typeface="微软雅黑" pitchFamily="34" charset="-122"/>
                <a:ea typeface="微软雅黑" pitchFamily="34" charset="-122"/>
              </a:rPr>
              <a:t>邮箱测试用例</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0851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测试用例的设计原则</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188720" y="1815162"/>
            <a:ext cx="10302240" cy="3416320"/>
          </a:xfrm>
          <a:prstGeom prst="rect">
            <a:avLst/>
          </a:prstGeom>
        </p:spPr>
        <p:txBody>
          <a:bodyPr wrap="square">
            <a:spAutoFit/>
          </a:bodyPr>
          <a:lstStyle/>
          <a:p>
            <a:pPr marL="457200" indent="-457200">
              <a:lnSpc>
                <a:spcPct val="150000"/>
              </a:lnSpc>
              <a:buFont typeface="+mj-ea"/>
              <a:buAutoNum type="circleNumDbPlain"/>
              <a:defRPr/>
            </a:pPr>
            <a:r>
              <a:rPr lang="zh-CN" altLang="en-US" sz="2400" dirty="0" smtClean="0">
                <a:solidFill>
                  <a:srgbClr val="FF0000"/>
                </a:solidFill>
                <a:latin typeface="微软雅黑" pitchFamily="34" charset="-122"/>
                <a:ea typeface="微软雅黑" pitchFamily="34" charset="-122"/>
              </a:rPr>
              <a:t>保证测试用例的明确性</a:t>
            </a:r>
          </a:p>
          <a:p>
            <a:pPr>
              <a:lnSpc>
                <a:spcPct val="150000"/>
              </a:lnSpc>
              <a:defRPr/>
            </a:pPr>
            <a:r>
              <a:rPr lang="zh-CN" altLang="en-US" sz="2400" dirty="0" smtClean="0">
                <a:latin typeface="微软雅黑" pitchFamily="34" charset="-122"/>
                <a:ea typeface="微软雅黑" pitchFamily="34" charset="-122"/>
              </a:rPr>
              <a:t>测试人员要尽量避免测试用例存在含糊的因素，在测试过程中，测试用例的</a:t>
            </a:r>
            <a:r>
              <a:rPr lang="zh-CN" altLang="en-US" sz="2400" dirty="0" smtClean="0">
                <a:solidFill>
                  <a:srgbClr val="FF0000"/>
                </a:solidFill>
                <a:latin typeface="微软雅黑" pitchFamily="34" charset="-122"/>
                <a:ea typeface="微软雅黑" pitchFamily="34" charset="-122"/>
              </a:rPr>
              <a:t>测试结果是唯一</a:t>
            </a:r>
            <a:r>
              <a:rPr lang="zh-CN" altLang="en-US" sz="2400" dirty="0" smtClean="0">
                <a:latin typeface="微软雅黑" pitchFamily="34" charset="-122"/>
                <a:ea typeface="微软雅黑" pitchFamily="34" charset="-122"/>
              </a:rPr>
              <a:t>的。</a:t>
            </a:r>
            <a:endParaRPr lang="en-US" altLang="zh-CN" sz="2400" dirty="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明确清晰的描述</a:t>
            </a:r>
            <a:endParaRPr lang="en-US" altLang="zh-CN"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如：即通过、没通过或未进行测试。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测试用例的设计原则</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402080" y="1815162"/>
            <a:ext cx="9525000" cy="3970318"/>
          </a:xfrm>
          <a:prstGeom prst="rect">
            <a:avLst/>
          </a:prstGeom>
        </p:spPr>
        <p:txBody>
          <a:bodyPr wrap="square">
            <a:spAutoFit/>
          </a:bodyPr>
          <a:lstStyle/>
          <a:p>
            <a:pPr>
              <a:lnSpc>
                <a:spcPct val="150000"/>
              </a:lnSpc>
              <a:defRPr/>
            </a:pPr>
            <a:r>
              <a:rPr lang="zh-CN" altLang="en-US" sz="2400" dirty="0" smtClean="0">
                <a:solidFill>
                  <a:srgbClr val="FF0000"/>
                </a:solidFill>
                <a:latin typeface="微软雅黑" pitchFamily="34" charset="-122"/>
                <a:ea typeface="微软雅黑" pitchFamily="34" charset="-122"/>
              </a:rPr>
              <a:t>不确定的描述</a:t>
            </a:r>
            <a:endParaRPr lang="en-US" altLang="zh-CN" sz="2400" dirty="0" smtClean="0">
              <a:solidFill>
                <a:srgbClr val="FF0000"/>
              </a:solidFill>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例如，测试用例这样描述：  </a:t>
            </a:r>
            <a:endParaRPr lang="en-US" altLang="zh-CN"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用户正确操作，系统正常运行；</a:t>
            </a:r>
          </a:p>
          <a:p>
            <a:pPr>
              <a:lnSpc>
                <a:spcPct val="150000"/>
              </a:lnSpc>
              <a:defRPr/>
            </a:pPr>
            <a:r>
              <a:rPr lang="zh-CN" altLang="en-US" sz="2400" dirty="0" smtClean="0">
                <a:latin typeface="微软雅黑" pitchFamily="34" charset="-122"/>
                <a:ea typeface="微软雅黑" pitchFamily="34" charset="-122"/>
              </a:rPr>
              <a:t>用户进行非法操作，系统不能正常运行。</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779144"/>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测试用例的设计原则</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402080" y="1815162"/>
            <a:ext cx="9525000" cy="3970318"/>
          </a:xfrm>
          <a:prstGeom prst="rect">
            <a:avLst/>
          </a:prstGeom>
        </p:spPr>
        <p:txBody>
          <a:bodyPr wrap="square">
            <a:spAutoFit/>
          </a:bodyPr>
          <a:lstStyle/>
          <a:p>
            <a:pPr marL="457200" indent="-457200">
              <a:lnSpc>
                <a:spcPct val="150000"/>
              </a:lnSpc>
              <a:buFont typeface="+mj-ea"/>
              <a:buAutoNum type="circleNumDbPlain" startAt="2"/>
              <a:defRPr/>
            </a:pPr>
            <a:r>
              <a:rPr lang="zh-CN" altLang="en-US" sz="2400" dirty="0" smtClean="0">
                <a:solidFill>
                  <a:srgbClr val="FF0000"/>
                </a:solidFill>
                <a:latin typeface="微软雅黑" pitchFamily="34" charset="-122"/>
                <a:ea typeface="微软雅黑" pitchFamily="34" charset="-122"/>
              </a:rPr>
              <a:t>保证测试用例的代表性</a:t>
            </a:r>
          </a:p>
          <a:p>
            <a:pPr>
              <a:lnSpc>
                <a:spcPct val="150000"/>
              </a:lnSpc>
              <a:defRPr/>
            </a:pPr>
            <a:r>
              <a:rPr lang="zh-CN" altLang="en-US" sz="2400" dirty="0" smtClean="0">
                <a:latin typeface="微软雅黑" pitchFamily="34" charset="-122"/>
                <a:ea typeface="微软雅黑" pitchFamily="34" charset="-122"/>
              </a:rPr>
              <a:t>尽量将具有相似功能的测试用例抽象合并。</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如： 以后我们要学习的等价类测试   </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测试</a:t>
            </a:r>
            <a:r>
              <a:rPr lang="en-US" altLang="zh-CN" sz="2400" dirty="0" smtClean="0">
                <a:latin typeface="微软雅黑" pitchFamily="34" charset="-122"/>
                <a:ea typeface="微软雅黑" pitchFamily="34" charset="-122"/>
              </a:rPr>
              <a:t>1 ----100</a:t>
            </a:r>
            <a:r>
              <a:rPr lang="zh-CN" altLang="en-US" sz="2400" dirty="0" smtClean="0">
                <a:latin typeface="微软雅黑" pitchFamily="34" charset="-122"/>
                <a:ea typeface="微软雅黑" pitchFamily="34" charset="-122"/>
              </a:rPr>
              <a:t>之间的两个整数的和   </a:t>
            </a:r>
            <a:endParaRPr lang="en-US" altLang="zh-CN" sz="2400" dirty="0" smtClean="0">
              <a:latin typeface="微软雅黑" pitchFamily="34" charset="-122"/>
              <a:ea typeface="微软雅黑" pitchFamily="34" charset="-122"/>
            </a:endParaRP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用例  </a:t>
            </a:r>
            <a:r>
              <a:rPr lang="en-US" altLang="zh-CN" sz="2400" dirty="0" smtClean="0">
                <a:latin typeface="微软雅黑" pitchFamily="34" charset="-122"/>
                <a:ea typeface="微软雅黑" pitchFamily="34" charset="-122"/>
              </a:rPr>
              <a:t>1+2=3</a:t>
            </a:r>
          </a:p>
          <a:p>
            <a:pPr>
              <a:lnSpc>
                <a:spcPct val="150000"/>
              </a:lnSpc>
              <a:defRP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2+4 =6  </a:t>
            </a:r>
            <a:r>
              <a:rPr lang="zh-CN" altLang="en-US" sz="2400" dirty="0" smtClean="0">
                <a:latin typeface="微软雅黑" pitchFamily="34" charset="-122"/>
                <a:ea typeface="微软雅黑" pitchFamily="34" charset="-122"/>
              </a:rPr>
              <a:t>功能相似的用例要合并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84873" y="809625"/>
            <a:ext cx="103898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测试用例的设计原则</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642938" y="1083884"/>
            <a:ext cx="10327005" cy="1754326"/>
          </a:xfrm>
          <a:prstGeom prst="rect">
            <a:avLst/>
          </a:prstGeom>
        </p:spPr>
        <p:txBody>
          <a:bodyPr wrap="square">
            <a:spAutoFit/>
          </a:bodyPr>
          <a:lstStyle/>
          <a:p>
            <a:pPr>
              <a:lnSpc>
                <a:spcPct val="150000"/>
              </a:lnSpc>
              <a:defRPr/>
            </a:pPr>
            <a:endParaRPr lang="zh-CN" altLang="en-US" sz="2400" dirty="0" smtClean="0">
              <a:latin typeface="微软雅黑" pitchFamily="34" charset="-122"/>
              <a:ea typeface="微软雅黑" pitchFamily="34" charset="-122"/>
            </a:endParaRPr>
          </a:p>
          <a:p>
            <a:pPr marL="457200" indent="-457200">
              <a:lnSpc>
                <a:spcPct val="150000"/>
              </a:lnSpc>
              <a:buFont typeface="+mj-ea"/>
              <a:buAutoNum type="circleNumDbPlain" startAt="3"/>
              <a:defRPr/>
            </a:pPr>
            <a:r>
              <a:rPr lang="zh-CN" altLang="en-US" sz="2400" dirty="0" smtClean="0">
                <a:solidFill>
                  <a:srgbClr val="FF0000"/>
                </a:solidFill>
                <a:latin typeface="微软雅黑" pitchFamily="34" charset="-122"/>
                <a:ea typeface="微软雅黑" pitchFamily="34" charset="-122"/>
              </a:rPr>
              <a:t>保证测试用例的简洁性</a:t>
            </a:r>
          </a:p>
          <a:p>
            <a:pPr>
              <a:lnSpc>
                <a:spcPct val="150000"/>
              </a:lnSpc>
              <a:defRPr/>
            </a:pPr>
            <a:r>
              <a:rPr lang="zh-CN" altLang="en-US" sz="2400" dirty="0" smtClean="0">
                <a:latin typeface="微软雅黑" pitchFamily="34" charset="-122"/>
                <a:ea typeface="微软雅黑" pitchFamily="34" charset="-122"/>
              </a:rPr>
              <a:t>测试用例简洁，可读性良好，测试过程目的明确，测试结果唯一。</a:t>
            </a:r>
          </a:p>
        </p:txBody>
      </p:sp>
      <p:sp>
        <p:nvSpPr>
          <p:cNvPr id="2" name="文本框 1"/>
          <p:cNvSpPr txBox="1"/>
          <p:nvPr/>
        </p:nvSpPr>
        <p:spPr>
          <a:xfrm>
            <a:off x="1228725" y="4186238"/>
            <a:ext cx="10338086" cy="954107"/>
          </a:xfrm>
          <a:prstGeom prst="rect">
            <a:avLst/>
          </a:prstGeom>
          <a:noFill/>
        </p:spPr>
        <p:txBody>
          <a:bodyPr wrap="none" rtlCol="0">
            <a:spAutoFit/>
          </a:bodyPr>
          <a:lstStyle/>
          <a:p>
            <a:r>
              <a:rPr lang="zh-CN" altLang="en-US" sz="2800" dirty="0" smtClean="0"/>
              <a:t>例： 测试用例要用陈述性语句  一句话直指问题的核心</a:t>
            </a:r>
            <a:endParaRPr lang="en-US" altLang="zh-CN" sz="2800" dirty="0" smtClean="0"/>
          </a:p>
          <a:p>
            <a:r>
              <a:rPr lang="en-US" altLang="zh-CN" sz="2800" dirty="0"/>
              <a:t> </a:t>
            </a:r>
            <a:r>
              <a:rPr lang="en-US" altLang="zh-CN" sz="2800" dirty="0" smtClean="0"/>
              <a:t>         </a:t>
            </a:r>
            <a:r>
              <a:rPr lang="zh-CN" altLang="en-US" sz="2800" dirty="0" smtClean="0"/>
              <a:t>加法器输入框输入是非数字时，应弹出提示“请输入数字”</a:t>
            </a:r>
            <a:endParaRPr lang="zh-CN" altLang="en-US" sz="2800" dirty="0"/>
          </a:p>
        </p:txBody>
      </p:sp>
    </p:spTree>
    <p:extLst>
      <p:ext uri="{BB962C8B-B14F-4D97-AF65-F5344CB8AC3E}">
        <p14:creationId xmlns:p14="http://schemas.microsoft.com/office/powerpoint/2010/main" val="330360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57250" y="809625"/>
            <a:ext cx="10410825" cy="5657850"/>
          </a:xfrm>
          <a:prstGeom prst="rect">
            <a:avLst/>
          </a:prstGeom>
          <a:noFill/>
          <a:ln w="9525">
            <a:noFill/>
          </a:ln>
        </p:spPr>
        <p:txBody>
          <a:bodyPr lIns="144000" tIns="72000" rIns="144000" bIns="72000" anchor="t"/>
          <a:lstStyle/>
          <a:p>
            <a:pPr marL="342900" lvl="1" indent="-342900" algn="ctr" eaLnBrk="1" hangingPunct="1">
              <a:lnSpc>
                <a:spcPct val="150000"/>
              </a:lnSpc>
              <a:spcAft>
                <a:spcPts val="1200"/>
              </a:spcAft>
            </a:pPr>
            <a:endParaRPr lang="en-US" altLang="zh-CN" sz="6000" b="1" dirty="0" smtClean="0">
              <a:latin typeface="微软雅黑" panose="020B0503020204020204" pitchFamily="34" charset="-122"/>
              <a:ea typeface="微软雅黑" panose="020B0503020204020204" pitchFamily="34" charset="-122"/>
            </a:endParaRPr>
          </a:p>
          <a:p>
            <a:pPr marL="342900" lvl="1" indent="-342900" algn="ctr" eaLnBrk="1" hangingPunct="1">
              <a:lnSpc>
                <a:spcPct val="150000"/>
              </a:lnSpc>
              <a:spcAft>
                <a:spcPts val="1200"/>
              </a:spcAft>
            </a:pPr>
            <a:r>
              <a:rPr lang="en-US" altLang="zh-CN" sz="6000" b="1" dirty="0" smtClean="0">
                <a:latin typeface="微软雅黑" panose="020B0503020204020204" pitchFamily="34" charset="-122"/>
                <a:ea typeface="微软雅黑" panose="020B0503020204020204" pitchFamily="34" charset="-122"/>
              </a:rPr>
              <a:t>END</a:t>
            </a:r>
            <a:r>
              <a:rPr lang="zh-CN" altLang="en-US"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marL="342900" lvl="1" indent="-342900" algn="just" eaLnBrk="1" hangingPunct="1">
              <a:lnSpc>
                <a:spcPct val="150000"/>
              </a:lnSpc>
              <a:spcAft>
                <a:spcPts val="1200"/>
              </a:spcAft>
            </a:pP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410825"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测试用例的定义</a:t>
            </a:r>
            <a:endParaRPr lang="en-US" altLang="zh-CN" sz="3600" b="1" dirty="0" smtClean="0">
              <a:latin typeface="微软雅黑" panose="020B0503020204020204" pitchFamily="34" charset="-122"/>
              <a:ea typeface="微软雅黑" panose="020B0503020204020204" pitchFamily="34" charset="-122"/>
            </a:endParaRPr>
          </a:p>
          <a:p>
            <a:pPr>
              <a:lnSpc>
                <a:spcPct val="150000"/>
              </a:lnSpc>
              <a:defRPr/>
            </a:pPr>
            <a:r>
              <a:rPr lang="zh-CN" altLang="en-US" sz="2400" dirty="0" smtClean="0">
                <a:latin typeface="微软雅黑" pitchFamily="34" charset="-122"/>
                <a:ea typeface="微软雅黑" pitchFamily="34" charset="-122"/>
              </a:rPr>
              <a:t>测试用例</a:t>
            </a:r>
            <a:r>
              <a:rPr lang="en-US" altLang="zh-CN" sz="2400" dirty="0" smtClean="0">
                <a:latin typeface="微软雅黑" pitchFamily="34" charset="-122"/>
                <a:ea typeface="微软雅黑" pitchFamily="34" charset="-122"/>
              </a:rPr>
              <a:t>(Test Case)</a:t>
            </a:r>
            <a:r>
              <a:rPr lang="zh-CN" altLang="en-US" sz="2400" dirty="0" smtClean="0">
                <a:latin typeface="微软雅黑" pitchFamily="34" charset="-122"/>
                <a:ea typeface="微软雅黑" pitchFamily="34" charset="-122"/>
              </a:rPr>
              <a:t>是为特定的目的而设计的一组测试输入、执行条件和预期的结果，以便测试某个程序路径或核实是否满足某个特定需求。</a:t>
            </a:r>
          </a:p>
          <a:p>
            <a:pPr>
              <a:lnSpc>
                <a:spcPct val="150000"/>
              </a:lnSpc>
              <a:defRPr/>
            </a:pPr>
            <a:r>
              <a:rPr lang="zh-CN" altLang="en-US" sz="2400" dirty="0" smtClean="0">
                <a:latin typeface="微软雅黑" pitchFamily="34" charset="-122"/>
                <a:ea typeface="微软雅黑" pitchFamily="34" charset="-122"/>
              </a:rPr>
              <a:t>通过大量的测试用例来检验软件的运行效果，它是指导测试工作进行的依据。</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rPr>
              <a:t>输入数据        </a:t>
            </a:r>
            <a:r>
              <a:rPr lang="zh-CN" altLang="en-US" sz="2000" dirty="0" smtClean="0">
                <a:solidFill>
                  <a:srgbClr val="FF0000"/>
                </a:solidFill>
                <a:latin typeface="微软雅黑" panose="020B0503020204020204" pitchFamily="34" charset="-122"/>
                <a:ea typeface="微软雅黑" panose="020B0503020204020204" pitchFamily="34" charset="-122"/>
              </a:rPr>
              <a:t>执行条件和执行步骤         预期结果</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例</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试车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多种方式）</a:t>
            </a:r>
            <a:endParaRPr lang="en-US" altLang="zh-CN" sz="2000" dirty="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410825"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测试用例的定义</a:t>
            </a:r>
            <a:endParaRPr lang="en-US" altLang="zh-CN"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测试用例（</a:t>
            </a:r>
            <a:r>
              <a:rPr lang="en-US" altLang="zh-CN" sz="2400" dirty="0" smtClean="0">
                <a:latin typeface="微软雅黑" pitchFamily="34" charset="-122"/>
                <a:ea typeface="微软雅黑" pitchFamily="34" charset="-122"/>
              </a:rPr>
              <a:t>Test Case</a:t>
            </a:r>
            <a:r>
              <a:rPr lang="zh-CN" alt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是为了</a:t>
            </a:r>
            <a:r>
              <a:rPr lang="zh-CN" altLang="en-US" sz="2400" dirty="0" smtClean="0">
                <a:solidFill>
                  <a:srgbClr val="FF0000"/>
                </a:solidFill>
                <a:latin typeface="微软雅黑" pitchFamily="34" charset="-122"/>
                <a:ea typeface="微软雅黑" pitchFamily="34" charset="-122"/>
              </a:rPr>
              <a:t>高效率地发现软件缺陷</a:t>
            </a:r>
            <a:r>
              <a:rPr lang="zh-CN" altLang="en-US" sz="2400" dirty="0" smtClean="0">
                <a:solidFill>
                  <a:srgbClr val="FF0000"/>
                </a:solidFill>
                <a:latin typeface="微软雅黑" pitchFamily="34" charset="-122"/>
                <a:ea typeface="微软雅黑" pitchFamily="34" charset="-122"/>
              </a:rPr>
              <a:t>而精心设计的少量测试数据</a:t>
            </a:r>
            <a:r>
              <a:rPr lang="zh-CN" altLang="en-US" sz="2400" dirty="0" smtClean="0">
                <a:latin typeface="微软雅黑" pitchFamily="34" charset="-122"/>
                <a:ea typeface="微软雅黑" pitchFamily="34" charset="-122"/>
              </a:rPr>
              <a:t>。实际测试中，由于</a:t>
            </a:r>
            <a:r>
              <a:rPr lang="zh-CN" altLang="en-US" sz="2400" dirty="0" smtClean="0">
                <a:latin typeface="微软雅黑" pitchFamily="34" charset="-122"/>
                <a:ea typeface="微软雅黑" pitchFamily="34" charset="-122"/>
              </a:rPr>
              <a:t>无法达到</a:t>
            </a:r>
            <a:r>
              <a:rPr lang="zh-CN" altLang="en-US" sz="2400" dirty="0" smtClean="0">
                <a:latin typeface="微软雅黑" pitchFamily="34" charset="-122"/>
                <a:ea typeface="微软雅黑" pitchFamily="34" charset="-122"/>
              </a:rPr>
              <a:t>穷举测试，所以要从大量输入数据中精选有代表性或特殊性的数据来作为测试数据。好的测试用例应该能发现尚未发现的软件缺陷</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试车</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发现问题</a:t>
            </a:r>
            <a:r>
              <a:rPr lang="en-US" altLang="zh-CN" sz="2400" dirty="0" smtClean="0">
                <a:latin typeface="微软雅黑" pitchFamily="34" charset="-122"/>
                <a:ea typeface="微软雅黑" pitchFamily="34" charset="-122"/>
              </a:rPr>
              <a:t>)	</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374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10515600" cy="1325563"/>
          </a:xfrm>
        </p:spPr>
        <p:txBody>
          <a:bodyPr/>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测试用例的特性</a:t>
            </a:r>
            <a:endParaRPr lang="en-US" altLang="zh-CN" sz="36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0" y="1825625"/>
            <a:ext cx="10515600" cy="4351338"/>
          </a:xfrm>
        </p:spPr>
        <p:txBody>
          <a:bodyPr/>
          <a:lstStyle/>
          <a:p>
            <a:r>
              <a:rPr lang="zh-CN" altLang="en-US" dirty="0" smtClean="0">
                <a:solidFill>
                  <a:srgbClr val="FF0000"/>
                </a:solidFill>
                <a:latin typeface="微软雅黑" pitchFamily="34" charset="-122"/>
                <a:ea typeface="微软雅黑" pitchFamily="34" charset="-122"/>
              </a:rPr>
              <a:t>有效性</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可复用性</a:t>
            </a:r>
            <a:endParaRPr lang="en-US" altLang="zh-CN" dirty="0" smtClean="0">
              <a:solidFill>
                <a:srgbClr val="FF0000"/>
              </a:solidFill>
              <a:latin typeface="微软雅黑" pitchFamily="34" charset="-122"/>
              <a:ea typeface="微软雅黑" pitchFamily="34" charset="-122"/>
            </a:endParaRPr>
          </a:p>
          <a:p>
            <a:r>
              <a:rPr lang="zh-CN" altLang="en-US" dirty="0">
                <a:solidFill>
                  <a:srgbClr val="FF0000"/>
                </a:solidFill>
                <a:latin typeface="微软雅黑" pitchFamily="34" charset="-122"/>
                <a:ea typeface="微软雅黑" pitchFamily="34" charset="-122"/>
              </a:rPr>
              <a:t>易</a:t>
            </a:r>
            <a:r>
              <a:rPr lang="zh-CN" altLang="en-US" dirty="0" smtClean="0">
                <a:solidFill>
                  <a:srgbClr val="FF0000"/>
                </a:solidFill>
                <a:latin typeface="微软雅黑" pitchFamily="34" charset="-122"/>
                <a:ea typeface="微软雅黑" pitchFamily="34" charset="-122"/>
              </a:rPr>
              <a:t>组织性</a:t>
            </a:r>
            <a:endParaRPr lang="en-US" altLang="zh-CN" dirty="0" smtClean="0">
              <a:solidFill>
                <a:srgbClr val="FF0000"/>
              </a:solidFill>
              <a:latin typeface="微软雅黑" pitchFamily="34" charset="-122"/>
              <a:ea typeface="微软雅黑" pitchFamily="34" charset="-122"/>
            </a:endParaRPr>
          </a:p>
          <a:p>
            <a:r>
              <a:rPr lang="zh-CN" altLang="en-US" dirty="0">
                <a:solidFill>
                  <a:srgbClr val="FF0000"/>
                </a:solidFill>
                <a:latin typeface="微软雅黑" pitchFamily="34" charset="-122"/>
                <a:ea typeface="微软雅黑" pitchFamily="34" charset="-122"/>
              </a:rPr>
              <a:t>可评估</a:t>
            </a:r>
            <a:r>
              <a:rPr lang="zh-CN" altLang="en-US" dirty="0" smtClean="0">
                <a:solidFill>
                  <a:srgbClr val="FF0000"/>
                </a:solidFill>
                <a:latin typeface="微软雅黑" pitchFamily="34" charset="-122"/>
                <a:ea typeface="微软雅黑" pitchFamily="34" charset="-122"/>
              </a:rPr>
              <a:t>性</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可管理</a:t>
            </a:r>
            <a:r>
              <a:rPr lang="zh-CN" altLang="en-US" dirty="0">
                <a:solidFill>
                  <a:srgbClr val="FF0000"/>
                </a:solidFill>
                <a:latin typeface="微软雅黑" pitchFamily="34" charset="-122"/>
                <a:ea typeface="微软雅黑" pitchFamily="34" charset="-122"/>
              </a:rPr>
              <a:t>性</a:t>
            </a:r>
            <a:endParaRPr lang="en-US" altLang="zh-CN" dirty="0" smtClean="0">
              <a:solidFill>
                <a:srgbClr val="FF0000"/>
              </a:solidFill>
              <a:latin typeface="微软雅黑" pitchFamily="34" charset="-122"/>
              <a:ea typeface="微软雅黑" pitchFamily="34" charset="-122"/>
            </a:endParaRPr>
          </a:p>
          <a:p>
            <a:endParaRPr lang="en-US" altLang="zh-CN" dirty="0" smtClean="0">
              <a:solidFill>
                <a:srgbClr val="FF0000"/>
              </a:solidFill>
              <a:latin typeface="微软雅黑" pitchFamily="34" charset="-122"/>
              <a:ea typeface="微软雅黑" pitchFamily="34" charset="-122"/>
            </a:endParaRPr>
          </a:p>
          <a:p>
            <a:endParaRPr lang="en-US" altLang="zh-CN" dirty="0" smtClean="0">
              <a:solidFill>
                <a:srgbClr val="FF0000"/>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10615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6946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测试用例的特性</a:t>
            </a:r>
            <a:endParaRPr lang="en-US" altLang="zh-CN" sz="3600" b="1" dirty="0" smtClean="0">
              <a:latin typeface="微软雅黑" panose="020B0503020204020204" pitchFamily="34" charset="-122"/>
              <a:ea typeface="微软雅黑" panose="020B0503020204020204" pitchFamily="34" charset="-122"/>
            </a:endParaRPr>
          </a:p>
          <a:p>
            <a:pPr marL="342900" indent="-342900">
              <a:lnSpc>
                <a:spcPct val="150000"/>
              </a:lnSpc>
              <a:defRPr/>
            </a:pPr>
            <a:r>
              <a:rPr lang="zh-CN" altLang="en-US" sz="2400" dirty="0" smtClean="0">
                <a:solidFill>
                  <a:srgbClr val="FF0000"/>
                </a:solidFill>
                <a:latin typeface="微软雅黑" pitchFamily="34" charset="-122"/>
                <a:ea typeface="微软雅黑" pitchFamily="34" charset="-122"/>
              </a:rPr>
              <a:t>有效性：</a:t>
            </a:r>
          </a:p>
          <a:p>
            <a:pPr>
              <a:lnSpc>
                <a:spcPct val="150000"/>
              </a:lnSpc>
              <a:defRPr/>
            </a:pPr>
            <a:r>
              <a:rPr lang="zh-CN" altLang="en-US" sz="2400" dirty="0" smtClean="0">
                <a:latin typeface="微软雅黑" pitchFamily="34" charset="-122"/>
                <a:ea typeface="微软雅黑" pitchFamily="34" charset="-122"/>
              </a:rPr>
              <a:t>    测试用例的能够被使用，且被不同人员使用测试</a:t>
            </a:r>
            <a:r>
              <a:rPr lang="zh-CN" altLang="en-US" sz="2400" dirty="0" smtClean="0">
                <a:latin typeface="微软雅黑" pitchFamily="34" charset="-122"/>
                <a:ea typeface="微软雅黑" pitchFamily="34" charset="-122"/>
              </a:rPr>
              <a:t>结果一致</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 任务重新分工，用别人写的用例</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6946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测试用例的特性</a:t>
            </a:r>
            <a:endParaRPr lang="en-US" altLang="zh-CN" sz="3600" b="1" dirty="0" smtClean="0">
              <a:latin typeface="微软雅黑" panose="020B0503020204020204" pitchFamily="34" charset="-122"/>
              <a:ea typeface="微软雅黑" panose="020B0503020204020204" pitchFamily="34" charset="-122"/>
            </a:endParaRPr>
          </a:p>
          <a:p>
            <a:pPr marL="342900" indent="-342900">
              <a:lnSpc>
                <a:spcPct val="150000"/>
              </a:lnSpc>
              <a:defRPr/>
            </a:pPr>
            <a:r>
              <a:rPr lang="zh-CN" altLang="en-US" sz="2400" dirty="0" smtClean="0">
                <a:solidFill>
                  <a:srgbClr val="FF0000"/>
                </a:solidFill>
                <a:latin typeface="微软雅黑" pitchFamily="34" charset="-122"/>
                <a:ea typeface="微软雅黑" pitchFamily="34" charset="-122"/>
              </a:rPr>
              <a:t>可复用性：</a:t>
            </a:r>
          </a:p>
          <a:p>
            <a:pPr>
              <a:lnSpc>
                <a:spcPct val="150000"/>
              </a:lnSpc>
              <a:defRPr/>
            </a:pPr>
            <a:r>
              <a:rPr lang="zh-CN" altLang="en-US" sz="2400" dirty="0" smtClean="0">
                <a:latin typeface="微软雅黑" pitchFamily="34" charset="-122"/>
                <a:ea typeface="微软雅黑" pitchFamily="34" charset="-122"/>
              </a:rPr>
              <a:t>良好的测试用例具有重复使用的功能</a:t>
            </a:r>
            <a:endParaRPr lang="en-US" altLang="zh-CN" sz="2400" dirty="0" smtClean="0">
              <a:latin typeface="微软雅黑" pitchFamily="34" charset="-122"/>
              <a:ea typeface="微软雅黑" pitchFamily="34" charset="-122"/>
            </a:endParaRPr>
          </a:p>
          <a:p>
            <a:pPr>
              <a:lnSpc>
                <a:spcPct val="150000"/>
              </a:lnSpc>
              <a:defRPr/>
            </a:pPr>
            <a:endParaRPr lang="en-US" altLang="zh-CN" sz="2400" dirty="0">
              <a:latin typeface="微软雅黑" pitchFamily="34" charset="-122"/>
              <a:ea typeface="微软雅黑" pitchFamily="34" charset="-122"/>
            </a:endParaRPr>
          </a:p>
          <a:p>
            <a:pPr>
              <a:lnSpc>
                <a:spcPct val="150000"/>
              </a:lnSpc>
              <a:defRPr/>
            </a:pPr>
            <a:endParaRPr lang="en-US" altLang="zh-CN" sz="2400" dirty="0" smtClean="0">
              <a:latin typeface="微软雅黑" pitchFamily="34" charset="-122"/>
              <a:ea typeface="微软雅黑" pitchFamily="34" charset="-122"/>
            </a:endParaRPr>
          </a:p>
          <a:p>
            <a:pPr>
              <a:lnSpc>
                <a:spcPct val="150000"/>
              </a:lnSpc>
              <a:defRPr/>
            </a:pPr>
            <a:r>
              <a:rPr lang="zh-CN" altLang="en-US" sz="2400" dirty="0" smtClean="0">
                <a:latin typeface="微软雅黑" pitchFamily="34" charset="-122"/>
                <a:ea typeface="微软雅黑" pitchFamily="34" charset="-122"/>
              </a:rPr>
              <a:t>例：回归测试</a:t>
            </a: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19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6946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测试用例的特性</a:t>
            </a:r>
            <a:endParaRPr lang="en-US" altLang="zh-CN" sz="3600" b="1" dirty="0" smtClean="0">
              <a:latin typeface="微软雅黑" panose="020B0503020204020204" pitchFamily="34" charset="-122"/>
              <a:ea typeface="微软雅黑" panose="020B0503020204020204" pitchFamily="34" charset="-122"/>
            </a:endParaRPr>
          </a:p>
          <a:p>
            <a:pPr marL="342900" indent="-342900">
              <a:lnSpc>
                <a:spcPct val="150000"/>
              </a:lnSpc>
              <a:defRPr/>
            </a:pPr>
            <a:r>
              <a:rPr lang="zh-CN" altLang="en-US" sz="2400" dirty="0" smtClean="0">
                <a:solidFill>
                  <a:srgbClr val="FF0000"/>
                </a:solidFill>
                <a:latin typeface="微软雅黑" pitchFamily="34" charset="-122"/>
                <a:ea typeface="微软雅黑" pitchFamily="34" charset="-122"/>
              </a:rPr>
              <a:t>易组织性：</a:t>
            </a:r>
          </a:p>
          <a:p>
            <a:pPr>
              <a:lnSpc>
                <a:spcPct val="150000"/>
              </a:lnSpc>
              <a:defRPr/>
            </a:pPr>
            <a:r>
              <a:rPr lang="zh-CN" altLang="en-US" sz="2400" dirty="0" smtClean="0">
                <a:latin typeface="微软雅黑" pitchFamily="34" charset="-122"/>
                <a:ea typeface="微软雅黑" pitchFamily="34" charset="-122"/>
              </a:rPr>
              <a:t>好的测试用例会分门别类地提供给测试人员参考和使用。</a:t>
            </a:r>
            <a:endParaRPr lang="en-US" altLang="zh-CN" sz="2400" dirty="0" smtClean="0">
              <a:latin typeface="微软雅黑" pitchFamily="34" charset="-122"/>
              <a:ea typeface="微软雅黑" pitchFamily="34" charset="-122"/>
            </a:endParaRPr>
          </a:p>
          <a:p>
            <a:pPr>
              <a:lnSpc>
                <a:spcPct val="150000"/>
              </a:lnSpc>
              <a:defRPr/>
            </a:pPr>
            <a:endParaRPr lang="zh-CN" altLang="en-US" sz="2400" dirty="0" smtClean="0">
              <a:latin typeface="微软雅黑" pitchFamily="34" charset="-122"/>
              <a:ea typeface="微软雅黑" pitchFamily="34" charset="-122"/>
            </a:endParaRP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00138" y="4086225"/>
            <a:ext cx="7447873" cy="523220"/>
          </a:xfrm>
          <a:prstGeom prst="rect">
            <a:avLst/>
          </a:prstGeom>
          <a:noFill/>
        </p:spPr>
        <p:txBody>
          <a:bodyPr wrap="none" rtlCol="0">
            <a:spAutoFit/>
          </a:bodyPr>
          <a:lstStyle/>
          <a:p>
            <a:r>
              <a:rPr lang="zh-CN" altLang="en-US" sz="2800" dirty="0" smtClean="0"/>
              <a:t>例： 测试用例按功能、性能、易用等分类编号</a:t>
            </a:r>
            <a:endParaRPr lang="zh-CN" altLang="en-US" sz="2800" dirty="0"/>
          </a:p>
        </p:txBody>
      </p:sp>
    </p:spTree>
    <p:extLst>
      <p:ext uri="{BB962C8B-B14F-4D97-AF65-F5344CB8AC3E}">
        <p14:creationId xmlns:p14="http://schemas.microsoft.com/office/powerpoint/2010/main" val="43462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42010" y="809624"/>
            <a:ext cx="10694670" cy="6048375"/>
          </a:xfrm>
          <a:prstGeom prst="rect">
            <a:avLst/>
          </a:prstGeom>
          <a:noFill/>
          <a:ln w="9525">
            <a:noFill/>
          </a:ln>
        </p:spPr>
        <p:txBody>
          <a:bodyPr lIns="144000" tIns="72000" rIns="144000" bIns="72000" anchor="t"/>
          <a:lstStyle/>
          <a:p>
            <a:pPr marL="342900" lvl="1" indent="-342900" algn="just" eaLnBrk="1" hangingPunct="1">
              <a:lnSpc>
                <a:spcPct val="150000"/>
              </a:lnSpc>
              <a:spcAft>
                <a:spcPts val="1200"/>
              </a:spcAft>
              <a:buFont typeface="Wingdings" panose="05000000000000000000" pitchFamily="2" charset="2"/>
              <a:buChar char="Ø"/>
            </a:pPr>
            <a:r>
              <a:rPr lang="en-US" altLang="zh-CN" sz="3600" b="1" dirty="0" smtClean="0">
                <a:latin typeface="微软雅黑" panose="020B0503020204020204" pitchFamily="34" charset="-122"/>
                <a:ea typeface="微软雅黑" panose="020B0503020204020204" pitchFamily="34" charset="-122"/>
              </a:rPr>
              <a:t> </a:t>
            </a:r>
            <a:r>
              <a:rPr lang="zh-CN" altLang="en-US" sz="3600" b="1" dirty="0" smtClean="0">
                <a:latin typeface="微软雅黑" panose="020B0503020204020204" pitchFamily="34" charset="-122"/>
                <a:ea typeface="微软雅黑" panose="020B0503020204020204" pitchFamily="34" charset="-122"/>
              </a:rPr>
              <a:t>测试用例的特性</a:t>
            </a:r>
            <a:endParaRPr lang="en-US" altLang="zh-CN" sz="3600" b="1" dirty="0" smtClean="0">
              <a:latin typeface="微软雅黑" panose="020B0503020204020204" pitchFamily="34" charset="-122"/>
              <a:ea typeface="微软雅黑" panose="020B0503020204020204" pitchFamily="34" charset="-122"/>
            </a:endParaRPr>
          </a:p>
          <a:p>
            <a:pPr marL="342900" indent="-342900">
              <a:lnSpc>
                <a:spcPct val="150000"/>
              </a:lnSpc>
              <a:defRPr/>
            </a:pPr>
            <a:r>
              <a:rPr lang="zh-CN" altLang="en-US" sz="2400" dirty="0" smtClean="0">
                <a:solidFill>
                  <a:srgbClr val="FF0000"/>
                </a:solidFill>
                <a:latin typeface="微软雅黑" pitchFamily="34" charset="-122"/>
                <a:ea typeface="微软雅黑" pitchFamily="34" charset="-122"/>
              </a:rPr>
              <a:t>可评估性：</a:t>
            </a:r>
          </a:p>
          <a:p>
            <a:pPr>
              <a:lnSpc>
                <a:spcPct val="150000"/>
              </a:lnSpc>
              <a:defRPr/>
            </a:pPr>
            <a:r>
              <a:rPr lang="zh-CN" altLang="en-US" sz="2400" dirty="0" smtClean="0">
                <a:latin typeface="微软雅黑" pitchFamily="34" charset="-122"/>
                <a:ea typeface="微软雅黑" pitchFamily="34" charset="-122"/>
              </a:rPr>
              <a:t>从测试管理的角度，测试用例的通过率和软件缺陷的数目是软件产品质量好坏的测试标准。</a:t>
            </a:r>
          </a:p>
        </p:txBody>
      </p:sp>
      <p:sp>
        <p:nvSpPr>
          <p:cNvPr id="5" name="文本框 1"/>
          <p:cNvSpPr txBox="1"/>
          <p:nvPr/>
        </p:nvSpPr>
        <p:spPr>
          <a:xfrm>
            <a:off x="368300" y="239713"/>
            <a:ext cx="2331087" cy="369332"/>
          </a:xfrm>
          <a:prstGeom prst="rect">
            <a:avLst/>
          </a:prstGeom>
          <a:noFill/>
          <a:ln w="9525">
            <a:noFill/>
          </a:ln>
        </p:spPr>
        <p:txBody>
          <a:bodyPr wrap="none" anchor="t">
            <a:spAutoFit/>
          </a:bodyPr>
          <a:lstStyle/>
          <a:p>
            <a:pPr lvl="0" indent="0" eaLnBrk="0" hangingPunct="0">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rPr>
              <a:t>课题</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、测试用例概述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2988" y="4329113"/>
            <a:ext cx="10679527" cy="523220"/>
          </a:xfrm>
          <a:prstGeom prst="rect">
            <a:avLst/>
          </a:prstGeom>
          <a:noFill/>
        </p:spPr>
        <p:txBody>
          <a:bodyPr wrap="none" rtlCol="0">
            <a:spAutoFit/>
          </a:bodyPr>
          <a:lstStyle/>
          <a:p>
            <a:r>
              <a:rPr lang="zh-CN" altLang="en-US" sz="2800" dirty="0" smtClean="0"/>
              <a:t>例： 测试计划中提到的测试通过的标准，直接影响到软件是否发布</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spPr>
      <a:bodyPr/>
      <a:lstStyle>
        <a:defPPr marL="342900" indent="-342900">
          <a:spcBef>
            <a:spcPct val="20000"/>
          </a:spcBef>
          <a:buFontTx/>
          <a:buChar char="•"/>
          <a:defRPr sz="3200" dirty="0" smtClean="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1016</Words>
  <Application>Microsoft Office PowerPoint</Application>
  <PresentationFormat>宽屏</PresentationFormat>
  <Paragraphs>168</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黑体</vt:lpstr>
      <vt:lpstr>宋体</vt:lpstr>
      <vt:lpstr>微软雅黑</vt:lpstr>
      <vt:lpstr>Arial</vt:lpstr>
      <vt:lpstr>Arial Black</vt:lpstr>
      <vt:lpstr>Calibri</vt:lpstr>
      <vt:lpstr>Wingdings</vt:lpstr>
      <vt:lpstr>1_Office 主题</vt:lpstr>
      <vt:lpstr>PowerPoint 演示文稿</vt:lpstr>
      <vt:lpstr>PowerPoint 演示文稿</vt:lpstr>
      <vt:lpstr>PowerPoint 演示文稿</vt:lpstr>
      <vt:lpstr>PowerPoint 演示文稿</vt:lpstr>
      <vt:lpstr> 测试用例的特性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Liyi</dc:creator>
  <cp:lastModifiedBy>zcs</cp:lastModifiedBy>
  <cp:revision>421</cp:revision>
  <dcterms:created xsi:type="dcterms:W3CDTF">2014-04-03T09:50:00Z</dcterms:created>
  <dcterms:modified xsi:type="dcterms:W3CDTF">2017-10-30T01:53:16Z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