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</p:sldMasterIdLst>
  <p:notesMasterIdLst>
    <p:notesMasterId r:id="rId24"/>
  </p:notesMasterIdLst>
  <p:sldIdLst>
    <p:sldId id="401" r:id="rId2"/>
    <p:sldId id="339" r:id="rId3"/>
    <p:sldId id="374" r:id="rId4"/>
    <p:sldId id="376" r:id="rId5"/>
    <p:sldId id="389" r:id="rId6"/>
    <p:sldId id="392" r:id="rId7"/>
    <p:sldId id="391" r:id="rId8"/>
    <p:sldId id="393" r:id="rId9"/>
    <p:sldId id="394" r:id="rId10"/>
    <p:sldId id="395" r:id="rId11"/>
    <p:sldId id="396" r:id="rId12"/>
    <p:sldId id="408" r:id="rId13"/>
    <p:sldId id="409" r:id="rId14"/>
    <p:sldId id="410" r:id="rId15"/>
    <p:sldId id="407" r:id="rId16"/>
    <p:sldId id="414" r:id="rId17"/>
    <p:sldId id="413" r:id="rId18"/>
    <p:sldId id="405" r:id="rId19"/>
    <p:sldId id="404" r:id="rId20"/>
    <p:sldId id="406" r:id="rId21"/>
    <p:sldId id="400" r:id="rId22"/>
    <p:sldId id="382" r:id="rId23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0625"/>
  </p:normalViewPr>
  <p:slideViewPr>
    <p:cSldViewPr snapToGrid="0" showGuides="1">
      <p:cViewPr varScale="1">
        <p:scale>
          <a:sx n="40" d="100"/>
          <a:sy n="40" d="100"/>
        </p:scale>
        <p:origin x="66" y="270"/>
      </p:cViewPr>
      <p:guideLst>
        <p:guide orient="horz" pos="2160"/>
        <p:guide pos="3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087F53-F44C-45D9-9AB1-579816A4BA8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2671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4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此处输入主题名称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此处输入专题名称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0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此处输入专题名称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05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369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3B611-A48D-4942-AC35-C4B2649012A1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2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黑体" panose="02010609060101010101" pitchFamily="49" charset="-122"/>
                <a:cs typeface="+mn-cs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2017/11/3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黑体" panose="02010609060101010101" pitchFamily="49" charset="-122"/>
                <a:cs typeface="+mn-cs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56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9680" y="2841227"/>
            <a:ext cx="402546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软件测试用例设计</a:t>
            </a:r>
            <a:endParaRPr lang="zh-CN" altLang="zh-CN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0097" y="3699030"/>
            <a:ext cx="18453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软件测试讲师  张老师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631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42010" y="809624"/>
            <a:ext cx="10410825" cy="6048375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自动贩卖机功能测试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原因与原因之间的关系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</a:pP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唯一：在多组判定条件中，有且只有一个为真（多个条件）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例如：在多人的间谍游戏中，有且只有一个是间谍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要求：原因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满足条件时，原因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一定满足条件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例如：面试穿正装（约束，共同努力完成一件事情）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  <a:buFont typeface="+mj-ea"/>
              <a:buAutoNum type="circleNumDbPlain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42010" y="809624"/>
            <a:ext cx="10410825" cy="6048375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自动贩卖机功能测试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结果与结果之间的关系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</a:pP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强制：结果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出现时，结果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一定不出现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例如：橙汁出现时，啤酒一定不出现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  <a:buFont typeface="+mj-ea"/>
              <a:buAutoNum type="circleNumDbPlain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71587" y="1324578"/>
            <a:ext cx="96488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solidFill>
                  <a:srgbClr val="333333"/>
                </a:solidFill>
                <a:ea typeface="Arial" panose="020B0604020202020204" pitchFamily="34" charset="0"/>
              </a:rPr>
              <a:t> </a:t>
            </a:r>
            <a:r>
              <a:rPr lang="en-US" altLang="zh-CN" sz="2800" kern="100" dirty="0">
                <a:solidFill>
                  <a:srgbClr val="333333"/>
                </a:solidFill>
                <a:ea typeface="Arial" panose="020B0604020202020204" pitchFamily="34" charset="0"/>
              </a:rPr>
              <a:t>1. </a:t>
            </a:r>
            <a:r>
              <a:rPr lang="zh-CN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某软件规格说明书包含这样的要求</a:t>
            </a:r>
            <a:r>
              <a:rPr lang="zh-CN" altLang="zh-CN" sz="2800" kern="1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sz="2800" kern="100" dirty="0" smtClean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zh-CN" sz="2800" kern="1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第一</a:t>
            </a:r>
            <a:r>
              <a:rPr lang="zh-CN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列字符必须是</a:t>
            </a:r>
            <a:r>
              <a:rPr lang="en-US" altLang="zh-CN" sz="2800" kern="100" dirty="0">
                <a:solidFill>
                  <a:srgbClr val="333333"/>
                </a:solidFill>
                <a:latin typeface="Arial" panose="020B0604020202020204" pitchFamily="34" charset="0"/>
              </a:rPr>
              <a:t>A</a:t>
            </a:r>
            <a:r>
              <a:rPr lang="zh-CN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</a:t>
            </a:r>
            <a:r>
              <a:rPr lang="en-US" altLang="zh-CN" sz="2800" kern="100" dirty="0">
                <a:solidFill>
                  <a:srgbClr val="333333"/>
                </a:solidFill>
                <a:latin typeface="Arial" panose="020B0604020202020204" pitchFamily="34" charset="0"/>
              </a:rPr>
              <a:t>B</a:t>
            </a:r>
            <a:r>
              <a:rPr lang="zh-CN" altLang="zh-CN" sz="2800" kern="1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，第二</a:t>
            </a:r>
            <a:r>
              <a:rPr lang="zh-CN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列字符必须是一个数字</a:t>
            </a:r>
            <a:r>
              <a:rPr lang="zh-CN" altLang="zh-CN" sz="2800" kern="1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endParaRPr lang="en-US" altLang="zh-CN" sz="2800" kern="100" dirty="0" smtClean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zh-CN" sz="2800" kern="1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在此</a:t>
            </a:r>
            <a:r>
              <a:rPr lang="zh-CN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情况下进行文件的修改</a:t>
            </a:r>
            <a:r>
              <a:rPr lang="zh-CN" altLang="zh-CN" sz="2800" kern="1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endParaRPr lang="en-US" altLang="zh-CN" sz="2800" kern="100" dirty="0" smtClean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zh-CN" sz="2800" kern="1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但</a:t>
            </a:r>
            <a:r>
              <a:rPr lang="zh-CN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如果第一列字符不正确，则给出信息</a:t>
            </a:r>
            <a:r>
              <a:rPr lang="en-US" altLang="zh-CN" sz="2800" kern="100" dirty="0">
                <a:solidFill>
                  <a:srgbClr val="333333"/>
                </a:solidFill>
                <a:latin typeface="Arial" panose="020B0604020202020204" pitchFamily="34" charset="0"/>
              </a:rPr>
              <a:t>L</a:t>
            </a:r>
            <a:r>
              <a:rPr lang="zh-CN" altLang="zh-CN" sz="2800" kern="1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endParaRPr lang="en-US" altLang="zh-CN" sz="2800" kern="100" dirty="0" smtClean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zh-CN" sz="2800" kern="1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如果</a:t>
            </a:r>
            <a:r>
              <a:rPr lang="zh-CN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第二列字符不是数字，则给出信息</a:t>
            </a:r>
            <a:r>
              <a:rPr lang="en-US" altLang="zh-CN" sz="2800" kern="100" dirty="0">
                <a:solidFill>
                  <a:srgbClr val="333333"/>
                </a:solidFill>
                <a:latin typeface="Arial" panose="020B0604020202020204" pitchFamily="34" charset="0"/>
              </a:rPr>
              <a:t>M</a:t>
            </a:r>
            <a:r>
              <a:rPr lang="zh-CN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321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6500" y="1346195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根据题意，原因和结果如下：　　</a:t>
            </a:r>
            <a:endParaRPr lang="zh-CN" altLang="zh-CN" sz="2800" kern="100" dirty="0">
              <a:cs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zh-CN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原因：　　</a:t>
            </a:r>
            <a:endParaRPr lang="zh-CN" altLang="zh-CN" sz="2800" kern="100" dirty="0">
              <a:cs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1——</a:t>
            </a:r>
            <a:r>
              <a:rPr lang="zh-CN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第一列字符是</a:t>
            </a:r>
            <a:r>
              <a:rPr lang="en-US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endParaRPr lang="zh-CN" altLang="zh-CN" sz="2800" kern="100" dirty="0">
              <a:cs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2——</a:t>
            </a:r>
            <a:r>
              <a:rPr lang="zh-CN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第一列字符是</a:t>
            </a:r>
            <a:r>
              <a:rPr lang="en-US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lang="zh-CN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endParaRPr lang="zh-CN" altLang="zh-CN" sz="2800" kern="100" dirty="0">
              <a:cs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3——</a:t>
            </a:r>
            <a:r>
              <a:rPr lang="zh-CN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第二列字符是一数字。</a:t>
            </a:r>
            <a:endParaRPr lang="zh-CN" altLang="zh-CN" sz="2800" kern="100" dirty="0">
              <a:cs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zh-CN" altLang="zh-CN" sz="2800" kern="100" dirty="0">
              <a:cs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zh-CN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结果：　　</a:t>
            </a:r>
            <a:endParaRPr lang="zh-CN" altLang="zh-CN" sz="2800" kern="100" dirty="0">
              <a:cs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21——</a:t>
            </a:r>
            <a:r>
              <a:rPr lang="zh-CN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修改文件；　</a:t>
            </a:r>
            <a:endParaRPr lang="zh-CN" altLang="zh-CN" sz="2800" kern="100" dirty="0">
              <a:cs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22 ——</a:t>
            </a:r>
            <a:r>
              <a:rPr lang="zh-CN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给出信息</a:t>
            </a:r>
            <a:r>
              <a:rPr lang="en-US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zh-CN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；　　</a:t>
            </a:r>
            <a:endParaRPr lang="zh-CN" altLang="zh-CN" sz="2800" kern="100" dirty="0">
              <a:cs typeface="Times New Roman" panose="02020603050405020304" pitchFamily="18" charset="0"/>
            </a:endParaRPr>
          </a:p>
          <a:p>
            <a:r>
              <a:rPr lang="en-US" altLang="zh-CN" sz="2800" kern="1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   23</a:t>
            </a:r>
            <a:r>
              <a:rPr lang="en-US" altLang="zh-CN" sz="2800" kern="100" dirty="0">
                <a:solidFill>
                  <a:srgbClr val="333333"/>
                </a:solidFill>
                <a:latin typeface="Arial" panose="020B0604020202020204" pitchFamily="34" charset="0"/>
              </a:rPr>
              <a:t>——</a:t>
            </a:r>
            <a:r>
              <a:rPr lang="zh-CN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给出信息</a:t>
            </a:r>
            <a:r>
              <a:rPr lang="en-US" altLang="zh-CN" sz="2800" kern="100" dirty="0">
                <a:solidFill>
                  <a:srgbClr val="333333"/>
                </a:solidFill>
                <a:latin typeface="Arial" panose="020B0604020202020204" pitchFamily="34" charset="0"/>
              </a:rPr>
              <a:t>M</a:t>
            </a:r>
            <a:r>
              <a:rPr lang="zh-CN" altLang="zh-CN" sz="2800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316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081119554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76" y="1239898"/>
            <a:ext cx="8615891" cy="431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326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14413" y="1265212"/>
            <a:ext cx="91440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 rtl="0" fontAlgn="auto">
              <a:spcBef>
                <a:spcPct val="2000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【例】　有一个处理单价为5角钱的饮料的自动售货机，相应规格说明如下。</a:t>
            </a:r>
          </a:p>
          <a:p>
            <a:pPr lvl="0" defTabSz="685800" rtl="0" fontAlgn="auto">
              <a:spcBef>
                <a:spcPct val="2000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① 若投入5角钱或1元钱的硬币，按下【橙汁】或【啤酒】的按钮，则相应的饮料就送出来。（每次只投入一个硬币，只按下一种饮料的按钮。）</a:t>
            </a:r>
          </a:p>
          <a:p>
            <a:pPr lvl="0" defTabSz="685800" rtl="0" fontAlgn="auto">
              <a:spcBef>
                <a:spcPct val="2000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② 如投入5角的硬币，按下按钮后，总有饮料送出。</a:t>
            </a:r>
          </a:p>
          <a:p>
            <a:pPr lvl="0" defTabSz="685800" rtl="0" fontAlgn="auto">
              <a:spcBef>
                <a:spcPct val="2000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③ 若售货机没有零钱找，则【零钱找完】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</a:t>
            </a: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红灯会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亮，这时再投入1元硬币并按下按钮后，饮料不送出来而且1元硬币也退出来。</a:t>
            </a:r>
          </a:p>
          <a:p>
            <a:pPr lvl="0" defTabSz="685800" rtl="0" fontAlgn="auto">
              <a:spcBef>
                <a:spcPct val="2000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④ 若有零钱找，则【零钱找完】的红灯不会亮，若投入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元硬币及按饮料按钮，则送出饮料的同时找回5角硬币。</a:t>
            </a:r>
          </a:p>
        </p:txBody>
      </p:sp>
    </p:spTree>
    <p:extLst>
      <p:ext uri="{BB962C8B-B14F-4D97-AF65-F5344CB8AC3E}">
        <p14:creationId xmlns:p14="http://schemas.microsoft.com/office/powerpoint/2010/main" val="573931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1" y="983435"/>
            <a:ext cx="10988627" cy="538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1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7" y="771526"/>
            <a:ext cx="11587244" cy="52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49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9174" y="964853"/>
            <a:ext cx="1018222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kern="100" dirty="0">
                <a:cs typeface="Times New Roman" panose="02020603050405020304" pitchFamily="18" charset="0"/>
              </a:rPr>
              <a:t>以中国象棋中马的走法为例子，具体说明：</a:t>
            </a: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cs typeface="Times New Roman" panose="02020603050405020304" pitchFamily="18" charset="0"/>
              </a:rPr>
              <a:t>1</a:t>
            </a:r>
            <a:r>
              <a:rPr lang="zh-CN" altLang="zh-CN" sz="2800" kern="100" dirty="0">
                <a:cs typeface="Times New Roman" panose="02020603050405020304" pitchFamily="18" charset="0"/>
              </a:rPr>
              <a:t>、如果落点在棋盘外，则不移动棋子；</a:t>
            </a: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cs typeface="Times New Roman" panose="02020603050405020304" pitchFamily="18" charset="0"/>
              </a:rPr>
              <a:t>2</a:t>
            </a:r>
            <a:r>
              <a:rPr lang="zh-CN" altLang="zh-CN" sz="2800" kern="100" dirty="0">
                <a:cs typeface="Times New Roman" panose="02020603050405020304" pitchFamily="18" charset="0"/>
              </a:rPr>
              <a:t>、如果落点与起点不构成日字型，则不移动棋子；</a:t>
            </a: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cs typeface="Times New Roman" panose="02020603050405020304" pitchFamily="18" charset="0"/>
              </a:rPr>
              <a:t>3</a:t>
            </a:r>
            <a:r>
              <a:rPr lang="zh-CN" altLang="zh-CN" sz="2800" kern="100" dirty="0">
                <a:cs typeface="Times New Roman" panose="02020603050405020304" pitchFamily="18" charset="0"/>
              </a:rPr>
              <a:t>、如果落点处有自己方棋子，则不移动棋子；</a:t>
            </a: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cs typeface="Times New Roman" panose="02020603050405020304" pitchFamily="18" charset="0"/>
              </a:rPr>
              <a:t>4</a:t>
            </a:r>
            <a:r>
              <a:rPr lang="zh-CN" altLang="zh-CN" sz="2800" kern="100" dirty="0">
                <a:cs typeface="Times New Roman" panose="02020603050405020304" pitchFamily="18" charset="0"/>
              </a:rPr>
              <a:t>、如果在落点方向的邻近交叉点有棋子（绊马腿），则不移动棋子；</a:t>
            </a: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cs typeface="Times New Roman" panose="02020603050405020304" pitchFamily="18" charset="0"/>
              </a:rPr>
              <a:t>5</a:t>
            </a:r>
            <a:r>
              <a:rPr lang="zh-CN" altLang="zh-CN" sz="2800" kern="100" dirty="0">
                <a:cs typeface="Times New Roman" panose="02020603050405020304" pitchFamily="18" charset="0"/>
              </a:rPr>
              <a:t>、如果不属于</a:t>
            </a:r>
            <a:r>
              <a:rPr lang="en-US" altLang="zh-CN" sz="2800" kern="100" dirty="0">
                <a:cs typeface="Times New Roman" panose="02020603050405020304" pitchFamily="18" charset="0"/>
              </a:rPr>
              <a:t>1-4</a:t>
            </a:r>
            <a:r>
              <a:rPr lang="zh-CN" altLang="zh-CN" sz="2800" kern="100" dirty="0">
                <a:cs typeface="Times New Roman" panose="02020603050405020304" pitchFamily="18" charset="0"/>
              </a:rPr>
              <a:t>条，且落点处无棋子，则移动棋子；</a:t>
            </a: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cs typeface="Times New Roman" panose="02020603050405020304" pitchFamily="18" charset="0"/>
              </a:rPr>
              <a:t>6</a:t>
            </a:r>
            <a:r>
              <a:rPr lang="zh-CN" altLang="zh-CN" sz="2800" kern="100" dirty="0">
                <a:cs typeface="Times New Roman" panose="02020603050405020304" pitchFamily="18" charset="0"/>
              </a:rPr>
              <a:t>、如果不属于</a:t>
            </a:r>
            <a:r>
              <a:rPr lang="en-US" altLang="zh-CN" sz="2800" kern="100" dirty="0">
                <a:cs typeface="Times New Roman" panose="02020603050405020304" pitchFamily="18" charset="0"/>
              </a:rPr>
              <a:t>1-4</a:t>
            </a:r>
            <a:r>
              <a:rPr lang="zh-CN" altLang="zh-CN" sz="2800" kern="100" dirty="0">
                <a:cs typeface="Times New Roman" panose="02020603050405020304" pitchFamily="18" charset="0"/>
              </a:rPr>
              <a:t>条，且落点处为对方棋子</a:t>
            </a:r>
            <a:r>
              <a:rPr lang="en-US" altLang="zh-CN" sz="2800" kern="100" dirty="0">
                <a:cs typeface="Times New Roman" panose="02020603050405020304" pitchFamily="18" charset="0"/>
              </a:rPr>
              <a:t> (</a:t>
            </a:r>
            <a:r>
              <a:rPr lang="zh-CN" altLang="zh-CN" sz="2800" kern="100" dirty="0">
                <a:cs typeface="Times New Roman" panose="02020603050405020304" pitchFamily="18" charset="0"/>
              </a:rPr>
              <a:t>非老将</a:t>
            </a:r>
            <a:r>
              <a:rPr lang="en-US" altLang="zh-CN" sz="2800" kern="100" dirty="0">
                <a:cs typeface="Times New Roman" panose="02020603050405020304" pitchFamily="18" charset="0"/>
              </a:rPr>
              <a:t>) </a:t>
            </a:r>
            <a:r>
              <a:rPr lang="zh-CN" altLang="zh-CN" sz="2800" kern="100" dirty="0">
                <a:cs typeface="Times New Roman" panose="02020603050405020304" pitchFamily="18" charset="0"/>
              </a:rPr>
              <a:t>，则移动棋子并除去对方棋子；</a:t>
            </a: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cs typeface="Times New Roman" panose="02020603050405020304" pitchFamily="18" charset="0"/>
              </a:rPr>
              <a:t>7</a:t>
            </a:r>
            <a:r>
              <a:rPr lang="zh-CN" altLang="zh-CN" sz="2800" kern="100" dirty="0">
                <a:cs typeface="Times New Roman" panose="02020603050405020304" pitchFamily="18" charset="0"/>
              </a:rPr>
              <a:t>、如果不属于</a:t>
            </a:r>
            <a:r>
              <a:rPr lang="en-US" altLang="zh-CN" sz="2800" kern="100" dirty="0">
                <a:cs typeface="Times New Roman" panose="02020603050405020304" pitchFamily="18" charset="0"/>
              </a:rPr>
              <a:t>1-4</a:t>
            </a:r>
            <a:r>
              <a:rPr lang="zh-CN" altLang="zh-CN" sz="2800" kern="100" dirty="0">
                <a:cs typeface="Times New Roman" panose="02020603050405020304" pitchFamily="18" charset="0"/>
              </a:rPr>
              <a:t>条，且落点处为对方老将，则移动棋子，并提示战胜对方，游戏结束。</a:t>
            </a:r>
          </a:p>
        </p:txBody>
      </p:sp>
    </p:spTree>
    <p:extLst>
      <p:ext uri="{BB962C8B-B14F-4D97-AF65-F5344CB8AC3E}">
        <p14:creationId xmlns:p14="http://schemas.microsoft.com/office/powerpoint/2010/main" val="818755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3474" y="727926"/>
            <a:ext cx="1296828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cs typeface="Times New Roman" panose="02020603050405020304" pitchFamily="18" charset="0"/>
              </a:rPr>
              <a:t>案例分析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--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因果图</a:t>
            </a:r>
            <a:endParaRPr lang="zh-CN" altLang="zh-CN" sz="2400" kern="100" dirty="0"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cs typeface="Times New Roman" panose="02020603050405020304" pitchFamily="18" charset="0"/>
              </a:rPr>
              <a:t>1)       </a:t>
            </a:r>
            <a:r>
              <a:rPr lang="zh-CN" altLang="zh-CN" sz="2400" kern="100" dirty="0">
                <a:cs typeface="Times New Roman" panose="02020603050405020304" pitchFamily="18" charset="0"/>
              </a:rPr>
              <a:t>根据程序规格说明书描述的语义内容，分析并确定</a:t>
            </a:r>
            <a:r>
              <a:rPr lang="en-US" altLang="zh-CN" sz="2400" kern="100" dirty="0">
                <a:cs typeface="Times New Roman" panose="02020603050405020304" pitchFamily="18" charset="0"/>
              </a:rPr>
              <a:t>“</a:t>
            </a:r>
            <a:r>
              <a:rPr lang="zh-CN" altLang="zh-CN" sz="2400" kern="100" dirty="0">
                <a:cs typeface="Times New Roman" panose="02020603050405020304" pitchFamily="18" charset="0"/>
              </a:rPr>
              <a:t>因</a:t>
            </a:r>
            <a:r>
              <a:rPr lang="en-US" altLang="zh-CN" sz="2400" kern="100" dirty="0">
                <a:cs typeface="Times New Roman" panose="02020603050405020304" pitchFamily="18" charset="0"/>
              </a:rPr>
              <a:t>”</a:t>
            </a:r>
            <a:r>
              <a:rPr lang="zh-CN" altLang="zh-CN" sz="2400" kern="100" dirty="0"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cs typeface="Times New Roman" panose="02020603050405020304" pitchFamily="18" charset="0"/>
              </a:rPr>
              <a:t>“</a:t>
            </a:r>
            <a:r>
              <a:rPr lang="zh-CN" altLang="zh-CN" sz="2400" kern="100" dirty="0">
                <a:cs typeface="Times New Roman" panose="02020603050405020304" pitchFamily="18" charset="0"/>
              </a:rPr>
              <a:t>果</a:t>
            </a:r>
            <a:r>
              <a:rPr lang="en-US" altLang="zh-CN" sz="2400" kern="100" dirty="0">
                <a:cs typeface="Times New Roman" panose="02020603050405020304" pitchFamily="18" charset="0"/>
              </a:rPr>
              <a:t>”</a:t>
            </a:r>
            <a:r>
              <a:rPr lang="zh-CN" altLang="zh-CN" sz="2400" kern="100" dirty="0">
                <a:cs typeface="Times New Roman" panose="02020603050405020304" pitchFamily="18" charset="0"/>
              </a:rPr>
              <a:t>；</a:t>
            </a: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cs typeface="Times New Roman" panose="02020603050405020304" pitchFamily="18" charset="0"/>
              </a:rPr>
              <a:t>原因：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cs typeface="Times New Roman" panose="02020603050405020304" pitchFamily="18" charset="0"/>
              </a:rPr>
              <a:t>  </a:t>
            </a:r>
            <a:r>
              <a:rPr lang="zh-CN" altLang="zh-CN" sz="2400" kern="100" dirty="0">
                <a:cs typeface="Times New Roman" panose="02020603050405020304" pitchFamily="18" charset="0"/>
              </a:rPr>
              <a:t>落点在棋盘外；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cs typeface="Times New Roman" panose="02020603050405020304" pitchFamily="18" charset="0"/>
              </a:rPr>
              <a:t>  </a:t>
            </a:r>
            <a:r>
              <a:rPr lang="zh-CN" altLang="zh-CN" sz="2400" kern="100" dirty="0">
                <a:cs typeface="Times New Roman" panose="02020603050405020304" pitchFamily="18" charset="0"/>
              </a:rPr>
              <a:t>不构成日字；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cs typeface="Times New Roman" panose="02020603050405020304" pitchFamily="18" charset="0"/>
              </a:rPr>
              <a:t>  </a:t>
            </a:r>
            <a:r>
              <a:rPr lang="zh-CN" altLang="zh-CN" sz="2400" kern="100" dirty="0">
                <a:cs typeface="Times New Roman" panose="02020603050405020304" pitchFamily="18" charset="0"/>
              </a:rPr>
              <a:t>落点有自方棋子；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cs typeface="Times New Roman" panose="02020603050405020304" pitchFamily="18" charset="0"/>
              </a:rPr>
              <a:t>4</a:t>
            </a:r>
            <a:r>
              <a:rPr lang="zh-CN" altLang="zh-CN" sz="2400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cs typeface="Times New Roman" panose="02020603050405020304" pitchFamily="18" charset="0"/>
              </a:rPr>
              <a:t>  </a:t>
            </a:r>
            <a:r>
              <a:rPr lang="zh-CN" altLang="zh-CN" sz="2400" kern="100" dirty="0">
                <a:cs typeface="Times New Roman" panose="02020603050405020304" pitchFamily="18" charset="0"/>
              </a:rPr>
              <a:t>绊马腿；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cs typeface="Times New Roman" panose="02020603050405020304" pitchFamily="18" charset="0"/>
              </a:rPr>
              <a:t>5</a:t>
            </a:r>
            <a:r>
              <a:rPr lang="zh-CN" altLang="zh-CN" sz="2400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cs typeface="Times New Roman" panose="02020603050405020304" pitchFamily="18" charset="0"/>
              </a:rPr>
              <a:t>  </a:t>
            </a:r>
            <a:r>
              <a:rPr lang="zh-CN" altLang="zh-CN" sz="2400" kern="100" dirty="0">
                <a:cs typeface="Times New Roman" panose="02020603050405020304" pitchFamily="18" charset="0"/>
              </a:rPr>
              <a:t>落点无棋子；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cs typeface="Times New Roman" panose="02020603050405020304" pitchFamily="18" charset="0"/>
              </a:rPr>
              <a:t>6</a:t>
            </a:r>
            <a:r>
              <a:rPr lang="zh-CN" altLang="zh-CN" sz="2400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cs typeface="Times New Roman" panose="02020603050405020304" pitchFamily="18" charset="0"/>
              </a:rPr>
              <a:t>  </a:t>
            </a:r>
            <a:r>
              <a:rPr lang="zh-CN" altLang="zh-CN" sz="2400" kern="100" dirty="0">
                <a:cs typeface="Times New Roman" panose="02020603050405020304" pitchFamily="18" charset="0"/>
              </a:rPr>
              <a:t>落点为对方棋子；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cs typeface="Times New Roman" panose="02020603050405020304" pitchFamily="18" charset="0"/>
              </a:rPr>
              <a:t>7</a:t>
            </a:r>
            <a:r>
              <a:rPr lang="zh-CN" altLang="zh-CN" sz="2400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cs typeface="Times New Roman" panose="02020603050405020304" pitchFamily="18" charset="0"/>
              </a:rPr>
              <a:t>  </a:t>
            </a:r>
            <a:r>
              <a:rPr lang="zh-CN" altLang="zh-CN" sz="2400" kern="100" dirty="0">
                <a:cs typeface="Times New Roman" panose="02020603050405020304" pitchFamily="18" charset="0"/>
              </a:rPr>
              <a:t>落点为对方老将。</a:t>
            </a: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cs typeface="Times New Roman" panose="02020603050405020304" pitchFamily="18" charset="0"/>
              </a:rPr>
              <a:t>结果：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cs typeface="Times New Roman" panose="02020603050405020304" pitchFamily="18" charset="0"/>
              </a:rPr>
              <a:t>21</a:t>
            </a:r>
            <a:r>
              <a:rPr lang="zh-CN" altLang="zh-CN" sz="2400" kern="100" dirty="0">
                <a:cs typeface="Times New Roman" panose="02020603050405020304" pitchFamily="18" charset="0"/>
              </a:rPr>
              <a:t>、 不移动；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cs typeface="Times New Roman" panose="02020603050405020304" pitchFamily="18" charset="0"/>
              </a:rPr>
              <a:t>22</a:t>
            </a:r>
            <a:r>
              <a:rPr lang="zh-CN" altLang="zh-CN" sz="2400" kern="100" dirty="0">
                <a:cs typeface="Times New Roman" panose="02020603050405020304" pitchFamily="18" charset="0"/>
              </a:rPr>
              <a:t>、移动；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cs typeface="Times New Roman" panose="02020603050405020304" pitchFamily="18" charset="0"/>
              </a:rPr>
              <a:t>23</a:t>
            </a:r>
            <a:r>
              <a:rPr lang="zh-CN" altLang="zh-CN" sz="2400" kern="100" dirty="0">
                <a:cs typeface="Times New Roman" panose="02020603050405020304" pitchFamily="18" charset="0"/>
              </a:rPr>
              <a:t>、移动己方棋子消除对方棋子；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cs typeface="Times New Roman" panose="02020603050405020304" pitchFamily="18" charset="0"/>
              </a:rPr>
              <a:t>24</a:t>
            </a:r>
            <a:r>
              <a:rPr lang="zh-CN" altLang="zh-CN" sz="2400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cs typeface="Times New Roman" panose="02020603050405020304" pitchFamily="18" charset="0"/>
              </a:rPr>
              <a:t>  </a:t>
            </a:r>
            <a:r>
              <a:rPr lang="zh-CN" altLang="zh-CN" sz="2400" kern="100" dirty="0">
                <a:cs typeface="Times New Roman" panose="02020603050405020304" pitchFamily="18" charset="0"/>
              </a:rPr>
              <a:t>移动并战胜对方。</a:t>
            </a:r>
          </a:p>
        </p:txBody>
      </p:sp>
    </p:spTree>
    <p:extLst>
      <p:ext uri="{BB962C8B-B14F-4D97-AF65-F5344CB8AC3E}">
        <p14:creationId xmlns:p14="http://schemas.microsoft.com/office/powerpoint/2010/main" val="285436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57250" y="809625"/>
            <a:ext cx="10410825" cy="5657850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自动贩卖机功能测试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63040" y="1886635"/>
            <a:ext cx="92964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2080" y="2001858"/>
            <a:ext cx="95097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若投入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角钱或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元钱的硬币，押下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〖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橙汁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〗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〖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啤酒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〗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的按钮，则相应的饮料就送出来。若售货机没有零钱找，则一个显示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〖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零钱找完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〗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的红灯亮，这时在投入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元硬币并押下按钮后，饮料不送出来而且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元硬币也退出来；若有零钱找，则显示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〖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零钱找完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〗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的红灯灭，在送出饮料的同时退还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角硬币；橙汁与啤酒均为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角钱一瓶。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ttp://pic002.cnblogs.com/images/2010/164992/201012011153029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785812"/>
            <a:ext cx="10615612" cy="5729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131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42010" y="809624"/>
            <a:ext cx="10410825" cy="6048375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因果图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49680" y="1763554"/>
            <a:ext cx="101955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优点： 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充分考虑了输入条件之间的组合，对组合情况覆盖充分。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最终每个用例覆盖多种输入情况，有利于提高测试效率。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设计过程中，对输入条件间的约束关系做了考虑，避免了无效用例，用例的有效性高。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能够同时得出每个测试项目的预期输出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缺点：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当被测试特性输入较多时，判定表的规模会非常大。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输入之间的约束条件不能有效区分输入是否确实需要进行组合测试，会造成不需要组合测试的输入做了组合，从而产生用例冗余。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57250" y="809625"/>
            <a:ext cx="10410825" cy="5657850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ctr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6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ctr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57250" y="809625"/>
            <a:ext cx="10410825" cy="5657850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自动贩卖机功能测试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、如果需求是文字描述，将文字转化为图形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、需求中包含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个独立功能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贩卖功能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、针对打印功能开展需求分析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界面可见输入参数：橙汁、啤酒、投币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界面不可见输入参数： 电量、货源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42010" y="809624"/>
            <a:ext cx="10410825" cy="6048375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自动贩卖机功能测试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、分析界面可见输入参数之间的关系及特点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等价类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不存在无效规则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（点橙汁是对的，不点是错的？）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边界值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不存在区间范围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判定表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参数之间存在逻辑关系√，不同组合输出不同结果√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不存在一个是什么另外一个必须是什么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正交试验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不全是有效的，存在无效（投币存在无效）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流程分析法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不跨界面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状态迁移图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不全是有效的，存在无效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 </a:t>
            </a: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参数之间存在约束关系（点橙汁不能点啤酒）√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42010" y="809624"/>
            <a:ext cx="10410825" cy="6048375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自动贩卖机功能测试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参数之间存在逻辑关系，不同逻辑组合会输出不同结果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参数之间存在约束关系，输出结果不确定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——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因果图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42010" y="809624"/>
            <a:ext cx="10410825" cy="6048375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自动贩卖机功能测试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因果符号：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恒等、非、或、与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原因符号：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异、或、唯一、要求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结果符号：强制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mac:Users:poptest:Desktop:9432E6FCFB5637FE6AA5FB516271882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1" y="1689888"/>
            <a:ext cx="6431280" cy="4939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42010" y="809624"/>
            <a:ext cx="10410825" cy="6048375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自动贩卖机功能测试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因果关系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</a:pP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恒等：条件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满足要求时，一定会输出结果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  <a:p>
            <a:pPr lvl="1" indent="-457200" algn="just" eaLnBrk="1" hangingPunct="1">
              <a:spcAft>
                <a:spcPts val="1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例如：投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毛点橙汁，一定会输出橙汁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非：条件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满足要求时，一定不会输出结果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  <a:p>
            <a:pPr lvl="1" indent="-457200" algn="just" eaLnBrk="1" hangingPunct="1">
              <a:spcAft>
                <a:spcPts val="1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例如：投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毛点橙汁，一定不会输出啤酒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  <a:buFont typeface="+mj-ea"/>
              <a:buAutoNum type="circleNumDbPlain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42010" y="809624"/>
            <a:ext cx="10410825" cy="6048375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自动贩卖机功能测试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因果关系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</a:pP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或：条件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任何一项满足要求时，就会输出结果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  <a:p>
            <a:pPr lvl="1" indent="-457200" algn="just" eaLnBrk="1" hangingPunct="1">
              <a:spcAft>
                <a:spcPts val="1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例如：测试管理工具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、禅道、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Jira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中会使用任何一款工具即会被录用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与：条件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同时满足要求时，才会输出结果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  <a:p>
            <a:pPr lvl="1" indent="-457200" algn="just" eaLnBrk="1" hangingPunct="1">
              <a:spcAft>
                <a:spcPts val="1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例如：同时会使用禅道、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三款工具才会被录用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  <a:buFont typeface="+mj-ea"/>
              <a:buAutoNum type="circleNumDbPlain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42010" y="809624"/>
            <a:ext cx="10410825" cy="6048375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自动贩卖机功能测试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原因与原因之间的关系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</a:pP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异：原因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中只能有一个为真（只有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个条件）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例如：两支笔（签字笔、白板笔）中有且只有一支是白板笔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或：原因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中至少有一个为真（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为真，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也可以为真）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例如：两支笔（白板笔）中至少有一支是白板笔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  <a:buFont typeface="+mj-ea"/>
              <a:buAutoNum type="circleNumDbPlain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</a:spPr>
      <a:bodyPr/>
      <a:lstStyle>
        <a:defPPr marL="342900" indent="-342900">
          <a:spcBef>
            <a:spcPct val="20000"/>
          </a:spcBef>
          <a:buFontTx/>
          <a:buChar char="•"/>
          <a:defRPr sz="3200" dirty="0" smtClean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1176</Words>
  <Application>Microsoft Office PowerPoint</Application>
  <PresentationFormat>宽屏</PresentationFormat>
  <Paragraphs>176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黑体</vt:lpstr>
      <vt:lpstr>宋体</vt:lpstr>
      <vt:lpstr>微软雅黑</vt:lpstr>
      <vt:lpstr>Arial</vt:lpstr>
      <vt:lpstr>Arial Black</vt:lpstr>
      <vt:lpstr>Calibri</vt:lpstr>
      <vt:lpstr>Times New Roman</vt:lpstr>
      <vt:lpstr>Wingdings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Liyi</dc:creator>
  <cp:lastModifiedBy>zcs</cp:lastModifiedBy>
  <cp:revision>377</cp:revision>
  <dcterms:created xsi:type="dcterms:W3CDTF">2014-04-03T09:50:00Z</dcterms:created>
  <dcterms:modified xsi:type="dcterms:W3CDTF">2017-11-03T03:53:49Z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