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0" r:id="rId3"/>
  </p:sldMasterIdLst>
  <p:notesMasterIdLst>
    <p:notesMasterId r:id="rId26"/>
  </p:notesMasterIdLst>
  <p:sldIdLst>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9" r:id="rId18"/>
    <p:sldId id="271" r:id="rId19"/>
    <p:sldId id="275" r:id="rId20"/>
    <p:sldId id="276" r:id="rId21"/>
    <p:sldId id="277" r:id="rId22"/>
    <p:sldId id="278" r:id="rId23"/>
    <p:sldId id="272" r:id="rId24"/>
    <p:sldId id="273"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46F67-527E-4705-8A02-BB5738D83F8F}" type="datetimeFigureOut">
              <a:rPr lang="zh-CN" altLang="en-US" smtClean="0"/>
              <a:t>2017/10/31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FCC771-2F8E-4603-A8E8-C61118F5D494}" type="slidenum">
              <a:rPr lang="zh-CN" altLang="en-US" smtClean="0"/>
              <a:t>‹#›</a:t>
            </a:fld>
            <a:endParaRPr lang="zh-CN" altLang="en-US"/>
          </a:p>
        </p:txBody>
      </p:sp>
    </p:spTree>
    <p:extLst>
      <p:ext uri="{BB962C8B-B14F-4D97-AF65-F5344CB8AC3E}">
        <p14:creationId xmlns:p14="http://schemas.microsoft.com/office/powerpoint/2010/main" val="253381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0F2D47-1176-4776-9BB8-7A287332D7F9}"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74577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2"/>
          <p:cNvSpPr>
            <a:spLocks noGrp="1" noRot="1" noChangeAspect="1" noChangeArrowheads="1" noTextEdit="1"/>
          </p:cNvSpPr>
          <p:nvPr>
            <p:ph type="sldImg"/>
          </p:nvPr>
        </p:nvSpPr>
        <p:spPr/>
      </p:sp>
      <p:sp>
        <p:nvSpPr>
          <p:cNvPr id="238594"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en-US" smtClean="0">
              <a:latin typeface="Calibri" panose="020F0502020204030204" pitchFamily="34" charset="0"/>
              <a:ea typeface="Malgun Gothic" panose="020B0503020000020004" pitchFamily="34" charset="-127"/>
            </a:endParaRPr>
          </a:p>
        </p:txBody>
      </p:sp>
    </p:spTree>
    <p:extLst>
      <p:ext uri="{BB962C8B-B14F-4D97-AF65-F5344CB8AC3E}">
        <p14:creationId xmlns:p14="http://schemas.microsoft.com/office/powerpoint/2010/main" val="32690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8"/>
            <a:ext cx="10363200" cy="1470025"/>
          </a:xfrm>
        </p:spPr>
        <p:txBody>
          <a:bodyPr/>
          <a:lstStyle/>
          <a:p>
            <a:r>
              <a:rPr lang="zh-CN" altLang="en-US" smtClean="0"/>
              <a:t>此处输入主题名称</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此处输入专题名称</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4222251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此处输入专题名称</a:t>
            </a:r>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892791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458581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dirty="0">
              <a:solidFill>
                <a:prstClr val="black">
                  <a:tint val="75000"/>
                </a:prstClr>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dirty="0">
              <a:solidFill>
                <a:prstClr val="black">
                  <a:tint val="75000"/>
                </a:prstClr>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5D3B611-A48D-4942-AC35-C4B2649012A1}"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313201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此处输入专题名称</a:t>
            </a:r>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8969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0472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dirty="0">
              <a:solidFill>
                <a:prstClr val="black">
                  <a:tint val="75000"/>
                </a:prstClr>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dirty="0">
              <a:solidFill>
                <a:prstClr val="black">
                  <a:tint val="75000"/>
                </a:prstClr>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5D3B611-A48D-4942-AC35-C4B2649012A1}"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223724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8"/>
            <a:ext cx="10363200" cy="1470025"/>
          </a:xfrm>
        </p:spPr>
        <p:txBody>
          <a:bodyPr/>
          <a:lstStyle/>
          <a:p>
            <a:r>
              <a:rPr lang="zh-CN" altLang="en-US" smtClean="0"/>
              <a:t>此处输入主题名称</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此处输入专题名称</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5290936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a:t>此处输入专题名称</a:t>
            </a:r>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2337189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469749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dirty="0">
              <a:solidFill>
                <a:prstClr val="black">
                  <a:tint val="75000"/>
                </a:prstClr>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dirty="0">
              <a:solidFill>
                <a:prstClr val="black">
                  <a:tint val="75000"/>
                </a:prstClr>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5D3B611-A48D-4942-AC35-C4B2649012A1}" type="slidenum">
              <a:rPr lang="en-US" altLang="zh-CN">
                <a:solidFill>
                  <a:prstClr val="black">
                    <a:tint val="75000"/>
                  </a:prstClr>
                </a:solidFill>
              </a:rPr>
              <a:pPr>
                <a:defRPr/>
              </a:pPr>
              <a:t>‹#›</a:t>
            </a:fld>
            <a:endParaRPr lang="en-US" altLang="zh-CN" dirty="0">
              <a:solidFill>
                <a:prstClr val="black">
                  <a:tint val="75000"/>
                </a:prstClr>
              </a:solidFill>
            </a:endParaRPr>
          </a:p>
        </p:txBody>
      </p:sp>
    </p:spTree>
    <p:extLst>
      <p:ext uri="{BB962C8B-B14F-4D97-AF65-F5344CB8AC3E}">
        <p14:creationId xmlns:p14="http://schemas.microsoft.com/office/powerpoint/2010/main" val="39297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914400" y="2130428"/>
            <a:ext cx="10363200" cy="1470025"/>
          </a:xfrm>
        </p:spPr>
        <p:txBody>
          <a:bodyPr/>
          <a:lstStyle/>
          <a:p>
            <a:r>
              <a:rPr lang="zh-CN" altLang="en-US" smtClean="0"/>
              <a:t>此处输入主题名称</a:t>
            </a:r>
            <a:endParaRPr lang="zh-CN" altLang="en-US"/>
          </a:p>
        </p:txBody>
      </p:sp>
      <p:sp>
        <p:nvSpPr>
          <p:cNvPr id="3" name="副标题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此处输入专题名称</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4635709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5842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7639799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ABE6C31-EE7A-4411-A45C-DDF7D2352E4A}" type="datetimeFigureOut">
              <a:rPr lang="zh-CN" altLang="en-US" smtClean="0">
                <a:solidFill>
                  <a:prstClr val="black">
                    <a:tint val="75000"/>
                  </a:prstClr>
                </a:solidFill>
              </a:rPr>
              <a:pPr/>
              <a:t>2017/10/31</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D678030-9616-401B-859B-C9A7A46604E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873897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079680" y="2841227"/>
            <a:ext cx="4025462" cy="646331"/>
          </a:xfrm>
          <a:prstGeom prst="rect">
            <a:avLst/>
          </a:prstGeom>
          <a:noFill/>
        </p:spPr>
        <p:txBody>
          <a:bodyPr wrap="none" rtlCol="0" anchor="ctr">
            <a:spAutoFit/>
          </a:bodyPr>
          <a:lstStyle/>
          <a:p>
            <a:pPr algn="ctr"/>
            <a:r>
              <a:rPr lang="zh-CN" altLang="en-US" sz="3600" b="1" dirty="0">
                <a:solidFill>
                  <a:prstClr val="white"/>
                </a:solidFill>
                <a:latin typeface="微软雅黑" panose="020B0503020204020204" pitchFamily="34" charset="-122"/>
                <a:ea typeface="微软雅黑" panose="020B0503020204020204" pitchFamily="34" charset="-122"/>
              </a:rPr>
              <a:t>软件测试用例设计</a:t>
            </a:r>
            <a:endParaRPr lang="zh-CN" altLang="zh-CN" sz="3600" b="1" dirty="0">
              <a:solidFill>
                <a:prstClr val="white"/>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960097" y="3699030"/>
            <a:ext cx="1845377" cy="300082"/>
          </a:xfrm>
          <a:prstGeom prst="rect">
            <a:avLst/>
          </a:prstGeom>
          <a:noFill/>
        </p:spPr>
        <p:txBody>
          <a:bodyPr wrap="none" rtlCol="0">
            <a:spAutoFit/>
          </a:bodyPr>
          <a:lstStyle/>
          <a:p>
            <a:r>
              <a:rPr lang="zh-CN" altLang="en-US" sz="1350" dirty="0" smtClean="0">
                <a:solidFill>
                  <a:prstClr val="white"/>
                </a:solidFill>
                <a:latin typeface="微软雅黑" panose="020B0503020204020204" pitchFamily="34" charset="-122"/>
                <a:ea typeface="微软雅黑" panose="020B0503020204020204" pitchFamily="34" charset="-122"/>
              </a:rPr>
              <a:t>软件测试讲师  张老师</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228514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71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676400"/>
            <a:ext cx="8148638" cy="3378200"/>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2244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ChangeArrowheads="1"/>
          </p:cNvSpPr>
          <p:nvPr/>
        </p:nvSpPr>
        <p:spPr bwMode="auto">
          <a:xfrm>
            <a:off x="2090739" y="549276"/>
            <a:ext cx="357663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p>
            <a:pPr>
              <a:defRPr/>
            </a:pPr>
            <a:r>
              <a:rPr kumimoji="1" lang="zh-CN" altLang="en-US" sz="2800">
                <a:solidFill>
                  <a:prstClr val="black"/>
                </a:solidFill>
                <a:effectLst>
                  <a:outerShdw blurRad="38100" dist="38100" dir="2700000" algn="tl">
                    <a:srgbClr val="DDDDDD"/>
                  </a:outerShdw>
                </a:effectLst>
                <a:latin typeface="Times New Roman" charset="0"/>
                <a:ea typeface="宋体" charset="0"/>
                <a:cs typeface="宋体" charset="0"/>
              </a:rPr>
              <a:t>（</a:t>
            </a:r>
            <a:r>
              <a:rPr kumimoji="1" lang="en-US" altLang="zh-CN" sz="2800">
                <a:solidFill>
                  <a:prstClr val="black"/>
                </a:solidFill>
                <a:effectLst>
                  <a:outerShdw blurRad="38100" dist="38100" dir="2700000" algn="tl">
                    <a:srgbClr val="DDDDDD"/>
                  </a:outerShdw>
                </a:effectLst>
                <a:latin typeface="Times New Roman" charset="0"/>
                <a:ea typeface="宋体" charset="0"/>
                <a:cs typeface="宋体" charset="0"/>
              </a:rPr>
              <a:t>1</a:t>
            </a:r>
            <a:r>
              <a:rPr kumimoji="1" lang="zh-CN" altLang="en-US" sz="2800">
                <a:solidFill>
                  <a:prstClr val="black"/>
                </a:solidFill>
                <a:effectLst>
                  <a:outerShdw blurRad="38100" dist="38100" dir="2700000" algn="tl">
                    <a:srgbClr val="DDDDDD"/>
                  </a:outerShdw>
                </a:effectLst>
                <a:latin typeface="Times New Roman" charset="0"/>
                <a:ea typeface="宋体" charset="0"/>
                <a:cs typeface="宋体" charset="0"/>
              </a:rPr>
              <a:t>）得到初始判定表</a:t>
            </a:r>
          </a:p>
        </p:txBody>
      </p:sp>
      <p:graphicFrame>
        <p:nvGraphicFramePr>
          <p:cNvPr id="349238" name="Group 54"/>
          <p:cNvGraphicFramePr>
            <a:graphicFrameLocks noGrp="1"/>
          </p:cNvGraphicFramePr>
          <p:nvPr/>
        </p:nvGraphicFramePr>
        <p:xfrm>
          <a:off x="2316163" y="1373188"/>
          <a:ext cx="7740650" cy="3764280"/>
        </p:xfrm>
        <a:graphic>
          <a:graphicData uri="http://schemas.openxmlformats.org/drawingml/2006/table">
            <a:tbl>
              <a:tblPr/>
              <a:tblGrid>
                <a:gridCol w="2728912"/>
                <a:gridCol w="627063"/>
                <a:gridCol w="625475"/>
                <a:gridCol w="627062"/>
                <a:gridCol w="627063"/>
                <a:gridCol w="625475"/>
                <a:gridCol w="625475"/>
                <a:gridCol w="628650"/>
                <a:gridCol w="625475"/>
              </a:tblGrid>
              <a:tr h="838200">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90000" marR="90000" marT="0" marB="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6</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7</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00175">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条件：</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功率大于</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50</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马力？</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维修记录不全？</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运行超过</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10</a:t>
                      </a: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年？</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动作：</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进行优先处理</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做其他处理</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3756" name="Line 45"/>
          <p:cNvSpPr>
            <a:spLocks noChangeShapeType="1"/>
          </p:cNvSpPr>
          <p:nvPr/>
        </p:nvSpPr>
        <p:spPr bwMode="auto">
          <a:xfrm>
            <a:off x="2316164" y="1358900"/>
            <a:ext cx="2803525" cy="8524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43757" name="Rectangle 46"/>
          <p:cNvSpPr>
            <a:spLocks noChangeArrowheads="1"/>
          </p:cNvSpPr>
          <p:nvPr/>
        </p:nvSpPr>
        <p:spPr bwMode="auto">
          <a:xfrm>
            <a:off x="4037014" y="1465264"/>
            <a:ext cx="7127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r>
              <a:rPr lang="zh-CN" altLang="en-US" sz="2000">
                <a:solidFill>
                  <a:prstClr val="black"/>
                </a:solidFill>
                <a:latin typeface="Times New Roman" panose="02020603050405020304" pitchFamily="18" charset="0"/>
                <a:cs typeface="Times New Roman" panose="02020603050405020304" pitchFamily="18" charset="0"/>
              </a:rPr>
              <a:t>规则</a:t>
            </a:r>
          </a:p>
        </p:txBody>
      </p:sp>
      <p:sp>
        <p:nvSpPr>
          <p:cNvPr id="243758" name="Rectangle 47"/>
          <p:cNvSpPr>
            <a:spLocks noChangeArrowheads="1"/>
          </p:cNvSpPr>
          <p:nvPr/>
        </p:nvSpPr>
        <p:spPr bwMode="auto">
          <a:xfrm>
            <a:off x="2811464" y="1766888"/>
            <a:ext cx="7191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r>
              <a:rPr lang="zh-CN" altLang="en-US" sz="2000">
                <a:solidFill>
                  <a:prstClr val="black"/>
                </a:solidFill>
                <a:latin typeface="Times New Roman" panose="02020603050405020304" pitchFamily="18" charset="0"/>
                <a:cs typeface="Times New Roman" panose="02020603050405020304" pitchFamily="18" charset="0"/>
              </a:rPr>
              <a:t>选项</a:t>
            </a:r>
          </a:p>
        </p:txBody>
      </p:sp>
      <p:sp>
        <p:nvSpPr>
          <p:cNvPr id="349232" name="Rectangle 48"/>
          <p:cNvSpPr>
            <a:spLocks noChangeArrowheads="1"/>
          </p:cNvSpPr>
          <p:nvPr/>
        </p:nvSpPr>
        <p:spPr bwMode="auto">
          <a:xfrm>
            <a:off x="3441701" y="2165350"/>
            <a:ext cx="184731" cy="369332"/>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zh-CN" altLang="en-US">
              <a:solidFill>
                <a:prstClr val="black"/>
              </a:solidFill>
              <a:latin typeface="Gulim" charset="0"/>
              <a:ea typeface="宋体" charset="0"/>
              <a:cs typeface="宋体" charset="0"/>
            </a:endParaRPr>
          </a:p>
        </p:txBody>
      </p:sp>
      <p:sp>
        <p:nvSpPr>
          <p:cNvPr id="349233" name="Text Box 49"/>
          <p:cNvSpPr txBox="1">
            <a:spLocks noChangeArrowheads="1"/>
          </p:cNvSpPr>
          <p:nvPr/>
        </p:nvSpPr>
        <p:spPr bwMode="auto">
          <a:xfrm>
            <a:off x="2743200" y="5302251"/>
            <a:ext cx="11747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a:solidFill>
                  <a:prstClr val="black"/>
                </a:solidFill>
                <a:latin typeface="Times New Roman" charset="0"/>
                <a:ea typeface="宋体" charset="0"/>
                <a:cs typeface="宋体" charset="0"/>
              </a:rPr>
              <a:t>1/2,5/7,6/8</a:t>
            </a:r>
          </a:p>
        </p:txBody>
      </p:sp>
    </p:spTree>
    <p:extLst>
      <p:ext uri="{BB962C8B-B14F-4D97-AF65-F5344CB8AC3E}">
        <p14:creationId xmlns:p14="http://schemas.microsoft.com/office/powerpoint/2010/main" val="3575477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2290764" y="684213"/>
            <a:ext cx="5362575"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r>
              <a:rPr kumimoji="1" lang="zh-CN" altLang="en-US" sz="2800">
                <a:solidFill>
                  <a:prstClr val="black"/>
                </a:solidFill>
                <a:effectLst>
                  <a:outerShdw blurRad="38100" dist="38100" dir="2700000" algn="tl">
                    <a:srgbClr val="C0C0C0"/>
                  </a:outerShdw>
                </a:effectLst>
                <a:latin typeface="Times New Roman" panose="02020603050405020304" pitchFamily="18" charset="0"/>
              </a:rPr>
              <a:t>（</a:t>
            </a:r>
            <a:r>
              <a:rPr kumimoji="1" lang="en-US" altLang="zh-CN" sz="2800">
                <a:solidFill>
                  <a:prstClr val="black"/>
                </a:solidFill>
                <a:effectLst>
                  <a:outerShdw blurRad="38100" dist="38100" dir="2700000" algn="tl">
                    <a:srgbClr val="C0C0C0"/>
                  </a:outerShdw>
                </a:effectLst>
                <a:latin typeface="Times New Roman" panose="02020603050405020304" pitchFamily="18" charset="0"/>
              </a:rPr>
              <a:t>2</a:t>
            </a:r>
            <a:r>
              <a:rPr kumimoji="1" lang="zh-CN" altLang="en-US" sz="2800">
                <a:solidFill>
                  <a:prstClr val="black"/>
                </a:solidFill>
                <a:effectLst>
                  <a:outerShdw blurRad="38100" dist="38100" dir="2700000" algn="tl">
                    <a:srgbClr val="C0C0C0"/>
                  </a:outerShdw>
                </a:effectLst>
                <a:latin typeface="Times New Roman" panose="02020603050405020304" pitchFamily="18" charset="0"/>
              </a:rPr>
              <a:t>）简化判定表，合并相似规则</a:t>
            </a:r>
          </a:p>
        </p:txBody>
      </p:sp>
      <p:graphicFrame>
        <p:nvGraphicFramePr>
          <p:cNvPr id="350248" name="Group 40"/>
          <p:cNvGraphicFramePr>
            <a:graphicFrameLocks noGrp="1"/>
          </p:cNvGraphicFramePr>
          <p:nvPr/>
        </p:nvGraphicFramePr>
        <p:xfrm>
          <a:off x="3081338" y="1508125"/>
          <a:ext cx="5453062" cy="3764280"/>
        </p:xfrm>
        <a:graphic>
          <a:graphicData uri="http://schemas.openxmlformats.org/drawingml/2006/table">
            <a:tbl>
              <a:tblPr/>
              <a:tblGrid>
                <a:gridCol w="2681287"/>
                <a:gridCol w="554038"/>
                <a:gridCol w="555625"/>
                <a:gridCol w="552450"/>
                <a:gridCol w="555625"/>
                <a:gridCol w="554037"/>
              </a:tblGrid>
              <a:tr h="838200">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90000" marR="90000" marT="0" marB="0"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4</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5</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5725">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条件：</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功率大于</a:t>
                      </a: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马力？</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维修记录不全？</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运行超过</a:t>
                      </a: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Y</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N</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动作：</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进行优先处理</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做其他处理</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4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defRPr kumimoji="1" sz="20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defRPr kumimoji="1">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defRPr kumimoji="1" sz="16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defRPr kumimoji="1" sz="1600">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4768" name="Line 33"/>
          <p:cNvSpPr>
            <a:spLocks noChangeShapeType="1"/>
          </p:cNvSpPr>
          <p:nvPr/>
        </p:nvSpPr>
        <p:spPr bwMode="auto">
          <a:xfrm>
            <a:off x="3035301" y="1487489"/>
            <a:ext cx="2746375" cy="85883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44769" name="Rectangle 34"/>
          <p:cNvSpPr>
            <a:spLocks noChangeArrowheads="1"/>
          </p:cNvSpPr>
          <p:nvPr/>
        </p:nvSpPr>
        <p:spPr bwMode="auto">
          <a:xfrm>
            <a:off x="4846639" y="1600201"/>
            <a:ext cx="7127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r>
              <a:rPr lang="zh-CN" altLang="en-US" sz="2000">
                <a:solidFill>
                  <a:prstClr val="black"/>
                </a:solidFill>
                <a:latin typeface="Times New Roman" panose="02020603050405020304" pitchFamily="18" charset="0"/>
                <a:cs typeface="Times New Roman" panose="02020603050405020304" pitchFamily="18" charset="0"/>
              </a:rPr>
              <a:t>规则</a:t>
            </a:r>
          </a:p>
        </p:txBody>
      </p:sp>
      <p:sp>
        <p:nvSpPr>
          <p:cNvPr id="244770" name="Rectangle 35"/>
          <p:cNvSpPr>
            <a:spLocks noChangeArrowheads="1"/>
          </p:cNvSpPr>
          <p:nvPr/>
        </p:nvSpPr>
        <p:spPr bwMode="auto">
          <a:xfrm>
            <a:off x="3621089" y="1901825"/>
            <a:ext cx="7191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r>
              <a:rPr lang="zh-CN" altLang="en-US" sz="2000">
                <a:solidFill>
                  <a:prstClr val="black"/>
                </a:solidFill>
                <a:latin typeface="Times New Roman" panose="02020603050405020304" pitchFamily="18" charset="0"/>
                <a:cs typeface="Times New Roman" panose="02020603050405020304" pitchFamily="18" charset="0"/>
              </a:rPr>
              <a:t>选项</a:t>
            </a:r>
          </a:p>
        </p:txBody>
      </p:sp>
      <p:sp>
        <p:nvSpPr>
          <p:cNvPr id="350244" name="Rectangle 36"/>
          <p:cNvSpPr>
            <a:spLocks noChangeArrowheads="1"/>
          </p:cNvSpPr>
          <p:nvPr/>
        </p:nvSpPr>
        <p:spPr bwMode="auto">
          <a:xfrm>
            <a:off x="3957639" y="2300288"/>
            <a:ext cx="184731" cy="369332"/>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endParaRPr lang="zh-CN" altLang="en-US">
              <a:solidFill>
                <a:prstClr val="black"/>
              </a:solidFill>
              <a:latin typeface="Gulim" charset="0"/>
              <a:ea typeface="宋体" charset="0"/>
              <a:cs typeface="宋体" charset="0"/>
            </a:endParaRPr>
          </a:p>
        </p:txBody>
      </p:sp>
    </p:spTree>
    <p:extLst>
      <p:ext uri="{BB962C8B-B14F-4D97-AF65-F5344CB8AC3E}">
        <p14:creationId xmlns:p14="http://schemas.microsoft.com/office/powerpoint/2010/main" val="2918776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171978" y="864048"/>
            <a:ext cx="9787944" cy="5165491"/>
          </a:xfrm>
          <a:prstGeom prst="rect">
            <a:avLst/>
          </a:prstGeom>
        </p:spPr>
      </p:pic>
    </p:spTree>
    <p:extLst>
      <p:ext uri="{BB962C8B-B14F-4D97-AF65-F5344CB8AC3E}">
        <p14:creationId xmlns:p14="http://schemas.microsoft.com/office/powerpoint/2010/main" val="169342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合并后的判定表</a:t>
            </a:r>
            <a:endParaRPr lang="zh-CN" altLang="en-US" dirty="0"/>
          </a:p>
        </p:txBody>
      </p:sp>
      <p:pic>
        <p:nvPicPr>
          <p:cNvPr id="125" name="图片 124"/>
          <p:cNvPicPr>
            <a:picLocks noChangeAspect="1"/>
          </p:cNvPicPr>
          <p:nvPr/>
        </p:nvPicPr>
        <p:blipFill>
          <a:blip r:embed="rId2"/>
          <a:stretch>
            <a:fillRect/>
          </a:stretch>
        </p:blipFill>
        <p:spPr>
          <a:xfrm>
            <a:off x="1621828" y="1700808"/>
            <a:ext cx="8948344" cy="4248472"/>
          </a:xfrm>
          <a:prstGeom prst="rect">
            <a:avLst/>
          </a:prstGeom>
        </p:spPr>
      </p:pic>
    </p:spTree>
    <p:extLst>
      <p:ext uri="{BB962C8B-B14F-4D97-AF65-F5344CB8AC3E}">
        <p14:creationId xmlns:p14="http://schemas.microsoft.com/office/powerpoint/2010/main" val="621350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练习题</a:t>
            </a:r>
            <a:endParaRPr lang="zh-CN" altLang="en-US" dirty="0"/>
          </a:p>
        </p:txBody>
      </p:sp>
      <p:sp>
        <p:nvSpPr>
          <p:cNvPr id="3" name="内容占位符 2"/>
          <p:cNvSpPr>
            <a:spLocks noGrp="1"/>
          </p:cNvSpPr>
          <p:nvPr>
            <p:ph idx="1"/>
          </p:nvPr>
        </p:nvSpPr>
        <p:spPr/>
        <p:txBody>
          <a:bodyPr/>
          <a:lstStyle/>
          <a:p>
            <a:r>
              <a:rPr lang="zh-CN" altLang="en-US" dirty="0" smtClean="0"/>
              <a:t>三角形</a:t>
            </a:r>
            <a:endParaRPr lang="en-US" altLang="zh-CN" dirty="0" smtClean="0"/>
          </a:p>
          <a:p>
            <a:pPr indent="266700" algn="just">
              <a:spcAft>
                <a:spcPts val="0"/>
              </a:spcAft>
            </a:pPr>
            <a:r>
              <a:rPr lang="zh-CN" altLang="zh-CN" kern="100" dirty="0">
                <a:latin typeface="Times New Roman" panose="02020603050405020304" pitchFamily="18" charset="0"/>
                <a:ea typeface="宋体" panose="02010600030101010101" pitchFamily="2" charset="-122"/>
              </a:rPr>
              <a:t>输入三条边，判断能否组成三角形，能组成三角形，继续判断能组成等腰三角形？等边三角形？还是直角三角形？</a:t>
            </a:r>
          </a:p>
          <a:p>
            <a:pPr marL="0" indent="0">
              <a:buNone/>
            </a:pPr>
            <a:endParaRPr lang="zh-CN" altLang="en-US" dirty="0"/>
          </a:p>
        </p:txBody>
      </p:sp>
      <p:pic>
        <p:nvPicPr>
          <p:cNvPr id="4" name="图片 3"/>
          <p:cNvPicPr/>
          <p:nvPr/>
        </p:nvPicPr>
        <p:blipFill>
          <a:blip r:embed="rId2"/>
          <a:srcRect/>
          <a:stretch>
            <a:fillRect/>
          </a:stretch>
        </p:blipFill>
        <p:spPr bwMode="auto">
          <a:xfrm>
            <a:off x="2763386" y="3043241"/>
            <a:ext cx="5274310" cy="3082925"/>
          </a:xfrm>
          <a:prstGeom prst="rect">
            <a:avLst/>
          </a:prstGeom>
          <a:noFill/>
          <a:ln w="9525">
            <a:noFill/>
            <a:miter lim="800000"/>
            <a:headEnd/>
            <a:tailEnd/>
          </a:ln>
        </p:spPr>
      </p:pic>
    </p:spTree>
    <p:extLst>
      <p:ext uri="{BB962C8B-B14F-4D97-AF65-F5344CB8AC3E}">
        <p14:creationId xmlns:p14="http://schemas.microsoft.com/office/powerpoint/2010/main" val="66916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Rectangle 2"/>
          <p:cNvSpPr>
            <a:spLocks noGrp="1" noChangeArrowheads="1"/>
          </p:cNvSpPr>
          <p:nvPr>
            <p:ph type="body" idx="1"/>
          </p:nvPr>
        </p:nvSpPr>
        <p:spPr>
          <a:xfrm>
            <a:off x="2279650" y="671513"/>
            <a:ext cx="7773988" cy="1073150"/>
          </a:xfrm>
        </p:spPr>
        <p:txBody>
          <a:bodyPr/>
          <a:lstStyle/>
          <a:p>
            <a:r>
              <a:rPr kumimoji="0" lang="zh-CN" altLang="en-US" smtClean="0"/>
              <a:t>当输入条件增大时，若采用因果图法和决策表法，测试用例数会随着条件数呈指数型增长。</a:t>
            </a:r>
          </a:p>
        </p:txBody>
      </p:sp>
      <p:sp>
        <p:nvSpPr>
          <p:cNvPr id="351235" name="Rectangle 3"/>
          <p:cNvSpPr>
            <a:spLocks noChangeArrowheads="1"/>
          </p:cNvSpPr>
          <p:nvPr/>
        </p:nvSpPr>
        <p:spPr bwMode="auto">
          <a:xfrm>
            <a:off x="2286000" y="1668463"/>
            <a:ext cx="7773988"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spcBef>
                <a:spcPct val="20000"/>
              </a:spcBef>
            </a:pPr>
            <a:r>
              <a:rPr lang="zh-CN" altLang="en-US" sz="2800" b="0">
                <a:solidFill>
                  <a:prstClr val="black"/>
                </a:solidFill>
                <a:latin typeface="Times New Roman" panose="02020603050405020304" pitchFamily="18" charset="0"/>
                <a:ea typeface="黑体" panose="02010609060101010101" pitchFamily="49" charset="-122"/>
              </a:rPr>
              <a:t>如：某个程序的输入条件组合为</a:t>
            </a:r>
          </a:p>
          <a:p>
            <a:pPr eaLnBrk="0" hangingPunct="0">
              <a:spcBef>
                <a:spcPct val="20000"/>
              </a:spcBef>
            </a:pPr>
            <a:r>
              <a:rPr lang="zh-CN" altLang="en-US" sz="2800" b="0">
                <a:solidFill>
                  <a:prstClr val="black"/>
                </a:solidFill>
                <a:latin typeface="Times New Roman" panose="02020603050405020304" pitchFamily="18" charset="0"/>
                <a:ea typeface="黑体" panose="02010609060101010101" pitchFamily="49" charset="-122"/>
              </a:rPr>
              <a:t>        姓名</a:t>
            </a:r>
            <a:r>
              <a:rPr lang="en-US" altLang="zh-CN" sz="2800" b="0">
                <a:solidFill>
                  <a:prstClr val="black"/>
                </a:solidFill>
                <a:latin typeface="Times New Roman" panose="02020603050405020304" pitchFamily="18" charset="0"/>
                <a:ea typeface="黑体" panose="02010609060101010101" pitchFamily="49" charset="-122"/>
              </a:rPr>
              <a:t>——</a:t>
            </a:r>
            <a:r>
              <a:rPr lang="zh-CN" altLang="en-US" sz="2800" b="0">
                <a:solidFill>
                  <a:prstClr val="black"/>
                </a:solidFill>
                <a:latin typeface="Times New Roman" panose="02020603050405020304" pitchFamily="18" charset="0"/>
                <a:ea typeface="黑体" panose="02010609060101010101" pitchFamily="49" charset="-122"/>
              </a:rPr>
              <a:t>填或不填</a:t>
            </a:r>
          </a:p>
          <a:p>
            <a:pPr eaLnBrk="0" hangingPunct="0">
              <a:spcBef>
                <a:spcPct val="20000"/>
              </a:spcBef>
            </a:pPr>
            <a:r>
              <a:rPr lang="zh-CN" altLang="en-US" sz="2800" b="0">
                <a:solidFill>
                  <a:prstClr val="black"/>
                </a:solidFill>
                <a:latin typeface="Times New Roman" panose="02020603050405020304" pitchFamily="18" charset="0"/>
                <a:ea typeface="黑体" panose="02010609060101010101" pitchFamily="49" charset="-122"/>
              </a:rPr>
              <a:t>        性别</a:t>
            </a:r>
            <a:r>
              <a:rPr lang="en-US" altLang="zh-CN" sz="2800" b="0">
                <a:solidFill>
                  <a:prstClr val="black"/>
                </a:solidFill>
                <a:latin typeface="Times New Roman" panose="02020603050405020304" pitchFamily="18" charset="0"/>
                <a:ea typeface="黑体" panose="02010609060101010101" pitchFamily="49" charset="-122"/>
              </a:rPr>
              <a:t>——</a:t>
            </a:r>
            <a:r>
              <a:rPr lang="zh-CN" altLang="en-US" sz="2800" b="0">
                <a:solidFill>
                  <a:prstClr val="black"/>
                </a:solidFill>
                <a:latin typeface="Times New Roman" panose="02020603050405020304" pitchFamily="18" charset="0"/>
                <a:ea typeface="黑体" panose="02010609060101010101" pitchFamily="49" charset="-122"/>
              </a:rPr>
              <a:t>男或女</a:t>
            </a:r>
          </a:p>
          <a:p>
            <a:pPr eaLnBrk="0" hangingPunct="0">
              <a:spcBef>
                <a:spcPct val="20000"/>
              </a:spcBef>
            </a:pPr>
            <a:r>
              <a:rPr lang="zh-CN" altLang="en-US" sz="2800" b="0">
                <a:solidFill>
                  <a:prstClr val="black"/>
                </a:solidFill>
                <a:latin typeface="Times New Roman" panose="02020603050405020304" pitchFamily="18" charset="0"/>
                <a:ea typeface="黑体" panose="02010609060101010101" pitchFamily="49" charset="-122"/>
              </a:rPr>
              <a:t>        状态</a:t>
            </a:r>
            <a:r>
              <a:rPr lang="en-US" altLang="zh-CN" sz="2800" b="0">
                <a:solidFill>
                  <a:prstClr val="black"/>
                </a:solidFill>
                <a:latin typeface="Times New Roman" panose="02020603050405020304" pitchFamily="18" charset="0"/>
                <a:ea typeface="黑体" panose="02010609060101010101" pitchFamily="49" charset="-122"/>
              </a:rPr>
              <a:t>——</a:t>
            </a:r>
            <a:r>
              <a:rPr lang="zh-CN" altLang="en-US" sz="2800" b="0">
                <a:solidFill>
                  <a:prstClr val="black"/>
                </a:solidFill>
                <a:latin typeface="Times New Roman" panose="02020603050405020304" pitchFamily="18" charset="0"/>
                <a:ea typeface="黑体" panose="02010609060101010101" pitchFamily="49" charset="-122"/>
              </a:rPr>
              <a:t>激活或未激活</a:t>
            </a:r>
          </a:p>
          <a:p>
            <a:pPr eaLnBrk="0" hangingPunct="0">
              <a:spcBef>
                <a:spcPct val="20000"/>
              </a:spcBef>
            </a:pPr>
            <a:r>
              <a:rPr lang="zh-CN" altLang="en-US" sz="2800" b="0">
                <a:solidFill>
                  <a:prstClr val="black"/>
                </a:solidFill>
                <a:latin typeface="Times New Roman" panose="02020603050405020304" pitchFamily="18" charset="0"/>
                <a:ea typeface="黑体" panose="02010609060101010101" pitchFamily="49" charset="-122"/>
              </a:rPr>
              <a:t>若考虑全面覆盖则需</a:t>
            </a:r>
            <a:r>
              <a:rPr lang="en-US" altLang="zh-CN" sz="2800" b="0">
                <a:solidFill>
                  <a:prstClr val="black"/>
                </a:solidFill>
                <a:latin typeface="Times New Roman" panose="02020603050405020304" pitchFamily="18" charset="0"/>
                <a:ea typeface="黑体" panose="02010609060101010101" pitchFamily="49" charset="-122"/>
              </a:rPr>
              <a:t>8</a:t>
            </a:r>
            <a:r>
              <a:rPr lang="zh-CN" altLang="en-US" sz="2800" b="0">
                <a:solidFill>
                  <a:prstClr val="black"/>
                </a:solidFill>
                <a:latin typeface="Times New Roman" panose="02020603050405020304" pitchFamily="18" charset="0"/>
                <a:ea typeface="黑体" panose="02010609060101010101" pitchFamily="49" charset="-122"/>
              </a:rPr>
              <a:t>个测试用例。</a:t>
            </a:r>
          </a:p>
        </p:txBody>
      </p:sp>
      <p:sp>
        <p:nvSpPr>
          <p:cNvPr id="351236" name="Rectangle 4"/>
          <p:cNvSpPr>
            <a:spLocks noChangeArrowheads="1"/>
          </p:cNvSpPr>
          <p:nvPr/>
        </p:nvSpPr>
        <p:spPr bwMode="auto">
          <a:xfrm>
            <a:off x="2286000" y="4640263"/>
            <a:ext cx="7773988"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spcBef>
                <a:spcPct val="20000"/>
              </a:spcBef>
              <a:buFontTx/>
              <a:buChar char="•"/>
            </a:pPr>
            <a:r>
              <a:rPr lang="zh-CN" altLang="en-US" sz="2800" b="0">
                <a:solidFill>
                  <a:prstClr val="black"/>
                </a:solidFill>
                <a:latin typeface="Times New Roman" panose="02020603050405020304" pitchFamily="18" charset="0"/>
                <a:ea typeface="黑体" panose="02010609060101010101" pitchFamily="49" charset="-122"/>
              </a:rPr>
              <a:t>若需要输入</a:t>
            </a:r>
            <a:r>
              <a:rPr lang="en-US" altLang="zh-CN" sz="2800" b="0">
                <a:solidFill>
                  <a:prstClr val="black"/>
                </a:solidFill>
                <a:latin typeface="Times New Roman" panose="02020603050405020304" pitchFamily="18" charset="0"/>
                <a:ea typeface="黑体" panose="02010609060101010101" pitchFamily="49" charset="-122"/>
              </a:rPr>
              <a:t>5</a:t>
            </a:r>
            <a:r>
              <a:rPr lang="zh-CN" altLang="en-US" sz="2800" b="0">
                <a:solidFill>
                  <a:prstClr val="black"/>
                </a:solidFill>
                <a:latin typeface="Times New Roman" panose="02020603050405020304" pitchFamily="18" charset="0"/>
                <a:ea typeface="黑体" panose="02010609060101010101" pitchFamily="49" charset="-122"/>
              </a:rPr>
              <a:t>个条件，每个条件有</a:t>
            </a:r>
            <a:r>
              <a:rPr lang="en-US" altLang="zh-CN" sz="2800" b="0">
                <a:solidFill>
                  <a:prstClr val="black"/>
                </a:solidFill>
                <a:latin typeface="Times New Roman" panose="02020603050405020304" pitchFamily="18" charset="0"/>
                <a:ea typeface="黑体" panose="02010609060101010101" pitchFamily="49" charset="-122"/>
              </a:rPr>
              <a:t>5</a:t>
            </a:r>
            <a:r>
              <a:rPr lang="zh-CN" altLang="en-US" sz="2800" b="0">
                <a:solidFill>
                  <a:prstClr val="black"/>
                </a:solidFill>
                <a:latin typeface="Times New Roman" panose="02020603050405020304" pitchFamily="18" charset="0"/>
                <a:ea typeface="黑体" panose="02010609060101010101" pitchFamily="49" charset="-122"/>
              </a:rPr>
              <a:t>个可能的取值，则需</a:t>
            </a:r>
            <a:r>
              <a:rPr lang="en-US" altLang="zh-CN" sz="2800" b="0">
                <a:solidFill>
                  <a:prstClr val="black"/>
                </a:solidFill>
                <a:latin typeface="Times New Roman" panose="02020603050405020304" pitchFamily="18" charset="0"/>
                <a:ea typeface="黑体" panose="02010609060101010101" pitchFamily="49" charset="-122"/>
              </a:rPr>
              <a:t>5</a:t>
            </a:r>
            <a:r>
              <a:rPr lang="en-US" altLang="zh-CN" sz="2800" b="0" baseline="30000">
                <a:solidFill>
                  <a:prstClr val="black"/>
                </a:solidFill>
                <a:latin typeface="Times New Roman" panose="02020603050405020304" pitchFamily="18" charset="0"/>
                <a:ea typeface="黑体" panose="02010609060101010101" pitchFamily="49" charset="-122"/>
              </a:rPr>
              <a:t>5</a:t>
            </a:r>
            <a:r>
              <a:rPr lang="zh-CN" altLang="en-US" sz="2800" b="0">
                <a:solidFill>
                  <a:prstClr val="black"/>
                </a:solidFill>
                <a:latin typeface="Times New Roman" panose="02020603050405020304" pitchFamily="18" charset="0"/>
                <a:ea typeface="黑体" panose="02010609060101010101" pitchFamily="49" charset="-122"/>
              </a:rPr>
              <a:t>个测试用例。</a:t>
            </a:r>
          </a:p>
        </p:txBody>
      </p:sp>
    </p:spTree>
    <p:extLst>
      <p:ext uri="{BB962C8B-B14F-4D97-AF65-F5344CB8AC3E}">
        <p14:creationId xmlns:p14="http://schemas.microsoft.com/office/powerpoint/2010/main" val="3406912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57250" y="809625"/>
            <a:ext cx="10410825" cy="5657850"/>
          </a:xfrm>
          <a:prstGeom prst="rect">
            <a:avLst/>
          </a:prstGeom>
          <a:noFill/>
          <a:ln w="9525">
            <a:noFill/>
          </a:ln>
        </p:spPr>
        <p:txBody>
          <a:bodyPr lIns="144000" tIns="72000" rIns="144000" bIns="72000" anchor="t"/>
          <a:lstStyle/>
          <a:p>
            <a:pPr marL="342900" lvl="1" indent="-342900" algn="just" fontAlgn="base">
              <a:lnSpc>
                <a:spcPct val="150000"/>
              </a:lnSpc>
              <a:spcBef>
                <a:spcPct val="0"/>
              </a:spcBef>
              <a:spcAft>
                <a:spcPts val="1200"/>
              </a:spcAft>
              <a:buFont typeface="Wingdings" panose="05000000000000000000" pitchFamily="2" charset="2"/>
              <a:buChar char="Ø"/>
            </a:pPr>
            <a:r>
              <a:rPr lang="zh-CN" altLang="en-US" sz="3600" b="1" dirty="0" smtClean="0">
                <a:solidFill>
                  <a:prstClr val="black"/>
                </a:solidFill>
                <a:latin typeface="微软雅黑" panose="020B0503020204020204" pitchFamily="34" charset="-122"/>
                <a:ea typeface="微软雅黑" panose="020B0503020204020204" pitchFamily="34" charset="-122"/>
              </a:rPr>
              <a:t>阅读器</a:t>
            </a:r>
            <a:endParaRPr lang="en-US" altLang="zh-CN" sz="3600" b="1"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r>
              <a:rPr lang="zh-CN" altLang="en-US" sz="2800" dirty="0" smtClean="0">
                <a:solidFill>
                  <a:prstClr val="black"/>
                </a:solidFill>
                <a:latin typeface="微软雅黑" panose="020B0503020204020204" pitchFamily="34" charset="-122"/>
                <a:ea typeface="微软雅黑" panose="020B0503020204020204" pitchFamily="34" charset="-122"/>
              </a:rPr>
              <a:t> </a:t>
            </a:r>
            <a:endParaRPr lang="en-US" altLang="zh-CN" sz="2800"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3254417" cy="369332"/>
          </a:xfrm>
          <a:prstGeom prst="rect">
            <a:avLst/>
          </a:prstGeom>
          <a:noFill/>
          <a:ln w="9525">
            <a:noFill/>
          </a:ln>
        </p:spPr>
        <p:txBody>
          <a:bodyPr wrap="none" anchor="t">
            <a:spAutoFit/>
          </a:bodyPr>
          <a:lstStyle/>
          <a:p>
            <a:pPr eaLnBrk="0" fontAlgn="base" hangingPunct="0">
              <a:spcBef>
                <a:spcPct val="0"/>
              </a:spcBef>
              <a:spcAft>
                <a:spcPct val="0"/>
              </a:spcAft>
              <a:buFont typeface="Arial" panose="020B0604020202020204" pitchFamily="34" charset="0"/>
              <a:buNone/>
            </a:pPr>
            <a:r>
              <a:rPr lang="zh-CN" altLang="en-US" b="1" dirty="0" smtClean="0">
                <a:solidFill>
                  <a:prstClr val="white"/>
                </a:solidFill>
                <a:latin typeface="微软雅黑" panose="020B0503020204020204" pitchFamily="34" charset="-122"/>
                <a:ea typeface="微软雅黑" panose="020B0503020204020204" pitchFamily="34" charset="-122"/>
              </a:rPr>
              <a:t>课题</a:t>
            </a:r>
            <a:r>
              <a:rPr lang="en-US" altLang="zh-CN" b="1" dirty="0" smtClean="0">
                <a:solidFill>
                  <a:prstClr val="white"/>
                </a:solidFill>
                <a:latin typeface="微软雅黑" panose="020B0503020204020204" pitchFamily="34" charset="-122"/>
                <a:ea typeface="微软雅黑" panose="020B0503020204020204" pitchFamily="34" charset="-122"/>
              </a:rPr>
              <a:t> </a:t>
            </a:r>
            <a:r>
              <a:rPr lang="zh-CN" altLang="en-US" b="1" dirty="0" smtClean="0">
                <a:solidFill>
                  <a:prstClr val="white"/>
                </a:solidFill>
                <a:latin typeface="微软雅黑" panose="020B0503020204020204" pitchFamily="34" charset="-122"/>
                <a:ea typeface="微软雅黑" panose="020B0503020204020204" pitchFamily="34" charset="-122"/>
              </a:rPr>
              <a:t>、黑盒用例常用设计方法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2049" name="Rectangle 1"/>
          <p:cNvSpPr>
            <a:spLocks noChangeArrowheads="1"/>
          </p:cNvSpPr>
          <p:nvPr/>
        </p:nvSpPr>
        <p:spPr bwMode="auto">
          <a:xfrm>
            <a:off x="1084118" y="1828800"/>
            <a:ext cx="9763991"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1</a:t>
            </a:r>
            <a:r>
              <a:rPr lang="zh-CN" altLang="en-US" sz="2000" dirty="0" smtClean="0">
                <a:solidFill>
                  <a:prstClr val="black"/>
                </a:solidFill>
                <a:latin typeface="微软雅黑" pitchFamily="34" charset="-122"/>
                <a:ea typeface="微软雅黑" pitchFamily="34" charset="-122"/>
                <a:cs typeface="Times New Roman" pitchFamily="18" charset="0"/>
              </a:rPr>
              <a:t>、如果觉得疲倦并且对书的内容感兴趣，同时书中的内容让你糊涂的话，</a:t>
            </a:r>
            <a:endParaRPr lang="en-US" altLang="zh-CN" sz="2000" dirty="0" smtClean="0">
              <a:solidFill>
                <a:prstClr val="black"/>
              </a:solidFill>
              <a:latin typeface="微软雅黑" pitchFamily="34" charset="-122"/>
              <a:ea typeface="微软雅黑" pitchFamily="34" charset="-122"/>
              <a:cs typeface="Times New Roman" pitchFamily="18" charset="0"/>
            </a:endParaRPr>
          </a:p>
          <a:p>
            <a:pPr fontAlgn="base">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     </a:t>
            </a:r>
            <a:r>
              <a:rPr lang="zh-CN" altLang="en-US" sz="2000" dirty="0" smtClean="0">
                <a:solidFill>
                  <a:prstClr val="black"/>
                </a:solidFill>
                <a:latin typeface="微软雅黑" pitchFamily="34" charset="-122"/>
                <a:ea typeface="微软雅黑" pitchFamily="34" charset="-122"/>
                <a:cs typeface="Times New Roman" pitchFamily="18" charset="0"/>
              </a:rPr>
              <a:t>回到本章重读</a:t>
            </a:r>
            <a:endParaRPr lang="zh-CN" altLang="en-US" sz="2000" dirty="0" smtClean="0">
              <a:solidFill>
                <a:prstClr val="black"/>
              </a:solidFill>
              <a:latin typeface="微软雅黑" pitchFamily="34" charset="-122"/>
              <a:ea typeface="微软雅黑" pitchFamily="34" charset="-122"/>
              <a:cs typeface="宋体" pitchFamily="2" charset="-122"/>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2</a:t>
            </a:r>
            <a:r>
              <a:rPr lang="zh-CN" altLang="en-US" sz="2000" dirty="0" smtClean="0">
                <a:solidFill>
                  <a:prstClr val="black"/>
                </a:solidFill>
                <a:latin typeface="微软雅黑" pitchFamily="34" charset="-122"/>
                <a:ea typeface="微软雅黑" pitchFamily="34" charset="-122"/>
                <a:cs typeface="Times New Roman" pitchFamily="18" charset="0"/>
              </a:rPr>
              <a:t>、如果觉得疲倦并且对书的内容感兴趣，同时书中的内容不让你糊涂，</a:t>
            </a:r>
            <a:endParaRPr lang="en-US" altLang="zh-CN" sz="2000" dirty="0" smtClean="0">
              <a:solidFill>
                <a:prstClr val="black"/>
              </a:solidFill>
              <a:latin typeface="微软雅黑" pitchFamily="34" charset="-122"/>
              <a:ea typeface="微软雅黑" pitchFamily="34" charset="-122"/>
              <a:cs typeface="Times New Roman" pitchFamily="18" charset="0"/>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     </a:t>
            </a:r>
            <a:r>
              <a:rPr lang="zh-CN" altLang="en-US" sz="2000" dirty="0" smtClean="0">
                <a:solidFill>
                  <a:prstClr val="black"/>
                </a:solidFill>
                <a:latin typeface="微软雅黑" pitchFamily="34" charset="-122"/>
                <a:ea typeface="微软雅黑" pitchFamily="34" charset="-122"/>
                <a:cs typeface="Times New Roman" pitchFamily="18" charset="0"/>
              </a:rPr>
              <a:t>继续读下去</a:t>
            </a:r>
            <a:endParaRPr lang="zh-CN" altLang="en-US" sz="2000" dirty="0" smtClean="0">
              <a:solidFill>
                <a:prstClr val="black"/>
              </a:solidFill>
              <a:latin typeface="微软雅黑" pitchFamily="34" charset="-122"/>
              <a:ea typeface="微软雅黑" pitchFamily="34" charset="-122"/>
              <a:cs typeface="宋体" pitchFamily="2" charset="-122"/>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3</a:t>
            </a:r>
            <a:r>
              <a:rPr lang="zh-CN" altLang="en-US" sz="2000" dirty="0" smtClean="0">
                <a:solidFill>
                  <a:prstClr val="black"/>
                </a:solidFill>
                <a:latin typeface="微软雅黑" pitchFamily="34" charset="-122"/>
                <a:ea typeface="微软雅黑" pitchFamily="34" charset="-122"/>
                <a:cs typeface="Times New Roman" pitchFamily="18" charset="0"/>
              </a:rPr>
              <a:t>、如果觉得疲倦并且对书中的内容不感兴趣，同时书中的内容不让你糊涂，</a:t>
            </a:r>
            <a:endParaRPr lang="en-US" altLang="zh-CN" sz="2000" dirty="0" smtClean="0">
              <a:solidFill>
                <a:prstClr val="black"/>
              </a:solidFill>
              <a:latin typeface="微软雅黑" pitchFamily="34" charset="-122"/>
              <a:ea typeface="微软雅黑" pitchFamily="34" charset="-122"/>
              <a:cs typeface="Times New Roman" pitchFamily="18" charset="0"/>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     </a:t>
            </a:r>
            <a:r>
              <a:rPr lang="zh-CN" altLang="en-US" sz="2000" dirty="0" smtClean="0">
                <a:solidFill>
                  <a:prstClr val="black"/>
                </a:solidFill>
                <a:latin typeface="微软雅黑" pitchFamily="34" charset="-122"/>
                <a:ea typeface="微软雅黑" pitchFamily="34" charset="-122"/>
                <a:cs typeface="Times New Roman" pitchFamily="18" charset="0"/>
              </a:rPr>
              <a:t>停止阅读，请休息</a:t>
            </a:r>
            <a:endParaRPr lang="zh-CN" altLang="en-US" sz="2000" dirty="0" smtClean="0">
              <a:solidFill>
                <a:prstClr val="black"/>
              </a:solidFill>
              <a:latin typeface="微软雅黑" pitchFamily="34" charset="-122"/>
              <a:ea typeface="微软雅黑" pitchFamily="34" charset="-122"/>
              <a:cs typeface="宋体" pitchFamily="2" charset="-122"/>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4</a:t>
            </a:r>
            <a:r>
              <a:rPr lang="zh-CN" altLang="en-US" sz="2000" dirty="0" smtClean="0">
                <a:solidFill>
                  <a:prstClr val="black"/>
                </a:solidFill>
                <a:latin typeface="微软雅黑" pitchFamily="34" charset="-122"/>
                <a:ea typeface="微软雅黑" pitchFamily="34" charset="-122"/>
                <a:cs typeface="Times New Roman" pitchFamily="18" charset="0"/>
              </a:rPr>
              <a:t>、如果觉得疲倦并且对书的内容不感兴趣，并且书中的内容让你糊涂，</a:t>
            </a:r>
            <a:endParaRPr lang="en-US" altLang="zh-CN" sz="2000" dirty="0" smtClean="0">
              <a:solidFill>
                <a:prstClr val="black"/>
              </a:solidFill>
              <a:latin typeface="微软雅黑" pitchFamily="34" charset="-122"/>
              <a:ea typeface="微软雅黑" pitchFamily="34" charset="-122"/>
              <a:cs typeface="Times New Roman" pitchFamily="18" charset="0"/>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     </a:t>
            </a:r>
            <a:r>
              <a:rPr lang="zh-CN" altLang="en-US" sz="2000" dirty="0" smtClean="0">
                <a:solidFill>
                  <a:prstClr val="black"/>
                </a:solidFill>
                <a:latin typeface="微软雅黑" pitchFamily="34" charset="-122"/>
                <a:ea typeface="微软雅黑" pitchFamily="34" charset="-122"/>
                <a:cs typeface="Times New Roman" pitchFamily="18" charset="0"/>
              </a:rPr>
              <a:t>请停止阅读，休息</a:t>
            </a:r>
            <a:endParaRPr lang="zh-CN" altLang="en-US" sz="2000" dirty="0" smtClean="0">
              <a:solidFill>
                <a:prstClr val="black"/>
              </a:solidFill>
              <a:latin typeface="微软雅黑" pitchFamily="34" charset="-122"/>
              <a:ea typeface="微软雅黑" pitchFamily="34" charset="-122"/>
              <a:cs typeface="宋体" pitchFamily="2" charset="-122"/>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5</a:t>
            </a:r>
            <a:r>
              <a:rPr lang="zh-CN" altLang="en-US" sz="2000" dirty="0" smtClean="0">
                <a:solidFill>
                  <a:prstClr val="black"/>
                </a:solidFill>
                <a:latin typeface="微软雅黑" pitchFamily="34" charset="-122"/>
                <a:ea typeface="微软雅黑" pitchFamily="34" charset="-122"/>
                <a:cs typeface="Times New Roman" pitchFamily="18" charset="0"/>
              </a:rPr>
              <a:t>、不疲倦，对书的内容感兴趣，书中的内容不糊涂，继续读下去</a:t>
            </a:r>
            <a:endParaRPr lang="zh-CN" altLang="en-US" sz="2000" dirty="0" smtClean="0">
              <a:solidFill>
                <a:prstClr val="black"/>
              </a:solidFill>
              <a:latin typeface="微软雅黑" pitchFamily="34" charset="-122"/>
              <a:ea typeface="微软雅黑" pitchFamily="34" charset="-122"/>
              <a:cs typeface="宋体" pitchFamily="2" charset="-122"/>
            </a:endParaRPr>
          </a:p>
          <a:p>
            <a:pPr eaLnBrk="0" fontAlgn="base" hangingPunct="0">
              <a:lnSpc>
                <a:spcPct val="150000"/>
              </a:lnSpc>
              <a:spcBef>
                <a:spcPct val="0"/>
              </a:spcBef>
              <a:spcAft>
                <a:spcPct val="0"/>
              </a:spcAft>
            </a:pPr>
            <a:r>
              <a:rPr lang="en-US" altLang="zh-CN" sz="2000" dirty="0" smtClean="0">
                <a:solidFill>
                  <a:prstClr val="black"/>
                </a:solidFill>
                <a:latin typeface="微软雅黑" pitchFamily="34" charset="-122"/>
                <a:ea typeface="微软雅黑" pitchFamily="34" charset="-122"/>
                <a:cs typeface="Times New Roman" pitchFamily="18" charset="0"/>
              </a:rPr>
              <a:t>6</a:t>
            </a:r>
            <a:r>
              <a:rPr lang="zh-CN" altLang="en-US" sz="2000" dirty="0" smtClean="0">
                <a:solidFill>
                  <a:prstClr val="black"/>
                </a:solidFill>
                <a:latin typeface="微软雅黑" pitchFamily="34" charset="-122"/>
                <a:ea typeface="微软雅黑" pitchFamily="34" charset="-122"/>
                <a:cs typeface="Times New Roman" pitchFamily="18" charset="0"/>
              </a:rPr>
              <a:t>、不疲倦，不感兴趣，书中内容不糊涂，跳到下一章去读</a:t>
            </a:r>
            <a:endParaRPr lang="zh-CN" altLang="en-US" sz="2000" dirty="0" smtClean="0">
              <a:solidFill>
                <a:prstClr val="black"/>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3788150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57250" y="809625"/>
            <a:ext cx="10410825" cy="5657850"/>
          </a:xfrm>
          <a:prstGeom prst="rect">
            <a:avLst/>
          </a:prstGeom>
          <a:noFill/>
          <a:ln w="9525">
            <a:noFill/>
          </a:ln>
        </p:spPr>
        <p:txBody>
          <a:bodyPr lIns="144000" tIns="72000" rIns="144000" bIns="72000" anchor="t"/>
          <a:lstStyle/>
          <a:p>
            <a:pPr marL="342900" lvl="1" indent="-342900" algn="just" fontAlgn="base">
              <a:lnSpc>
                <a:spcPct val="150000"/>
              </a:lnSpc>
              <a:spcBef>
                <a:spcPct val="0"/>
              </a:spcBef>
              <a:spcAft>
                <a:spcPts val="1200"/>
              </a:spcAft>
              <a:buFont typeface="Wingdings" panose="05000000000000000000" pitchFamily="2" charset="2"/>
              <a:buChar char="Ø"/>
            </a:pPr>
            <a:r>
              <a:rPr lang="zh-CN" altLang="en-US" sz="3600" b="1" dirty="0" smtClean="0">
                <a:solidFill>
                  <a:prstClr val="black"/>
                </a:solidFill>
                <a:latin typeface="微软雅黑" panose="020B0503020204020204" pitchFamily="34" charset="-122"/>
                <a:ea typeface="微软雅黑" panose="020B0503020204020204" pitchFamily="34" charset="-122"/>
              </a:rPr>
              <a:t> 阅读器</a:t>
            </a:r>
            <a:endParaRPr lang="en-US" altLang="zh-CN" sz="3600" b="1"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r>
              <a:rPr lang="zh-CN" altLang="en-US" sz="2800" dirty="0" smtClean="0">
                <a:solidFill>
                  <a:prstClr val="black"/>
                </a:solidFill>
                <a:latin typeface="微软雅黑" panose="020B0503020204020204" pitchFamily="34" charset="-122"/>
                <a:ea typeface="微软雅黑" panose="020B0503020204020204" pitchFamily="34" charset="-122"/>
              </a:rPr>
              <a:t> </a:t>
            </a:r>
            <a:endParaRPr lang="en-US" altLang="zh-CN" sz="2800"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3254417" cy="369332"/>
          </a:xfrm>
          <a:prstGeom prst="rect">
            <a:avLst/>
          </a:prstGeom>
          <a:noFill/>
          <a:ln w="9525">
            <a:noFill/>
          </a:ln>
        </p:spPr>
        <p:txBody>
          <a:bodyPr wrap="none" anchor="t">
            <a:spAutoFit/>
          </a:bodyPr>
          <a:lstStyle/>
          <a:p>
            <a:pPr eaLnBrk="0" fontAlgn="base" hangingPunct="0">
              <a:spcBef>
                <a:spcPct val="0"/>
              </a:spcBef>
              <a:spcAft>
                <a:spcPct val="0"/>
              </a:spcAft>
              <a:buFont typeface="Arial" panose="020B0604020202020204" pitchFamily="34" charset="0"/>
              <a:buNone/>
            </a:pPr>
            <a:r>
              <a:rPr lang="zh-CN" altLang="en-US" b="1" dirty="0" smtClean="0">
                <a:solidFill>
                  <a:prstClr val="white"/>
                </a:solidFill>
                <a:latin typeface="微软雅黑" panose="020B0503020204020204" pitchFamily="34" charset="-122"/>
                <a:ea typeface="微软雅黑" panose="020B0503020204020204" pitchFamily="34" charset="-122"/>
              </a:rPr>
              <a:t>课题</a:t>
            </a:r>
            <a:r>
              <a:rPr lang="en-US" altLang="zh-CN" b="1" dirty="0" smtClean="0">
                <a:solidFill>
                  <a:prstClr val="white"/>
                </a:solidFill>
                <a:latin typeface="微软雅黑" panose="020B0503020204020204" pitchFamily="34" charset="-122"/>
                <a:ea typeface="微软雅黑" panose="020B0503020204020204" pitchFamily="34" charset="-122"/>
              </a:rPr>
              <a:t> </a:t>
            </a:r>
            <a:r>
              <a:rPr lang="zh-CN" altLang="en-US" b="1" dirty="0" smtClean="0">
                <a:solidFill>
                  <a:prstClr val="white"/>
                </a:solidFill>
                <a:latin typeface="微软雅黑" panose="020B0503020204020204" pitchFamily="34" charset="-122"/>
                <a:ea typeface="微软雅黑" panose="020B0503020204020204" pitchFamily="34" charset="-122"/>
              </a:rPr>
              <a:t>、黑盒用例常用设计方法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2049" name="Rectangle 1"/>
          <p:cNvSpPr>
            <a:spLocks noChangeArrowheads="1"/>
          </p:cNvSpPr>
          <p:nvPr/>
        </p:nvSpPr>
        <p:spPr bwMode="auto">
          <a:xfrm>
            <a:off x="1084118" y="1828800"/>
            <a:ext cx="9763991" cy="41929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Step1</a:t>
            </a:r>
            <a:r>
              <a:rPr lang="zh-CN" altLang="en-US" sz="2400" dirty="0" smtClean="0">
                <a:solidFill>
                  <a:prstClr val="black"/>
                </a:solidFill>
                <a:latin typeface="微软雅黑" pitchFamily="34" charset="-122"/>
                <a:ea typeface="微软雅黑" pitchFamily="34" charset="-122"/>
                <a:cs typeface="Times New Roman" pitchFamily="18" charset="0"/>
              </a:rPr>
              <a:t>、如果需求为文字描述，将文字转化为图形</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Step2</a:t>
            </a:r>
            <a:r>
              <a:rPr lang="zh-CN" altLang="en-US" sz="2400" dirty="0" smtClean="0">
                <a:solidFill>
                  <a:prstClr val="black"/>
                </a:solidFill>
                <a:latin typeface="微软雅黑" pitchFamily="34" charset="-122"/>
                <a:ea typeface="微软雅黑" pitchFamily="34" charset="-122"/>
                <a:cs typeface="Times New Roman" pitchFamily="18" charset="0"/>
              </a:rPr>
              <a:t>、需求中包含</a:t>
            </a:r>
            <a:r>
              <a:rPr lang="en-US" altLang="zh-CN" sz="2400" dirty="0" smtClean="0">
                <a:solidFill>
                  <a:prstClr val="black"/>
                </a:solidFill>
                <a:latin typeface="微软雅黑" pitchFamily="34" charset="-122"/>
                <a:ea typeface="微软雅黑" pitchFamily="34" charset="-122"/>
                <a:cs typeface="Times New Roman" pitchFamily="18" charset="0"/>
              </a:rPr>
              <a:t>1</a:t>
            </a:r>
            <a:r>
              <a:rPr lang="zh-CN" altLang="en-US" sz="2400" dirty="0" smtClean="0">
                <a:solidFill>
                  <a:prstClr val="black"/>
                </a:solidFill>
                <a:latin typeface="微软雅黑" pitchFamily="34" charset="-122"/>
                <a:ea typeface="微软雅黑" pitchFamily="34" charset="-122"/>
                <a:cs typeface="Times New Roman" pitchFamily="18" charset="0"/>
              </a:rPr>
              <a:t>个独立功能 </a:t>
            </a: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阅读测试</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Step3</a:t>
            </a:r>
            <a:r>
              <a:rPr lang="zh-CN" altLang="en-US" sz="2400" dirty="0" smtClean="0">
                <a:solidFill>
                  <a:prstClr val="black"/>
                </a:solidFill>
                <a:latin typeface="微软雅黑" pitchFamily="34" charset="-122"/>
                <a:ea typeface="微软雅黑" pitchFamily="34" charset="-122"/>
                <a:cs typeface="Times New Roman" pitchFamily="18" charset="0"/>
              </a:rPr>
              <a:t>、针对此独立功能开展需求分析</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界面可见输入参数：疲倦、感兴趣、糊涂</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界面不可见输入参数：电量、网络</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150000"/>
              </a:lnSpc>
              <a:spcBef>
                <a:spcPct val="0"/>
              </a:spcBef>
              <a:spcAft>
                <a:spcPct val="0"/>
              </a:spcAft>
            </a:pPr>
            <a:endParaRPr lang="zh-CN" altLang="en-US" sz="2000" dirty="0" smtClean="0">
              <a:solidFill>
                <a:prstClr val="black"/>
              </a:solidFill>
              <a:latin typeface="微软雅黑" pitchFamily="34" charset="-122"/>
              <a:ea typeface="微软雅黑" pitchFamily="34" charset="-122"/>
              <a:cs typeface="宋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8587826" y="1939632"/>
            <a:ext cx="2520055" cy="2694711"/>
          </a:xfrm>
          <a:prstGeom prst="rect">
            <a:avLst/>
          </a:prstGeom>
          <a:noFill/>
          <a:ln>
            <a:noFill/>
          </a:ln>
        </p:spPr>
      </p:pic>
    </p:spTree>
    <p:extLst>
      <p:ext uri="{BB962C8B-B14F-4D97-AF65-F5344CB8AC3E}">
        <p14:creationId xmlns:p14="http://schemas.microsoft.com/office/powerpoint/2010/main" val="3278450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57250" y="809625"/>
            <a:ext cx="10410825" cy="5657850"/>
          </a:xfrm>
          <a:prstGeom prst="rect">
            <a:avLst/>
          </a:prstGeom>
          <a:noFill/>
          <a:ln w="9525">
            <a:noFill/>
          </a:ln>
        </p:spPr>
        <p:txBody>
          <a:bodyPr lIns="144000" tIns="72000" rIns="144000" bIns="72000" anchor="t"/>
          <a:lstStyle/>
          <a:p>
            <a:pPr marL="342900" lvl="1" indent="-342900" algn="just" fontAlgn="base">
              <a:lnSpc>
                <a:spcPct val="150000"/>
              </a:lnSpc>
              <a:spcBef>
                <a:spcPct val="0"/>
              </a:spcBef>
              <a:spcAft>
                <a:spcPts val="1200"/>
              </a:spcAft>
              <a:buFont typeface="Wingdings" panose="05000000000000000000" pitchFamily="2" charset="2"/>
              <a:buChar char="Ø"/>
            </a:pPr>
            <a:r>
              <a:rPr lang="zh-CN" altLang="en-US" sz="3600" b="1" dirty="0" smtClean="0">
                <a:solidFill>
                  <a:prstClr val="black"/>
                </a:solidFill>
                <a:latin typeface="微软雅黑" panose="020B0503020204020204" pitchFamily="34" charset="-122"/>
                <a:ea typeface="微软雅黑" panose="020B0503020204020204" pitchFamily="34" charset="-122"/>
              </a:rPr>
              <a:t> 阅读器</a:t>
            </a:r>
            <a:endParaRPr lang="en-US" altLang="zh-CN" sz="3600" b="1"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r>
              <a:rPr lang="zh-CN" altLang="en-US" sz="2800" dirty="0" smtClean="0">
                <a:solidFill>
                  <a:prstClr val="black"/>
                </a:solidFill>
                <a:latin typeface="微软雅黑" panose="020B0503020204020204" pitchFamily="34" charset="-122"/>
                <a:ea typeface="微软雅黑" panose="020B0503020204020204" pitchFamily="34" charset="-122"/>
              </a:rPr>
              <a:t> </a:t>
            </a:r>
            <a:endParaRPr lang="en-US" altLang="zh-CN" sz="2800"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3254417" cy="369332"/>
          </a:xfrm>
          <a:prstGeom prst="rect">
            <a:avLst/>
          </a:prstGeom>
          <a:noFill/>
          <a:ln w="9525">
            <a:noFill/>
          </a:ln>
        </p:spPr>
        <p:txBody>
          <a:bodyPr wrap="none" anchor="t">
            <a:spAutoFit/>
          </a:bodyPr>
          <a:lstStyle/>
          <a:p>
            <a:pPr eaLnBrk="0" fontAlgn="base" hangingPunct="0">
              <a:spcBef>
                <a:spcPct val="0"/>
              </a:spcBef>
              <a:spcAft>
                <a:spcPct val="0"/>
              </a:spcAft>
              <a:buFont typeface="Arial" panose="020B0604020202020204" pitchFamily="34" charset="0"/>
              <a:buNone/>
            </a:pPr>
            <a:r>
              <a:rPr lang="zh-CN" altLang="en-US" b="1" dirty="0" smtClean="0">
                <a:solidFill>
                  <a:prstClr val="white"/>
                </a:solidFill>
                <a:latin typeface="微软雅黑" panose="020B0503020204020204" pitchFamily="34" charset="-122"/>
                <a:ea typeface="微软雅黑" panose="020B0503020204020204" pitchFamily="34" charset="-122"/>
              </a:rPr>
              <a:t>课题</a:t>
            </a:r>
            <a:r>
              <a:rPr lang="en-US" altLang="zh-CN" b="1" dirty="0" smtClean="0">
                <a:solidFill>
                  <a:prstClr val="white"/>
                </a:solidFill>
                <a:latin typeface="微软雅黑" panose="020B0503020204020204" pitchFamily="34" charset="-122"/>
                <a:ea typeface="微软雅黑" panose="020B0503020204020204" pitchFamily="34" charset="-122"/>
              </a:rPr>
              <a:t> </a:t>
            </a:r>
            <a:r>
              <a:rPr lang="zh-CN" altLang="en-US" b="1" dirty="0" smtClean="0">
                <a:solidFill>
                  <a:prstClr val="white"/>
                </a:solidFill>
                <a:latin typeface="微软雅黑" panose="020B0503020204020204" pitchFamily="34" charset="-122"/>
                <a:ea typeface="微软雅黑" panose="020B0503020204020204" pitchFamily="34" charset="-122"/>
              </a:rPr>
              <a:t>、黑盒用例常用设计方法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2049" name="Rectangle 1"/>
          <p:cNvSpPr>
            <a:spLocks noChangeArrowheads="1"/>
          </p:cNvSpPr>
          <p:nvPr/>
        </p:nvSpPr>
        <p:spPr bwMode="auto">
          <a:xfrm>
            <a:off x="1084118" y="1828800"/>
            <a:ext cx="10210800"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Step4</a:t>
            </a:r>
            <a:r>
              <a:rPr lang="zh-CN" altLang="en-US" sz="2400" dirty="0" smtClean="0">
                <a:solidFill>
                  <a:prstClr val="black"/>
                </a:solidFill>
                <a:latin typeface="微软雅黑" pitchFamily="34" charset="-122"/>
                <a:ea typeface="微软雅黑" pitchFamily="34" charset="-122"/>
                <a:cs typeface="Times New Roman" pitchFamily="18" charset="0"/>
              </a:rPr>
              <a:t>、分析界面可见输入参数的关系及特点</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buFont typeface="Wingdings" pitchFamily="2" charset="2"/>
              <a:buChar char="l"/>
            </a:pP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参数存在用户输入数据，但是并不存在有效无效规则校验</a:t>
            </a:r>
            <a:r>
              <a:rPr lang="en-US" altLang="zh-CN" sz="2400" dirty="0" smtClean="0">
                <a:solidFill>
                  <a:prstClr val="black"/>
                </a:solidFill>
                <a:latin typeface="微软雅黑" pitchFamily="34" charset="-122"/>
                <a:ea typeface="微软雅黑" pitchFamily="34" charset="-122"/>
                <a:cs typeface="Times New Roman" pitchFamily="18" charset="0"/>
              </a:rPr>
              <a:t>—X—</a:t>
            </a:r>
            <a:r>
              <a:rPr lang="zh-CN" altLang="en-US" sz="2400" dirty="0" smtClean="0">
                <a:solidFill>
                  <a:prstClr val="black"/>
                </a:solidFill>
                <a:latin typeface="微软雅黑" pitchFamily="34" charset="-122"/>
                <a:ea typeface="微软雅黑" pitchFamily="34" charset="-122"/>
                <a:cs typeface="Times New Roman" pitchFamily="18" charset="0"/>
              </a:rPr>
              <a:t>等价类</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buFont typeface="Wingdings" pitchFamily="2" charset="2"/>
              <a:buChar char="l"/>
            </a:pPr>
            <a:r>
              <a:rPr lang="zh-CN" altLang="en-US" sz="2400" dirty="0" smtClean="0">
                <a:solidFill>
                  <a:prstClr val="black"/>
                </a:solidFill>
                <a:latin typeface="微软雅黑" pitchFamily="34" charset="-122"/>
                <a:ea typeface="微软雅黑" pitchFamily="34" charset="-122"/>
                <a:cs typeface="Times New Roman" pitchFamily="18" charset="0"/>
              </a:rPr>
              <a:t> 参数不存在区间范围 </a:t>
            </a:r>
            <a:r>
              <a:rPr lang="en-US" altLang="zh-CN" sz="2400" dirty="0" smtClean="0">
                <a:solidFill>
                  <a:prstClr val="black"/>
                </a:solidFill>
                <a:latin typeface="微软雅黑" pitchFamily="34" charset="-122"/>
                <a:ea typeface="微软雅黑" pitchFamily="34" charset="-122"/>
                <a:cs typeface="Times New Roman" pitchFamily="18" charset="0"/>
              </a:rPr>
              <a:t>—X— </a:t>
            </a:r>
            <a:r>
              <a:rPr lang="zh-CN" altLang="en-US" sz="2400" dirty="0" smtClean="0">
                <a:solidFill>
                  <a:prstClr val="black"/>
                </a:solidFill>
                <a:latin typeface="微软雅黑" pitchFamily="34" charset="-122"/>
                <a:ea typeface="微软雅黑" pitchFamily="34" charset="-122"/>
                <a:cs typeface="Times New Roman" pitchFamily="18" charset="0"/>
              </a:rPr>
              <a:t>边界值</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buFont typeface="Wingdings" pitchFamily="2" charset="2"/>
              <a:buChar char="l"/>
            </a:pP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参数之间存在一个是什么另外一个必须是什么的逻辑判定关系，并且</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   </a:t>
            </a:r>
            <a:r>
              <a:rPr lang="zh-CN" altLang="en-US" sz="2400" dirty="0" smtClean="0">
                <a:solidFill>
                  <a:prstClr val="black"/>
                </a:solidFill>
                <a:latin typeface="微软雅黑" pitchFamily="34" charset="-122"/>
                <a:ea typeface="微软雅黑" pitchFamily="34" charset="-122"/>
                <a:cs typeface="Times New Roman" pitchFamily="18" charset="0"/>
              </a:rPr>
              <a:t>不同参数的逻辑组合会输出不同结果 </a:t>
            </a:r>
            <a:r>
              <a:rPr lang="en-US" altLang="zh-CN" sz="2400" dirty="0" smtClean="0">
                <a:solidFill>
                  <a:prstClr val="black"/>
                </a:solidFill>
                <a:latin typeface="微软雅黑" pitchFamily="34" charset="-122"/>
                <a:ea typeface="微软雅黑" pitchFamily="34" charset="-122"/>
                <a:cs typeface="Times New Roman" pitchFamily="18" charset="0"/>
              </a:rPr>
              <a:t>—— &gt; </a:t>
            </a:r>
            <a:r>
              <a:rPr lang="zh-CN" altLang="en-US" sz="2400" dirty="0" smtClean="0">
                <a:solidFill>
                  <a:prstClr val="black"/>
                </a:solidFill>
                <a:latin typeface="微软雅黑" pitchFamily="34" charset="-122"/>
                <a:ea typeface="微软雅黑" pitchFamily="34" charset="-122"/>
                <a:cs typeface="Times New Roman" pitchFamily="18" charset="0"/>
              </a:rPr>
              <a:t>判定表</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endParaRPr lang="zh-CN" altLang="en-US" sz="2000" dirty="0" smtClean="0">
              <a:solidFill>
                <a:prstClr val="black"/>
              </a:solidFill>
              <a:latin typeface="微软雅黑" pitchFamily="34" charset="-122"/>
              <a:ea typeface="微软雅黑" pitchFamily="34" charset="-122"/>
              <a:cs typeface="宋体" pitchFamily="2" charset="-122"/>
            </a:endParaRPr>
          </a:p>
        </p:txBody>
      </p:sp>
    </p:spTree>
    <p:extLst>
      <p:ext uri="{BB962C8B-B14F-4D97-AF65-F5344CB8AC3E}">
        <p14:creationId xmlns:p14="http://schemas.microsoft.com/office/powerpoint/2010/main" val="11572583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新的实例</a:t>
            </a:r>
            <a:endParaRPr lang="zh-CN" altLang="en-US" dirty="0"/>
          </a:p>
        </p:txBody>
      </p:sp>
      <p:sp>
        <p:nvSpPr>
          <p:cNvPr id="3" name="内容占位符 2"/>
          <p:cNvSpPr>
            <a:spLocks noGrp="1"/>
          </p:cNvSpPr>
          <p:nvPr>
            <p:ph idx="1"/>
          </p:nvPr>
        </p:nvSpPr>
        <p:spPr/>
        <p:txBody>
          <a:bodyPr/>
          <a:lstStyle/>
          <a:p>
            <a:r>
              <a:rPr lang="zh-CN" altLang="zh-CN" dirty="0"/>
              <a:t>打印机是否能打印出来正确的</a:t>
            </a:r>
            <a:r>
              <a:rPr lang="zh-CN" altLang="zh-CN" dirty="0" smtClean="0"/>
              <a:t>内容</a:t>
            </a:r>
            <a:r>
              <a:rPr lang="zh-CN" altLang="zh-CN" dirty="0"/>
              <a:t>有多个因素影响，包括驱动程序、</a:t>
            </a:r>
            <a:r>
              <a:rPr lang="zh-CN" altLang="zh-CN" dirty="0" smtClean="0"/>
              <a:t>纸张</a:t>
            </a:r>
            <a:r>
              <a:rPr lang="zh-CN" altLang="zh-CN" dirty="0"/>
              <a:t>、墨粉等。（为了简化问题，不考虑中途断电、卡纸等因素的影响</a:t>
            </a:r>
            <a:r>
              <a:rPr lang="zh-CN" altLang="zh-CN" dirty="0" smtClean="0"/>
              <a:t>）</a:t>
            </a:r>
            <a:endParaRPr lang="en-US" altLang="zh-CN" dirty="0" smtClean="0"/>
          </a:p>
          <a:p>
            <a:r>
              <a:rPr lang="zh-CN" altLang="zh-CN" dirty="0" smtClean="0"/>
              <a:t>假定</a:t>
            </a:r>
            <a:r>
              <a:rPr lang="zh-CN" altLang="zh-CN" dirty="0"/>
              <a:t>：优先警告缺纸，然后警告没有墨粉，最后警告驱动程序不对</a:t>
            </a:r>
            <a:r>
              <a:rPr lang="zh-CN" altLang="zh-CN" dirty="0" smtClean="0"/>
              <a:t>。</a:t>
            </a:r>
            <a:endParaRPr lang="en-US" altLang="zh-CN" dirty="0" smtClean="0"/>
          </a:p>
          <a:p>
            <a:endParaRPr lang="en-US" altLang="zh-CN" dirty="0"/>
          </a:p>
          <a:p>
            <a:r>
              <a:rPr lang="zh-CN" altLang="en-US" dirty="0" smtClean="0"/>
              <a:t>等价类怎么做</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1045446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Box 5"/>
          <p:cNvSpPr txBox="1"/>
          <p:nvPr/>
        </p:nvSpPr>
        <p:spPr>
          <a:xfrm>
            <a:off x="857250" y="809625"/>
            <a:ext cx="10410825" cy="5657850"/>
          </a:xfrm>
          <a:prstGeom prst="rect">
            <a:avLst/>
          </a:prstGeom>
          <a:noFill/>
          <a:ln w="9525">
            <a:noFill/>
          </a:ln>
        </p:spPr>
        <p:txBody>
          <a:bodyPr lIns="144000" tIns="72000" rIns="144000" bIns="72000" anchor="t"/>
          <a:lstStyle/>
          <a:p>
            <a:pPr marL="342900" lvl="1" indent="-342900" algn="just" fontAlgn="base">
              <a:lnSpc>
                <a:spcPct val="150000"/>
              </a:lnSpc>
              <a:spcBef>
                <a:spcPct val="0"/>
              </a:spcBef>
              <a:spcAft>
                <a:spcPts val="1200"/>
              </a:spcAft>
              <a:buFont typeface="Wingdings" panose="05000000000000000000" pitchFamily="2" charset="2"/>
              <a:buChar char="Ø"/>
            </a:pPr>
            <a:r>
              <a:rPr lang="zh-CN" altLang="en-US" sz="3600" b="1" dirty="0" smtClean="0">
                <a:solidFill>
                  <a:prstClr val="black"/>
                </a:solidFill>
                <a:latin typeface="微软雅黑" panose="020B0503020204020204" pitchFamily="34" charset="-122"/>
                <a:ea typeface="微软雅黑" panose="020B0503020204020204" pitchFamily="34" charset="-122"/>
              </a:rPr>
              <a:t> 阅读器</a:t>
            </a:r>
            <a:endParaRPr lang="en-US" altLang="zh-CN" sz="3600" b="1"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r>
              <a:rPr lang="zh-CN" altLang="en-US" sz="2800" dirty="0" smtClean="0">
                <a:solidFill>
                  <a:prstClr val="black"/>
                </a:solidFill>
                <a:latin typeface="微软雅黑" panose="020B0503020204020204" pitchFamily="34" charset="-122"/>
                <a:ea typeface="微软雅黑" panose="020B0503020204020204" pitchFamily="34" charset="-122"/>
              </a:rPr>
              <a:t> </a:t>
            </a:r>
            <a:endParaRPr lang="en-US" altLang="zh-CN" sz="2800" dirty="0" smtClean="0">
              <a:solidFill>
                <a:prstClr val="black"/>
              </a:solidFill>
              <a:latin typeface="微软雅黑" panose="020B0503020204020204" pitchFamily="34" charset="-122"/>
              <a:ea typeface="微软雅黑" panose="020B0503020204020204" pitchFamily="34" charset="-122"/>
            </a:endParaRPr>
          </a:p>
          <a:p>
            <a:pPr marL="342900" lvl="1" indent="-342900" algn="just" fontAlgn="base">
              <a:lnSpc>
                <a:spcPct val="150000"/>
              </a:lnSpc>
              <a:spcBef>
                <a:spcPct val="0"/>
              </a:spcBef>
              <a:spcAft>
                <a:spcPts val="1200"/>
              </a:spcAft>
            </a:pP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5" name="文本框 1"/>
          <p:cNvSpPr txBox="1"/>
          <p:nvPr/>
        </p:nvSpPr>
        <p:spPr>
          <a:xfrm>
            <a:off x="368300" y="239713"/>
            <a:ext cx="3254417" cy="369332"/>
          </a:xfrm>
          <a:prstGeom prst="rect">
            <a:avLst/>
          </a:prstGeom>
          <a:noFill/>
          <a:ln w="9525">
            <a:noFill/>
          </a:ln>
        </p:spPr>
        <p:txBody>
          <a:bodyPr wrap="none" anchor="t">
            <a:spAutoFit/>
          </a:bodyPr>
          <a:lstStyle/>
          <a:p>
            <a:pPr eaLnBrk="0" fontAlgn="base" hangingPunct="0">
              <a:spcBef>
                <a:spcPct val="0"/>
              </a:spcBef>
              <a:spcAft>
                <a:spcPct val="0"/>
              </a:spcAft>
              <a:buFont typeface="Arial" panose="020B0604020202020204" pitchFamily="34" charset="0"/>
              <a:buNone/>
            </a:pPr>
            <a:r>
              <a:rPr lang="zh-CN" altLang="en-US" b="1" dirty="0" smtClean="0">
                <a:solidFill>
                  <a:prstClr val="white"/>
                </a:solidFill>
                <a:latin typeface="微软雅黑" panose="020B0503020204020204" pitchFamily="34" charset="-122"/>
                <a:ea typeface="微软雅黑" panose="020B0503020204020204" pitchFamily="34" charset="-122"/>
              </a:rPr>
              <a:t>课题</a:t>
            </a:r>
            <a:r>
              <a:rPr lang="en-US" altLang="zh-CN" b="1" dirty="0" smtClean="0">
                <a:solidFill>
                  <a:prstClr val="white"/>
                </a:solidFill>
                <a:latin typeface="微软雅黑" panose="020B0503020204020204" pitchFamily="34" charset="-122"/>
                <a:ea typeface="微软雅黑" panose="020B0503020204020204" pitchFamily="34" charset="-122"/>
              </a:rPr>
              <a:t> </a:t>
            </a:r>
            <a:r>
              <a:rPr lang="zh-CN" altLang="en-US" b="1" dirty="0" smtClean="0">
                <a:solidFill>
                  <a:prstClr val="white"/>
                </a:solidFill>
                <a:latin typeface="微软雅黑" panose="020B0503020204020204" pitchFamily="34" charset="-122"/>
                <a:ea typeface="微软雅黑" panose="020B0503020204020204" pitchFamily="34" charset="-122"/>
              </a:rPr>
              <a:t>、黑盒用例常用设计方法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2049" name="Rectangle 1"/>
          <p:cNvSpPr>
            <a:spLocks noChangeArrowheads="1"/>
          </p:cNvSpPr>
          <p:nvPr/>
        </p:nvSpPr>
        <p:spPr bwMode="auto">
          <a:xfrm>
            <a:off x="1084118" y="1828800"/>
            <a:ext cx="102108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lnSpc>
                <a:spcPct val="200000"/>
              </a:lnSpc>
              <a:spcBef>
                <a:spcPct val="0"/>
              </a:spcBef>
              <a:spcAft>
                <a:spcPct val="0"/>
              </a:spcAft>
            </a:pPr>
            <a:r>
              <a:rPr lang="en-US" altLang="zh-CN" sz="2400" dirty="0" smtClean="0">
                <a:solidFill>
                  <a:prstClr val="black"/>
                </a:solidFill>
                <a:latin typeface="微软雅黑" pitchFamily="34" charset="-122"/>
                <a:ea typeface="微软雅黑" pitchFamily="34" charset="-122"/>
                <a:cs typeface="Times New Roman" pitchFamily="18" charset="0"/>
              </a:rPr>
              <a:t>Step5</a:t>
            </a:r>
            <a:r>
              <a:rPr lang="zh-CN" altLang="en-US" sz="2400" dirty="0" smtClean="0">
                <a:solidFill>
                  <a:prstClr val="black"/>
                </a:solidFill>
                <a:latin typeface="微软雅黑" pitchFamily="34" charset="-122"/>
                <a:ea typeface="微软雅黑" pitchFamily="34" charset="-122"/>
                <a:cs typeface="Times New Roman" pitchFamily="18" charset="0"/>
              </a:rPr>
              <a:t>、判定表法设计测试用例</a:t>
            </a: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endParaRPr lang="en-US" altLang="zh-CN" sz="2400" dirty="0" smtClean="0">
              <a:solidFill>
                <a:prstClr val="black"/>
              </a:solidFill>
              <a:latin typeface="微软雅黑" pitchFamily="34" charset="-122"/>
              <a:ea typeface="微软雅黑" pitchFamily="34" charset="-122"/>
              <a:cs typeface="Times New Roman" pitchFamily="18" charset="0"/>
            </a:endParaRPr>
          </a:p>
          <a:p>
            <a:pPr fontAlgn="base">
              <a:lnSpc>
                <a:spcPct val="200000"/>
              </a:lnSpc>
              <a:spcBef>
                <a:spcPct val="0"/>
              </a:spcBef>
              <a:spcAft>
                <a:spcPct val="0"/>
              </a:spcAft>
            </a:pPr>
            <a:endParaRPr lang="zh-CN" altLang="en-US" sz="2000" dirty="0" smtClean="0">
              <a:solidFill>
                <a:prstClr val="black"/>
              </a:solidFill>
              <a:latin typeface="微软雅黑" pitchFamily="34" charset="-122"/>
              <a:ea typeface="微软雅黑" pitchFamily="34" charset="-122"/>
              <a:cs typeface="宋体" pitchFamily="2" charset="-122"/>
            </a:endParaRPr>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268465" y="2678545"/>
            <a:ext cx="7665244" cy="3722255"/>
          </a:xfrm>
          <a:prstGeom prst="rect">
            <a:avLst/>
          </a:prstGeom>
          <a:noFill/>
          <a:ln>
            <a:noFill/>
          </a:ln>
        </p:spPr>
      </p:pic>
    </p:spTree>
    <p:extLst>
      <p:ext uri="{BB962C8B-B14F-4D97-AF65-F5344CB8AC3E}">
        <p14:creationId xmlns:p14="http://schemas.microsoft.com/office/powerpoint/2010/main" val="3707768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l"/>
            <a:r>
              <a:rPr lang="zh-CN" altLang="en-US" dirty="0" smtClean="0"/>
              <a:t>练习</a:t>
            </a:r>
            <a:endParaRPr lang="zh-CN" altLang="en-US" dirty="0"/>
          </a:p>
        </p:txBody>
      </p:sp>
      <p:sp>
        <p:nvSpPr>
          <p:cNvPr id="5" name="内容占位符 4"/>
          <p:cNvSpPr>
            <a:spLocks noGrp="1"/>
          </p:cNvSpPr>
          <p:nvPr>
            <p:ph idx="1"/>
          </p:nvPr>
        </p:nvSpPr>
        <p:spPr/>
        <p:txBody>
          <a:bodyPr/>
          <a:lstStyle/>
          <a:p>
            <a:r>
              <a:rPr lang="zh-CN" altLang="zh-CN" dirty="0"/>
              <a:t>一个程序，在程序中输入一个时间，包含年、月、日，程序会输出第二天的年、</a:t>
            </a:r>
            <a:r>
              <a:rPr lang="zh-CN" altLang="zh-CN" dirty="0" smtClean="0"/>
              <a:t>月、</a:t>
            </a:r>
            <a:r>
              <a:rPr lang="zh-CN" altLang="zh-CN" dirty="0"/>
              <a:t>日，用决策表去分析，能列出多少条用例？</a:t>
            </a:r>
          </a:p>
          <a:p>
            <a:endParaRPr lang="zh-CN" altLang="en-US" dirty="0"/>
          </a:p>
        </p:txBody>
      </p:sp>
      <p:pic>
        <p:nvPicPr>
          <p:cNvPr id="79" name="图片 78"/>
          <p:cNvPicPr>
            <a:picLocks noChangeAspect="1"/>
          </p:cNvPicPr>
          <p:nvPr/>
        </p:nvPicPr>
        <p:blipFill>
          <a:blip r:embed="rId2"/>
          <a:stretch>
            <a:fillRect/>
          </a:stretch>
        </p:blipFill>
        <p:spPr>
          <a:xfrm>
            <a:off x="1821771" y="3002357"/>
            <a:ext cx="8190476" cy="3123809"/>
          </a:xfrm>
          <a:prstGeom prst="rect">
            <a:avLst/>
          </a:prstGeom>
        </p:spPr>
      </p:pic>
    </p:spTree>
    <p:extLst>
      <p:ext uri="{BB962C8B-B14F-4D97-AF65-F5344CB8AC3E}">
        <p14:creationId xmlns:p14="http://schemas.microsoft.com/office/powerpoint/2010/main" val="157572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61116" y="609020"/>
            <a:ext cx="10440473" cy="5809293"/>
          </a:xfrm>
          <a:prstGeom prst="rect">
            <a:avLst/>
          </a:prstGeom>
        </p:spPr>
      </p:pic>
    </p:spTree>
    <p:extLst>
      <p:ext uri="{BB962C8B-B14F-4D97-AF65-F5344CB8AC3E}">
        <p14:creationId xmlns:p14="http://schemas.microsoft.com/office/powerpoint/2010/main" val="66252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3430"/>
          <p:cNvGrpSpPr/>
          <p:nvPr/>
        </p:nvGrpSpPr>
        <p:grpSpPr>
          <a:xfrm>
            <a:off x="2063553" y="1052737"/>
            <a:ext cx="12742585" cy="4231053"/>
            <a:chOff x="1146175" y="1031423"/>
            <a:chExt cx="10796083" cy="4561928"/>
          </a:xfrm>
        </p:grpSpPr>
        <p:sp>
          <p:nvSpPr>
            <p:cNvPr id="5" name="Shape 1410"/>
            <p:cNvSpPr/>
            <p:nvPr/>
          </p:nvSpPr>
          <p:spPr>
            <a:xfrm>
              <a:off x="2327148"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6" name="Shape 1411"/>
            <p:cNvSpPr/>
            <p:nvPr/>
          </p:nvSpPr>
          <p:spPr>
            <a:xfrm>
              <a:off x="3482721"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7" name="Shape 1412"/>
            <p:cNvSpPr/>
            <p:nvPr/>
          </p:nvSpPr>
          <p:spPr>
            <a:xfrm>
              <a:off x="4980686"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8" name="Shape 1413"/>
            <p:cNvSpPr/>
            <p:nvPr/>
          </p:nvSpPr>
          <p:spPr>
            <a:xfrm>
              <a:off x="6136259"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9" name="Shape 1414"/>
            <p:cNvSpPr/>
            <p:nvPr/>
          </p:nvSpPr>
          <p:spPr>
            <a:xfrm>
              <a:off x="1168400" y="2143507"/>
              <a:ext cx="6468999" cy="0"/>
            </a:xfrm>
            <a:custGeom>
              <a:avLst/>
              <a:gdLst/>
              <a:ahLst/>
              <a:cxnLst/>
              <a:rect l="0" t="0" r="0" b="0"/>
              <a:pathLst>
                <a:path w="6468999">
                  <a:moveTo>
                    <a:pt x="0" y="0"/>
                  </a:moveTo>
                  <a:lnTo>
                    <a:pt x="6468999"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0" name="Shape 1415"/>
            <p:cNvSpPr/>
            <p:nvPr/>
          </p:nvSpPr>
          <p:spPr>
            <a:xfrm>
              <a:off x="1168400" y="2624964"/>
              <a:ext cx="6468999" cy="0"/>
            </a:xfrm>
            <a:custGeom>
              <a:avLst/>
              <a:gdLst/>
              <a:ahLst/>
              <a:cxnLst/>
              <a:rect l="0" t="0" r="0" b="0"/>
              <a:pathLst>
                <a:path w="6468999">
                  <a:moveTo>
                    <a:pt x="0" y="0"/>
                  </a:moveTo>
                  <a:lnTo>
                    <a:pt x="6468999"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1" name="Shape 1416"/>
            <p:cNvSpPr/>
            <p:nvPr/>
          </p:nvSpPr>
          <p:spPr>
            <a:xfrm>
              <a:off x="1168400" y="3106294"/>
              <a:ext cx="6468999" cy="0"/>
            </a:xfrm>
            <a:custGeom>
              <a:avLst/>
              <a:gdLst/>
              <a:ahLst/>
              <a:cxnLst/>
              <a:rect l="0" t="0" r="0" b="0"/>
              <a:pathLst>
                <a:path w="6468999">
                  <a:moveTo>
                    <a:pt x="0" y="0"/>
                  </a:moveTo>
                  <a:lnTo>
                    <a:pt x="6468999"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2" name="Shape 1417"/>
            <p:cNvSpPr/>
            <p:nvPr/>
          </p:nvSpPr>
          <p:spPr>
            <a:xfrm>
              <a:off x="1171575"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3" name="Shape 1418"/>
            <p:cNvSpPr/>
            <p:nvPr/>
          </p:nvSpPr>
          <p:spPr>
            <a:xfrm>
              <a:off x="7634224" y="1659002"/>
              <a:ext cx="0" cy="1931924"/>
            </a:xfrm>
            <a:custGeom>
              <a:avLst/>
              <a:gdLst/>
              <a:ahLst/>
              <a:cxnLst/>
              <a:rect l="0" t="0" r="0" b="0"/>
              <a:pathLst>
                <a:path h="1931924">
                  <a:moveTo>
                    <a:pt x="0" y="0"/>
                  </a:moveTo>
                  <a:lnTo>
                    <a:pt x="0" y="1931924"/>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4" name="Shape 1419"/>
            <p:cNvSpPr/>
            <p:nvPr/>
          </p:nvSpPr>
          <p:spPr>
            <a:xfrm>
              <a:off x="1168400" y="1662177"/>
              <a:ext cx="6468999" cy="0"/>
            </a:xfrm>
            <a:custGeom>
              <a:avLst/>
              <a:gdLst/>
              <a:ahLst/>
              <a:cxnLst/>
              <a:rect l="0" t="0" r="0" b="0"/>
              <a:pathLst>
                <a:path w="6468999">
                  <a:moveTo>
                    <a:pt x="0" y="0"/>
                  </a:moveTo>
                  <a:lnTo>
                    <a:pt x="6468999"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5" name="Shape 1420"/>
            <p:cNvSpPr/>
            <p:nvPr/>
          </p:nvSpPr>
          <p:spPr>
            <a:xfrm>
              <a:off x="1168400" y="3587751"/>
              <a:ext cx="6468999" cy="0"/>
            </a:xfrm>
            <a:custGeom>
              <a:avLst/>
              <a:gdLst/>
              <a:ahLst/>
              <a:cxnLst/>
              <a:rect l="0" t="0" r="0" b="0"/>
              <a:pathLst>
                <a:path w="6468999">
                  <a:moveTo>
                    <a:pt x="0" y="0"/>
                  </a:moveTo>
                  <a:lnTo>
                    <a:pt x="6468999"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16" name="Rectangle 1421"/>
            <p:cNvSpPr/>
            <p:nvPr/>
          </p:nvSpPr>
          <p:spPr>
            <a:xfrm>
              <a:off x="1520317" y="1793892"/>
              <a:ext cx="608076"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条件</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422"/>
            <p:cNvSpPr/>
            <p:nvPr/>
          </p:nvSpPr>
          <p:spPr>
            <a:xfrm>
              <a:off x="2447544" y="1793892"/>
              <a:ext cx="1216152"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dirty="0">
                  <a:solidFill>
                    <a:srgbClr val="000000"/>
                  </a:solidFill>
                  <a:latin typeface="Calibri" panose="020F0502020204030204" pitchFamily="34" charset="0"/>
                  <a:ea typeface="宋体" panose="02010600030101010101" pitchFamily="2" charset="-122"/>
                  <a:cs typeface="宋体" panose="02010600030101010101" pitchFamily="2" charset="-122"/>
                </a:rPr>
                <a:t>有效编号</a:t>
              </a:r>
              <a:endParaRPr lang="zh-CN" altLang="en-US" sz="11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423"/>
            <p:cNvSpPr/>
            <p:nvPr/>
          </p:nvSpPr>
          <p:spPr>
            <a:xfrm>
              <a:off x="3660902" y="1793892"/>
              <a:ext cx="1520190"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dirty="0">
                  <a:solidFill>
                    <a:srgbClr val="000000"/>
                  </a:solidFill>
                  <a:latin typeface="Calibri" panose="020F0502020204030204" pitchFamily="34" charset="0"/>
                  <a:ea typeface="宋体" panose="02010600030101010101" pitchFamily="2" charset="-122"/>
                  <a:cs typeface="宋体" panose="02010600030101010101" pitchFamily="2" charset="-122"/>
                </a:rPr>
                <a:t>有效等价类</a:t>
              </a:r>
              <a:endParaRPr lang="zh-CN" altLang="en-US" sz="11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Rectangle 1424"/>
            <p:cNvSpPr/>
            <p:nvPr/>
          </p:nvSpPr>
          <p:spPr>
            <a:xfrm>
              <a:off x="5101463" y="1793892"/>
              <a:ext cx="1216152"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无效编号</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0" name="Rectangle 1425"/>
            <p:cNvSpPr/>
            <p:nvPr/>
          </p:nvSpPr>
          <p:spPr>
            <a:xfrm>
              <a:off x="6314821" y="1793892"/>
              <a:ext cx="1520190"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无效等价类</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1" name="Rectangle 1426"/>
            <p:cNvSpPr/>
            <p:nvPr/>
          </p:nvSpPr>
          <p:spPr>
            <a:xfrm>
              <a:off x="1520317" y="2275476"/>
              <a:ext cx="608076"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纸张</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2" name="Rectangle 1427"/>
            <p:cNvSpPr/>
            <p:nvPr/>
          </p:nvSpPr>
          <p:spPr>
            <a:xfrm>
              <a:off x="2848356" y="2275476"/>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1</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3" name="Rectangle 1428"/>
            <p:cNvSpPr/>
            <p:nvPr/>
          </p:nvSpPr>
          <p:spPr>
            <a:xfrm>
              <a:off x="3889502" y="2275476"/>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有纸张</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4" name="Rectangle 1429"/>
            <p:cNvSpPr/>
            <p:nvPr/>
          </p:nvSpPr>
          <p:spPr>
            <a:xfrm>
              <a:off x="5502275" y="2275476"/>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4</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Rectangle 1430"/>
            <p:cNvSpPr/>
            <p:nvPr/>
          </p:nvSpPr>
          <p:spPr>
            <a:xfrm>
              <a:off x="6543421" y="2275476"/>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无纸张</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6" name="Rectangle 1431"/>
            <p:cNvSpPr/>
            <p:nvPr/>
          </p:nvSpPr>
          <p:spPr>
            <a:xfrm>
              <a:off x="1520317" y="2757060"/>
              <a:ext cx="608076"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墨粉</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7" name="Rectangle 1432"/>
            <p:cNvSpPr/>
            <p:nvPr/>
          </p:nvSpPr>
          <p:spPr>
            <a:xfrm>
              <a:off x="2848356" y="2757060"/>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2</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8" name="Rectangle 1433"/>
            <p:cNvSpPr/>
            <p:nvPr/>
          </p:nvSpPr>
          <p:spPr>
            <a:xfrm>
              <a:off x="3889502" y="2757060"/>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有墨粉</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9" name="Rectangle 1434"/>
            <p:cNvSpPr/>
            <p:nvPr/>
          </p:nvSpPr>
          <p:spPr>
            <a:xfrm>
              <a:off x="5502275" y="2757060"/>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5</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0" name="Rectangle 1435"/>
            <p:cNvSpPr/>
            <p:nvPr/>
          </p:nvSpPr>
          <p:spPr>
            <a:xfrm>
              <a:off x="6543421" y="2757060"/>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无墨粉</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 name="Rectangle 1436"/>
            <p:cNvSpPr/>
            <p:nvPr/>
          </p:nvSpPr>
          <p:spPr>
            <a:xfrm>
              <a:off x="1520317" y="3238644"/>
              <a:ext cx="608076"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驱动</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Rectangle 1437"/>
            <p:cNvSpPr/>
            <p:nvPr/>
          </p:nvSpPr>
          <p:spPr>
            <a:xfrm>
              <a:off x="2848356" y="3238644"/>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3</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1438"/>
            <p:cNvSpPr/>
            <p:nvPr/>
          </p:nvSpPr>
          <p:spPr>
            <a:xfrm>
              <a:off x="3889502" y="3238644"/>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有驱动</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4" name="Rectangle 1439"/>
            <p:cNvSpPr/>
            <p:nvPr/>
          </p:nvSpPr>
          <p:spPr>
            <a:xfrm>
              <a:off x="5502275" y="3238644"/>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6</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Rectangle 1440"/>
            <p:cNvSpPr/>
            <p:nvPr/>
          </p:nvSpPr>
          <p:spPr>
            <a:xfrm>
              <a:off x="6543421" y="3238644"/>
              <a:ext cx="912114"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无驱动</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Shape 1441"/>
            <p:cNvSpPr/>
            <p:nvPr/>
          </p:nvSpPr>
          <p:spPr>
            <a:xfrm>
              <a:off x="2814828" y="3849625"/>
              <a:ext cx="0" cy="1722501"/>
            </a:xfrm>
            <a:custGeom>
              <a:avLst/>
              <a:gdLst/>
              <a:ahLst/>
              <a:cxnLst/>
              <a:rect l="0" t="0" r="0" b="0"/>
              <a:pathLst>
                <a:path h="1722501">
                  <a:moveTo>
                    <a:pt x="0" y="0"/>
                  </a:moveTo>
                  <a:lnTo>
                    <a:pt x="0" y="1722501"/>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37" name="Shape 1442"/>
            <p:cNvSpPr/>
            <p:nvPr/>
          </p:nvSpPr>
          <p:spPr>
            <a:xfrm>
              <a:off x="1146175" y="4196081"/>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38" name="Shape 1443"/>
            <p:cNvSpPr/>
            <p:nvPr/>
          </p:nvSpPr>
          <p:spPr>
            <a:xfrm>
              <a:off x="1146175" y="4539235"/>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39" name="Shape 1444"/>
            <p:cNvSpPr/>
            <p:nvPr/>
          </p:nvSpPr>
          <p:spPr>
            <a:xfrm>
              <a:off x="1146175" y="4882516"/>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0" name="Shape 1445"/>
            <p:cNvSpPr/>
            <p:nvPr/>
          </p:nvSpPr>
          <p:spPr>
            <a:xfrm>
              <a:off x="1146175" y="5225670"/>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1" name="Shape 1446"/>
            <p:cNvSpPr/>
            <p:nvPr/>
          </p:nvSpPr>
          <p:spPr>
            <a:xfrm>
              <a:off x="1149350" y="3849625"/>
              <a:ext cx="0" cy="1722501"/>
            </a:xfrm>
            <a:custGeom>
              <a:avLst/>
              <a:gdLst/>
              <a:ahLst/>
              <a:cxnLst/>
              <a:rect l="0" t="0" r="0" b="0"/>
              <a:pathLst>
                <a:path h="1722501">
                  <a:moveTo>
                    <a:pt x="0" y="0"/>
                  </a:moveTo>
                  <a:lnTo>
                    <a:pt x="0" y="1722501"/>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2" name="Shape 1447"/>
            <p:cNvSpPr/>
            <p:nvPr/>
          </p:nvSpPr>
          <p:spPr>
            <a:xfrm>
              <a:off x="4973701" y="3849625"/>
              <a:ext cx="0" cy="1722501"/>
            </a:xfrm>
            <a:custGeom>
              <a:avLst/>
              <a:gdLst/>
              <a:ahLst/>
              <a:cxnLst/>
              <a:rect l="0" t="0" r="0" b="0"/>
              <a:pathLst>
                <a:path h="1722501">
                  <a:moveTo>
                    <a:pt x="0" y="0"/>
                  </a:moveTo>
                  <a:lnTo>
                    <a:pt x="0" y="1722501"/>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3" name="Shape 1448"/>
            <p:cNvSpPr/>
            <p:nvPr/>
          </p:nvSpPr>
          <p:spPr>
            <a:xfrm>
              <a:off x="1146175" y="3852800"/>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4" name="Shape 1449"/>
            <p:cNvSpPr/>
            <p:nvPr/>
          </p:nvSpPr>
          <p:spPr>
            <a:xfrm>
              <a:off x="1146175" y="5568951"/>
              <a:ext cx="3830701" cy="0"/>
            </a:xfrm>
            <a:custGeom>
              <a:avLst/>
              <a:gdLst/>
              <a:ahLst/>
              <a:cxnLst/>
              <a:rect l="0" t="0" r="0" b="0"/>
              <a:pathLst>
                <a:path w="3830701">
                  <a:moveTo>
                    <a:pt x="0" y="0"/>
                  </a:moveTo>
                  <a:lnTo>
                    <a:pt x="3830701" y="0"/>
                  </a:lnTo>
                </a:path>
              </a:pathLst>
            </a:custGeom>
            <a:noFill/>
            <a:ln w="6350" cap="flat" cmpd="sng" algn="ctr">
              <a:solidFill>
                <a:srgbClr val="000000"/>
              </a:solidFill>
              <a:prstDash val="solid"/>
              <a:round/>
            </a:ln>
            <a:effectLst/>
          </p:spPr>
          <p:txBody>
            <a:bodyPr/>
            <a:lstStyle/>
            <a:p>
              <a:pPr>
                <a:defRPr/>
              </a:pPr>
              <a:endParaRPr lang="zh-CN" altLang="en-US" kern="0">
                <a:solidFill>
                  <a:sysClr val="windowText" lastClr="000000"/>
                </a:solidFill>
              </a:endParaRPr>
            </a:p>
          </p:txBody>
        </p:sp>
        <p:sp>
          <p:nvSpPr>
            <p:cNvPr id="45" name="Rectangle 1450"/>
            <p:cNvSpPr/>
            <p:nvPr/>
          </p:nvSpPr>
          <p:spPr>
            <a:xfrm>
              <a:off x="1753489" y="3916189"/>
              <a:ext cx="608076"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编号</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6" name="Rectangle 1451"/>
            <p:cNvSpPr/>
            <p:nvPr/>
          </p:nvSpPr>
          <p:spPr>
            <a:xfrm>
              <a:off x="3322320" y="3916189"/>
              <a:ext cx="1520190" cy="304038"/>
            </a:xfrm>
            <a:prstGeom prst="rect">
              <a:avLst/>
            </a:prstGeom>
            <a:ln>
              <a:noFill/>
            </a:ln>
          </p:spPr>
          <p:txBody>
            <a:bodyPr vert="horz" lIns="0" tIns="0" rIns="0" bIns="0" rtlCol="0">
              <a:noAutofit/>
            </a:bodyPr>
            <a:lstStyle/>
            <a:p>
              <a:pPr>
                <a:lnSpc>
                  <a:spcPct val="107000"/>
                </a:lnSpc>
                <a:spcAft>
                  <a:spcPts val="800"/>
                </a:spcAft>
                <a:defRPr/>
              </a:pPr>
              <a:r>
                <a:rPr lang="zh-CN" altLang="en-US" kern="100">
                  <a:solidFill>
                    <a:srgbClr val="000000"/>
                  </a:solidFill>
                  <a:latin typeface="Calibri" panose="020F0502020204030204" pitchFamily="34" charset="0"/>
                  <a:ea typeface="宋体" panose="02010600030101010101" pitchFamily="2" charset="-122"/>
                  <a:cs typeface="宋体" panose="02010600030101010101" pitchFamily="2" charset="-122"/>
                </a:rPr>
                <a:t>覆盖等价类</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7" name="Rectangle 1452"/>
            <p:cNvSpPr/>
            <p:nvPr/>
          </p:nvSpPr>
          <p:spPr>
            <a:xfrm>
              <a:off x="1924177" y="4259470"/>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1</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8" name="Rectangle 31999"/>
            <p:cNvSpPr/>
            <p:nvPr/>
          </p:nvSpPr>
          <p:spPr>
            <a:xfrm>
              <a:off x="3608832" y="4259470"/>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1</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9" name="Rectangle 32000"/>
            <p:cNvSpPr/>
            <p:nvPr/>
          </p:nvSpPr>
          <p:spPr>
            <a:xfrm>
              <a:off x="4066032" y="4259470"/>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3</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0" name="Rectangle 32001"/>
            <p:cNvSpPr/>
            <p:nvPr/>
          </p:nvSpPr>
          <p:spPr>
            <a:xfrm>
              <a:off x="3723132" y="4259470"/>
              <a:ext cx="456057"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,2,</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1" name="Rectangle 1454"/>
            <p:cNvSpPr/>
            <p:nvPr/>
          </p:nvSpPr>
          <p:spPr>
            <a:xfrm>
              <a:off x="1924177" y="4602624"/>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2</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2" name="Rectangle 32002"/>
            <p:cNvSpPr/>
            <p:nvPr/>
          </p:nvSpPr>
          <p:spPr>
            <a:xfrm>
              <a:off x="3608832" y="4602624"/>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4</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3" name="Rectangle 32003"/>
            <p:cNvSpPr/>
            <p:nvPr/>
          </p:nvSpPr>
          <p:spPr>
            <a:xfrm>
              <a:off x="4066032" y="4602624"/>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3</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4" name="Rectangle 32004"/>
            <p:cNvSpPr/>
            <p:nvPr/>
          </p:nvSpPr>
          <p:spPr>
            <a:xfrm>
              <a:off x="3723132" y="4602624"/>
              <a:ext cx="456057"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,2,</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5" name="Rectangle 1456"/>
            <p:cNvSpPr/>
            <p:nvPr/>
          </p:nvSpPr>
          <p:spPr>
            <a:xfrm>
              <a:off x="1924177" y="4946159"/>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3</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6" name="Rectangle 32005"/>
            <p:cNvSpPr/>
            <p:nvPr/>
          </p:nvSpPr>
          <p:spPr>
            <a:xfrm>
              <a:off x="3608832" y="4946159"/>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1</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7" name="Rectangle 32006"/>
            <p:cNvSpPr/>
            <p:nvPr/>
          </p:nvSpPr>
          <p:spPr>
            <a:xfrm>
              <a:off x="4066032" y="4946159"/>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3</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8" name="Rectangle 32007"/>
            <p:cNvSpPr/>
            <p:nvPr/>
          </p:nvSpPr>
          <p:spPr>
            <a:xfrm>
              <a:off x="3723132" y="4946159"/>
              <a:ext cx="456057"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,5,</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9" name="Rectangle 1458"/>
            <p:cNvSpPr/>
            <p:nvPr/>
          </p:nvSpPr>
          <p:spPr>
            <a:xfrm>
              <a:off x="1924177" y="5289313"/>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4</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0" name="Rectangle 32010"/>
            <p:cNvSpPr/>
            <p:nvPr/>
          </p:nvSpPr>
          <p:spPr>
            <a:xfrm>
              <a:off x="3723132" y="5289313"/>
              <a:ext cx="456057"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,2,</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1" name="Rectangle 32008"/>
            <p:cNvSpPr/>
            <p:nvPr/>
          </p:nvSpPr>
          <p:spPr>
            <a:xfrm>
              <a:off x="3608832" y="5289313"/>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1</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2" name="Rectangle 32009"/>
            <p:cNvSpPr/>
            <p:nvPr/>
          </p:nvSpPr>
          <p:spPr>
            <a:xfrm>
              <a:off x="4066032" y="5289313"/>
              <a:ext cx="152019" cy="304038"/>
            </a:xfrm>
            <a:prstGeom prst="rect">
              <a:avLst/>
            </a:prstGeom>
            <a:ln>
              <a:noFill/>
            </a:ln>
          </p:spPr>
          <p:txBody>
            <a:bodyPr vert="horz" lIns="0" tIns="0" rIns="0" bIns="0" rtlCol="0">
              <a:noAutofit/>
            </a:bodyPr>
            <a:lstStyle/>
            <a:p>
              <a:pPr>
                <a:lnSpc>
                  <a:spcPct val="107000"/>
                </a:lnSpc>
                <a:spcAft>
                  <a:spcPts val="800"/>
                </a:spcAft>
                <a:defRPr/>
              </a:pPr>
              <a:r>
                <a:rPr lang="en-US" kern="100">
                  <a:solidFill>
                    <a:srgbClr val="000000"/>
                  </a:solidFill>
                  <a:latin typeface="宋体" panose="02010600030101010101" pitchFamily="2" charset="-122"/>
                  <a:ea typeface="Calibri" panose="020F0502020204030204" pitchFamily="34" charset="0"/>
                  <a:cs typeface="宋体" panose="02010600030101010101" pitchFamily="2" charset="-122"/>
                </a:rPr>
                <a:t>6</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3" name="Rectangle 1460"/>
            <p:cNvSpPr/>
            <p:nvPr/>
          </p:nvSpPr>
          <p:spPr>
            <a:xfrm>
              <a:off x="1255776" y="1031423"/>
              <a:ext cx="2442844" cy="405790"/>
            </a:xfrm>
            <a:prstGeom prst="rect">
              <a:avLst/>
            </a:prstGeom>
            <a:ln>
              <a:noFill/>
            </a:ln>
          </p:spPr>
          <p:txBody>
            <a:bodyPr vert="horz" lIns="0" tIns="0" rIns="0" bIns="0" rtlCol="0">
              <a:noAutofit/>
            </a:bodyPr>
            <a:lstStyle/>
            <a:p>
              <a:pPr>
                <a:lnSpc>
                  <a:spcPct val="107000"/>
                </a:lnSpc>
                <a:spcAft>
                  <a:spcPts val="800"/>
                </a:spcAft>
                <a:defRPr/>
              </a:pPr>
              <a:r>
                <a:rPr lang="zh-CN" altLang="en-US" sz="2400" kern="100">
                  <a:solidFill>
                    <a:srgbClr val="FF0000"/>
                  </a:solidFill>
                  <a:latin typeface="Calibri" panose="020F0502020204030204" pitchFamily="34" charset="0"/>
                  <a:ea typeface="宋体" panose="02010600030101010101" pitchFamily="2" charset="-122"/>
                  <a:cs typeface="宋体" panose="02010600030101010101" pitchFamily="2" charset="-122"/>
                </a:rPr>
                <a:t>等价类划分表</a:t>
              </a:r>
              <a:endParaRPr lang="zh-CN" altLang="en-US" sz="1100" kern="1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6" name="Rectangle 1463"/>
            <p:cNvSpPr/>
            <p:nvPr/>
          </p:nvSpPr>
          <p:spPr>
            <a:xfrm>
              <a:off x="6647943" y="4966654"/>
              <a:ext cx="5294315" cy="405384"/>
            </a:xfrm>
            <a:prstGeom prst="rect">
              <a:avLst/>
            </a:prstGeom>
            <a:ln>
              <a:noFill/>
            </a:ln>
          </p:spPr>
          <p:txBody>
            <a:bodyPr vert="horz" lIns="0" tIns="0" rIns="0" bIns="0" rtlCol="0">
              <a:noAutofit/>
            </a:bodyPr>
            <a:lstStyle/>
            <a:p>
              <a:pPr>
                <a:lnSpc>
                  <a:spcPct val="107000"/>
                </a:lnSpc>
                <a:spcAft>
                  <a:spcPts val="800"/>
                </a:spcAft>
                <a:defRPr/>
              </a:pPr>
              <a:r>
                <a:rPr lang="zh-CN" altLang="en-US" sz="2400" kern="100" dirty="0">
                  <a:solidFill>
                    <a:srgbClr val="FFFFFF"/>
                  </a:solidFill>
                  <a:latin typeface="Calibri" panose="020F0502020204030204" pitchFamily="34" charset="0"/>
                  <a:ea typeface="宋体" panose="02010600030101010101" pitchFamily="2" charset="-122"/>
                  <a:cs typeface="宋体" panose="02010600030101010101" pitchFamily="2" charset="-122"/>
                </a:rPr>
                <a:t>这样设计出来全面、合理吗？</a:t>
              </a:r>
              <a:endParaRPr lang="zh-CN" altLang="en-US" sz="11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93697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矩形 2"/>
          <p:cNvSpPr>
            <a:spLocks noGrp="1" noChangeArrowheads="1"/>
          </p:cNvSpPr>
          <p:nvPr>
            <p:ph type="title"/>
          </p:nvPr>
        </p:nvSpPr>
        <p:spPr/>
        <p:txBody>
          <a:bodyPr>
            <a:normAutofit/>
          </a:bodyPr>
          <a:lstStyle/>
          <a:p>
            <a:pPr algn="l" eaLnBrk="1" hangingPunct="1"/>
            <a:r>
              <a:rPr lang="zh-CN" altLang="en-US" sz="3000" dirty="0">
                <a:ea typeface="微软雅黑" panose="020B0503020204020204" pitchFamily="34" charset="-122"/>
              </a:rPr>
              <a:t>决策表</a:t>
            </a:r>
          </a:p>
        </p:txBody>
      </p:sp>
      <p:sp>
        <p:nvSpPr>
          <p:cNvPr id="236546" name="矩形 3"/>
          <p:cNvSpPr>
            <a:spLocks noGrp="1" noChangeArrowheads="1"/>
          </p:cNvSpPr>
          <p:nvPr>
            <p:ph idx="1"/>
          </p:nvPr>
        </p:nvSpPr>
        <p:spPr/>
        <p:txBody>
          <a:bodyPr>
            <a:normAutofit/>
          </a:bodyPr>
          <a:lstStyle/>
          <a:p>
            <a:pPr marL="0" indent="0">
              <a:lnSpc>
                <a:spcPct val="90000"/>
              </a:lnSpc>
              <a:buNone/>
            </a:pPr>
            <a:endParaRPr kumimoji="0" lang="en-US" altLang="zh-CN" dirty="0" smtClean="0">
              <a:ea typeface="微软雅黑" panose="020B0503020204020204" pitchFamily="34" charset="-122"/>
            </a:endParaRPr>
          </a:p>
          <a:p>
            <a:pPr marL="0" indent="0">
              <a:lnSpc>
                <a:spcPct val="90000"/>
              </a:lnSpc>
              <a:buNone/>
            </a:pPr>
            <a:r>
              <a:rPr lang="zh-CN" altLang="en-US" dirty="0">
                <a:ea typeface="微软雅黑" panose="020B0503020204020204" pitchFamily="34" charset="-122"/>
              </a:rPr>
              <a:t>在一个程序中，</a:t>
            </a:r>
            <a:r>
              <a:rPr lang="zh-CN" altLang="en-US" b="1" dirty="0">
                <a:solidFill>
                  <a:srgbClr val="D80202"/>
                </a:solidFill>
                <a:ea typeface="微软雅黑" panose="020B0503020204020204" pitchFamily="34" charset="-122"/>
              </a:rPr>
              <a:t>如果输入输出比较多，输入之间和输出之间相互制约的条件比较多，在这种情况下应用决策表很合适</a:t>
            </a:r>
            <a:r>
              <a:rPr lang="zh-CN" altLang="en-US" dirty="0">
                <a:ea typeface="微软雅黑" panose="020B0503020204020204" pitchFamily="34" charset="-122"/>
              </a:rPr>
              <a:t>，它可以很清楚地表达它们之间的各种复杂关系。</a:t>
            </a:r>
            <a:endParaRPr lang="en-US" altLang="zh-CN" dirty="0">
              <a:ea typeface="微软雅黑" panose="020B0503020204020204" pitchFamily="34" charset="-122"/>
            </a:endParaRPr>
          </a:p>
          <a:p>
            <a:pPr marL="0" indent="0">
              <a:lnSpc>
                <a:spcPct val="90000"/>
              </a:lnSpc>
              <a:buNone/>
            </a:pPr>
            <a:endParaRPr kumimoji="0" lang="en-US" altLang="zh-CN" dirty="0" smtClean="0">
              <a:ea typeface="微软雅黑" panose="020B0503020204020204" pitchFamily="34" charset="-122"/>
            </a:endParaRPr>
          </a:p>
          <a:p>
            <a:pPr marL="0" indent="0">
              <a:lnSpc>
                <a:spcPct val="90000"/>
              </a:lnSpc>
              <a:buNone/>
            </a:pPr>
            <a:endParaRPr lang="en-US" altLang="zh-CN" dirty="0">
              <a:ea typeface="微软雅黑" panose="020B0503020204020204" pitchFamily="34" charset="-122"/>
            </a:endParaRPr>
          </a:p>
          <a:p>
            <a:pPr marL="0" indent="0">
              <a:lnSpc>
                <a:spcPct val="90000"/>
              </a:lnSpc>
              <a:buNone/>
            </a:pPr>
            <a:endParaRPr kumimoji="0" lang="en-US" altLang="zh-CN" dirty="0" smtClean="0">
              <a:ea typeface="微软雅黑" panose="020B0503020204020204" pitchFamily="34" charset="-122"/>
            </a:endParaRPr>
          </a:p>
          <a:p>
            <a:pPr marL="0" indent="0">
              <a:lnSpc>
                <a:spcPct val="90000"/>
              </a:lnSpc>
              <a:buNone/>
            </a:pPr>
            <a:r>
              <a:rPr kumimoji="0" lang="zh-CN" altLang="en-US" dirty="0" smtClean="0">
                <a:ea typeface="微软雅黑" panose="020B0503020204020204" pitchFamily="34" charset="-122"/>
              </a:rPr>
              <a:t>决策表法简述：</a:t>
            </a:r>
          </a:p>
          <a:p>
            <a:pPr marL="0" indent="0">
              <a:lnSpc>
                <a:spcPct val="90000"/>
              </a:lnSpc>
              <a:spcBef>
                <a:spcPct val="50000"/>
              </a:spcBef>
              <a:buNone/>
            </a:pPr>
            <a:r>
              <a:rPr kumimoji="0" lang="zh-CN" altLang="en-US" dirty="0" smtClean="0">
                <a:ea typeface="微软雅黑" panose="020B0503020204020204" pitchFamily="34" charset="-122"/>
              </a:rPr>
              <a:t>       </a:t>
            </a:r>
            <a:r>
              <a:rPr kumimoji="0" lang="zh-CN" altLang="en-US" b="1" dirty="0" smtClean="0">
                <a:ea typeface="微软雅黑" panose="020B0503020204020204" pitchFamily="34" charset="-122"/>
              </a:rPr>
              <a:t>决策表是把作为条件的所有输入的各种组合值以及对应输出值都罗列出来而形成的表格。它能够</a:t>
            </a:r>
            <a:r>
              <a:rPr kumimoji="0" lang="zh-CN" altLang="en-US" b="1" dirty="0" smtClean="0">
                <a:solidFill>
                  <a:srgbClr val="D80202"/>
                </a:solidFill>
                <a:ea typeface="微软雅黑" panose="020B0503020204020204" pitchFamily="34" charset="-122"/>
              </a:rPr>
              <a:t>将复杂的问题按照各种可能的情况全部列举出来，简明并可避免遗漏</a:t>
            </a:r>
            <a:r>
              <a:rPr kumimoji="0" lang="zh-CN" altLang="en-US" b="1" dirty="0" smtClean="0">
                <a:ea typeface="微软雅黑" panose="020B0503020204020204" pitchFamily="34" charset="-122"/>
              </a:rPr>
              <a:t>。因此，利用决策表能够设计出完整的测试用例集合。</a:t>
            </a:r>
          </a:p>
        </p:txBody>
      </p:sp>
    </p:spTree>
    <p:extLst>
      <p:ext uri="{BB962C8B-B14F-4D97-AF65-F5344CB8AC3E}">
        <p14:creationId xmlns:p14="http://schemas.microsoft.com/office/powerpoint/2010/main" val="472845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body" idx="1"/>
          </p:nvPr>
        </p:nvSpPr>
        <p:spPr>
          <a:xfrm>
            <a:off x="2057400" y="609600"/>
            <a:ext cx="8153400" cy="3276600"/>
          </a:xfrm>
        </p:spPr>
        <p:txBody>
          <a:bodyPr/>
          <a:lstStyle/>
          <a:p>
            <a:pPr>
              <a:lnSpc>
                <a:spcPct val="105000"/>
              </a:lnSpc>
              <a:buFont typeface="Wingdings" panose="05000000000000000000" pitchFamily="2" charset="2"/>
              <a:buNone/>
            </a:pPr>
            <a:r>
              <a:rPr kumimoji="0" lang="zh-CN" altLang="en-US" dirty="0" smtClean="0"/>
              <a:t>决策表通常由以下</a:t>
            </a:r>
            <a:r>
              <a:rPr kumimoji="0" lang="en-US" altLang="zh-CN" dirty="0" smtClean="0"/>
              <a:t>4</a:t>
            </a:r>
            <a:r>
              <a:rPr kumimoji="0" lang="zh-CN" altLang="en-US" dirty="0" smtClean="0"/>
              <a:t>部分组成：</a:t>
            </a:r>
          </a:p>
          <a:p>
            <a:pPr algn="just">
              <a:lnSpc>
                <a:spcPct val="105000"/>
              </a:lnSpc>
              <a:buFont typeface="Wingdings" panose="05000000000000000000" pitchFamily="2" charset="2"/>
              <a:buChar char="Ø"/>
            </a:pPr>
            <a:r>
              <a:rPr lang="zh-CN" altLang="en-US" dirty="0"/>
              <a:t>条件桩</a:t>
            </a:r>
            <a:r>
              <a:rPr lang="en-US" altLang="zh-CN" dirty="0">
                <a:latin typeface="Arial" panose="020B0604020202020204" pitchFamily="34" charset="0"/>
              </a:rPr>
              <a:t>—</a:t>
            </a:r>
            <a:r>
              <a:rPr lang="zh-CN" altLang="en-US" dirty="0"/>
              <a:t>列出问题的所有条件</a:t>
            </a:r>
          </a:p>
          <a:p>
            <a:pPr algn="just">
              <a:lnSpc>
                <a:spcPct val="105000"/>
              </a:lnSpc>
              <a:buFont typeface="Wingdings" panose="05000000000000000000" pitchFamily="2" charset="2"/>
              <a:buChar char="Ø"/>
            </a:pPr>
            <a:r>
              <a:rPr lang="zh-CN" altLang="en-US" dirty="0"/>
              <a:t>条件项</a:t>
            </a:r>
            <a:r>
              <a:rPr lang="en-US" altLang="zh-CN" dirty="0">
                <a:latin typeface="Arial" panose="020B0604020202020204" pitchFamily="34" charset="0"/>
              </a:rPr>
              <a:t>—</a:t>
            </a:r>
            <a:r>
              <a:rPr lang="zh-CN" altLang="en-US" dirty="0"/>
              <a:t>针对条件桩给出的条件列出所有可能取值</a:t>
            </a:r>
          </a:p>
          <a:p>
            <a:pPr algn="just">
              <a:lnSpc>
                <a:spcPct val="105000"/>
              </a:lnSpc>
              <a:buFont typeface="Wingdings" panose="05000000000000000000" pitchFamily="2" charset="2"/>
              <a:buChar char="Ø"/>
            </a:pPr>
            <a:r>
              <a:rPr lang="zh-CN" altLang="en-US" dirty="0"/>
              <a:t>动作桩</a:t>
            </a:r>
            <a:r>
              <a:rPr lang="en-US" altLang="zh-CN" dirty="0">
                <a:latin typeface="Arial" panose="020B0604020202020204" pitchFamily="34" charset="0"/>
              </a:rPr>
              <a:t>—</a:t>
            </a:r>
            <a:r>
              <a:rPr lang="zh-CN" altLang="en-US" dirty="0"/>
              <a:t>列出问题规定的可能采取的操作</a:t>
            </a:r>
          </a:p>
          <a:p>
            <a:pPr algn="just">
              <a:lnSpc>
                <a:spcPct val="105000"/>
              </a:lnSpc>
              <a:buFont typeface="Wingdings" panose="05000000000000000000" pitchFamily="2" charset="2"/>
              <a:buChar char="Ø"/>
            </a:pPr>
            <a:r>
              <a:rPr lang="zh-CN" altLang="en-US" dirty="0"/>
              <a:t>动作项</a:t>
            </a:r>
            <a:r>
              <a:rPr lang="en-US" altLang="zh-CN" dirty="0">
                <a:latin typeface="Arial" panose="020B0604020202020204" pitchFamily="34" charset="0"/>
              </a:rPr>
              <a:t>—</a:t>
            </a:r>
            <a:r>
              <a:rPr lang="zh-CN" altLang="en-US" dirty="0"/>
              <a:t>指出在条件项的各组取值情况下应采取的动作</a:t>
            </a:r>
            <a:r>
              <a:rPr lang="zh-CN" altLang="en-US" dirty="0">
                <a:latin typeface="宋体" panose="02010600030101010101" pitchFamily="2" charset="-122"/>
              </a:rPr>
              <a:t> </a:t>
            </a:r>
          </a:p>
        </p:txBody>
      </p:sp>
      <p:sp>
        <p:nvSpPr>
          <p:cNvPr id="345091" name="Rectangle 3"/>
          <p:cNvSpPr>
            <a:spLocks noChangeArrowheads="1"/>
          </p:cNvSpPr>
          <p:nvPr/>
        </p:nvSpPr>
        <p:spPr bwMode="auto">
          <a:xfrm>
            <a:off x="2095501" y="3392488"/>
            <a:ext cx="3889375" cy="2032000"/>
          </a:xfrm>
          <a:prstGeom prst="rect">
            <a:avLst/>
          </a:prstGeom>
          <a:solidFill>
            <a:schemeClr val="folHlink"/>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zh-CN" altLang="en-US">
              <a:solidFill>
                <a:srgbClr val="1F497D"/>
              </a:solidFill>
              <a:latin typeface="Times New Roman" charset="0"/>
              <a:ea typeface="宋体" charset="0"/>
              <a:cs typeface="宋体" charset="0"/>
            </a:endParaRPr>
          </a:p>
        </p:txBody>
      </p:sp>
      <p:sp>
        <p:nvSpPr>
          <p:cNvPr id="345092" name="Line 4"/>
          <p:cNvSpPr>
            <a:spLocks noChangeShapeType="1"/>
          </p:cNvSpPr>
          <p:nvPr/>
        </p:nvSpPr>
        <p:spPr bwMode="auto">
          <a:xfrm>
            <a:off x="3178175" y="3392488"/>
            <a:ext cx="0" cy="203200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solidFill>
                <a:prstClr val="black"/>
              </a:solidFill>
              <a:latin typeface="Gulim" charset="0"/>
              <a:ea typeface="宋体" charset="0"/>
              <a:cs typeface="宋体" charset="0"/>
            </a:endParaRPr>
          </a:p>
        </p:txBody>
      </p:sp>
      <p:sp>
        <p:nvSpPr>
          <p:cNvPr id="345093" name="Line 5"/>
          <p:cNvSpPr>
            <a:spLocks noChangeShapeType="1"/>
          </p:cNvSpPr>
          <p:nvPr/>
        </p:nvSpPr>
        <p:spPr bwMode="auto">
          <a:xfrm>
            <a:off x="2095501" y="4430713"/>
            <a:ext cx="3889375"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solidFill>
                <a:prstClr val="black"/>
              </a:solidFill>
              <a:latin typeface="Gulim" charset="0"/>
              <a:ea typeface="宋体" charset="0"/>
              <a:cs typeface="宋体" charset="0"/>
            </a:endParaRPr>
          </a:p>
        </p:txBody>
      </p:sp>
      <p:sp>
        <p:nvSpPr>
          <p:cNvPr id="345094" name="Text Box 6"/>
          <p:cNvSpPr txBox="1">
            <a:spLocks noChangeArrowheads="1"/>
          </p:cNvSpPr>
          <p:nvPr/>
        </p:nvSpPr>
        <p:spPr bwMode="auto">
          <a:xfrm>
            <a:off x="2046289" y="3722688"/>
            <a:ext cx="1184275" cy="457200"/>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gn="ctr" eaLnBrk="0" hangingPunct="0">
              <a:spcBef>
                <a:spcPct val="50000"/>
              </a:spcBef>
            </a:pPr>
            <a:r>
              <a:rPr lang="zh-CN" altLang="en-US">
                <a:solidFill>
                  <a:srgbClr val="1F497D"/>
                </a:solidFill>
                <a:latin typeface="Times New Roman" panose="02020603050405020304" pitchFamily="18" charset="0"/>
              </a:rPr>
              <a:t>条件桩</a:t>
            </a:r>
          </a:p>
        </p:txBody>
      </p:sp>
      <p:sp>
        <p:nvSpPr>
          <p:cNvPr id="345095" name="Text Box 7"/>
          <p:cNvSpPr txBox="1">
            <a:spLocks noChangeArrowheads="1"/>
          </p:cNvSpPr>
          <p:nvPr/>
        </p:nvSpPr>
        <p:spPr bwMode="auto">
          <a:xfrm>
            <a:off x="2046289" y="4716463"/>
            <a:ext cx="1184275" cy="457200"/>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gn="ctr" eaLnBrk="0" hangingPunct="0">
              <a:spcBef>
                <a:spcPct val="50000"/>
              </a:spcBef>
            </a:pPr>
            <a:r>
              <a:rPr lang="zh-CN" altLang="en-US" dirty="0">
                <a:solidFill>
                  <a:srgbClr val="1F497D"/>
                </a:solidFill>
                <a:latin typeface="Times New Roman" panose="02020603050405020304" pitchFamily="18" charset="0"/>
              </a:rPr>
              <a:t>动作桩</a:t>
            </a:r>
          </a:p>
        </p:txBody>
      </p:sp>
      <p:sp>
        <p:nvSpPr>
          <p:cNvPr id="345096" name="Text Box 8"/>
          <p:cNvSpPr txBox="1">
            <a:spLocks noChangeArrowheads="1"/>
          </p:cNvSpPr>
          <p:nvPr/>
        </p:nvSpPr>
        <p:spPr bwMode="auto">
          <a:xfrm>
            <a:off x="3471863" y="3722688"/>
            <a:ext cx="1331912" cy="457200"/>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gn="ctr" eaLnBrk="0" hangingPunct="0">
              <a:spcBef>
                <a:spcPct val="50000"/>
              </a:spcBef>
            </a:pPr>
            <a:r>
              <a:rPr lang="zh-CN" altLang="en-US">
                <a:solidFill>
                  <a:srgbClr val="1F497D"/>
                </a:solidFill>
                <a:latin typeface="Times New Roman" panose="02020603050405020304" pitchFamily="18" charset="0"/>
              </a:rPr>
              <a:t> 条件项</a:t>
            </a:r>
          </a:p>
        </p:txBody>
      </p:sp>
      <p:sp>
        <p:nvSpPr>
          <p:cNvPr id="345097" name="Text Box 9"/>
          <p:cNvSpPr txBox="1">
            <a:spLocks noChangeArrowheads="1"/>
          </p:cNvSpPr>
          <p:nvPr/>
        </p:nvSpPr>
        <p:spPr bwMode="auto">
          <a:xfrm>
            <a:off x="3471863" y="4716463"/>
            <a:ext cx="1331912" cy="457200"/>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gn="ctr" eaLnBrk="0" hangingPunct="0">
              <a:spcBef>
                <a:spcPct val="50000"/>
              </a:spcBef>
            </a:pPr>
            <a:r>
              <a:rPr lang="zh-CN" altLang="en-US">
                <a:solidFill>
                  <a:srgbClr val="1F497D"/>
                </a:solidFill>
                <a:latin typeface="Times New Roman" panose="02020603050405020304" pitchFamily="18" charset="0"/>
              </a:rPr>
              <a:t> 动作项</a:t>
            </a:r>
          </a:p>
        </p:txBody>
      </p:sp>
      <p:grpSp>
        <p:nvGrpSpPr>
          <p:cNvPr id="345098" name="Group 10"/>
          <p:cNvGrpSpPr>
            <a:grpSpLocks/>
          </p:cNvGrpSpPr>
          <p:nvPr/>
        </p:nvGrpSpPr>
        <p:grpSpPr bwMode="auto">
          <a:xfrm>
            <a:off x="4951414" y="3249614"/>
            <a:ext cx="1919287" cy="2311400"/>
            <a:chOff x="2215" y="2387"/>
            <a:chExt cx="1209" cy="1456"/>
          </a:xfrm>
        </p:grpSpPr>
        <p:sp>
          <p:nvSpPr>
            <p:cNvPr id="345099" name="Oval 11"/>
            <p:cNvSpPr>
              <a:spLocks noChangeArrowheads="1"/>
            </p:cNvSpPr>
            <p:nvPr/>
          </p:nvSpPr>
          <p:spPr bwMode="auto">
            <a:xfrm>
              <a:off x="2215" y="2387"/>
              <a:ext cx="403" cy="1456"/>
            </a:xfrm>
            <a:prstGeom prst="ellipse">
              <a:avLst/>
            </a:prstGeom>
            <a:noFill/>
            <a:ln w="28575">
              <a:solidFill>
                <a:schemeClr val="tx1"/>
              </a:solidFill>
              <a:round/>
              <a:headEnd/>
              <a:tailEnd/>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solidFill>
                  <a:prstClr val="black"/>
                </a:solidFill>
                <a:latin typeface="Gulim" charset="0"/>
                <a:ea typeface="宋体" charset="0"/>
                <a:cs typeface="宋体" charset="0"/>
              </a:endParaRPr>
            </a:p>
          </p:txBody>
        </p:sp>
        <p:sp>
          <p:nvSpPr>
            <p:cNvPr id="345100" name="Line 12"/>
            <p:cNvSpPr>
              <a:spLocks noChangeShapeType="1"/>
            </p:cNvSpPr>
            <p:nvPr/>
          </p:nvSpPr>
          <p:spPr bwMode="auto">
            <a:xfrm>
              <a:off x="2494" y="3280"/>
              <a:ext cx="496" cy="20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solidFill>
                  <a:prstClr val="black"/>
                </a:solidFill>
                <a:latin typeface="Gulim" charset="0"/>
                <a:ea typeface="宋体" charset="0"/>
                <a:cs typeface="宋体" charset="0"/>
              </a:endParaRPr>
            </a:p>
          </p:txBody>
        </p:sp>
        <p:sp>
          <p:nvSpPr>
            <p:cNvPr id="345101" name="Text Box 13"/>
            <p:cNvSpPr txBox="1">
              <a:spLocks noChangeArrowheads="1"/>
            </p:cNvSpPr>
            <p:nvPr/>
          </p:nvSpPr>
          <p:spPr bwMode="auto">
            <a:xfrm>
              <a:off x="2959" y="3400"/>
              <a:ext cx="465" cy="233"/>
            </a:xfrm>
            <a:prstGeom prst="rect">
              <a:avLst/>
            </a:prstGeom>
            <a:noFill/>
            <a:ln>
              <a:noFill/>
            </a:ln>
            <a:effectLst/>
            <a:extLst>
              <a:ext uri="{909E8E84-426E-40dd-AFC4-6F175D3DCCD1}">
                <a14:hiddenFill xmlns:a14="http://schemas.microsoft.com/office/drawing/2010/main" xmlns="">
                  <a:gradFill rotWithShape="0">
                    <a:gsLst>
                      <a:gs pos="0">
                        <a:schemeClr val="accent1">
                          <a:gamma/>
                          <a:shade val="46275"/>
                          <a:invGamma/>
                        </a:schemeClr>
                      </a:gs>
                      <a:gs pos="50000">
                        <a:schemeClr val="accent1"/>
                      </a:gs>
                      <a:gs pos="100000">
                        <a:schemeClr val="accent1">
                          <a:gamma/>
                          <a:shade val="46275"/>
                          <a:invGamma/>
                        </a:schemeClr>
                      </a:gs>
                    </a:gsLst>
                    <a:lin ang="5400000" scaled="1"/>
                  </a:gra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defRPr/>
              </a:pPr>
              <a:r>
                <a:rPr lang="zh-CN" altLang="en-US">
                  <a:solidFill>
                    <a:srgbClr val="D80202"/>
                  </a:solidFill>
                  <a:latin typeface="Times New Roman" charset="0"/>
                  <a:ea typeface="宋体" charset="0"/>
                  <a:cs typeface="宋体" charset="0"/>
                </a:rPr>
                <a:t>规则</a:t>
              </a:r>
            </a:p>
          </p:txBody>
        </p:sp>
      </p:grpSp>
      <p:sp>
        <p:nvSpPr>
          <p:cNvPr id="345102" name="Text Box 14"/>
          <p:cNvSpPr txBox="1">
            <a:spLocks noChangeArrowheads="1"/>
          </p:cNvSpPr>
          <p:nvPr/>
        </p:nvSpPr>
        <p:spPr bwMode="auto">
          <a:xfrm>
            <a:off x="6870700" y="3321050"/>
            <a:ext cx="3322638" cy="2308324"/>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eaLnBrk="0" hangingPunct="0">
              <a:spcBef>
                <a:spcPct val="20000"/>
              </a:spcBef>
            </a:pPr>
            <a:r>
              <a:rPr lang="zh-CN" altLang="en-US" dirty="0">
                <a:solidFill>
                  <a:prstClr val="black"/>
                </a:solidFill>
                <a:effectLst>
                  <a:outerShdw blurRad="38100" dist="38100" dir="2700000" algn="tl">
                    <a:srgbClr val="C0C0C0"/>
                  </a:outerShdw>
                </a:effectLst>
                <a:latin typeface="Arial" panose="020B0604020202020204" pitchFamily="34" charset="0"/>
              </a:rPr>
              <a:t>将任何一个条件组合的特定取值及相应要执行的动作称为一条</a:t>
            </a:r>
            <a:r>
              <a:rPr lang="zh-CN" altLang="en-US" dirty="0">
                <a:solidFill>
                  <a:srgbClr val="D80202"/>
                </a:solidFill>
                <a:effectLst>
                  <a:outerShdw blurRad="38100" dist="38100" dir="2700000" algn="tl">
                    <a:srgbClr val="C0C0C0"/>
                  </a:outerShdw>
                </a:effectLst>
                <a:latin typeface="Arial" panose="020B0604020202020204" pitchFamily="34" charset="0"/>
              </a:rPr>
              <a:t>规则</a:t>
            </a:r>
            <a:r>
              <a:rPr lang="zh-CN" altLang="en-US" dirty="0">
                <a:solidFill>
                  <a:prstClr val="black"/>
                </a:solidFill>
                <a:effectLst>
                  <a:outerShdw blurRad="38100" dist="38100" dir="2700000" algn="tl">
                    <a:srgbClr val="C0C0C0"/>
                  </a:outerShdw>
                </a:effectLst>
                <a:latin typeface="Arial" panose="020B0604020202020204" pitchFamily="34" charset="0"/>
              </a:rPr>
              <a:t>。在判定表中贯穿条件项和动作项的一列就是一条规则。</a:t>
            </a:r>
          </a:p>
        </p:txBody>
      </p:sp>
    </p:spTree>
    <p:extLst>
      <p:ext uri="{BB962C8B-B14F-4D97-AF65-F5344CB8AC3E}">
        <p14:creationId xmlns:p14="http://schemas.microsoft.com/office/powerpoint/2010/main" val="3866916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090">
                                            <p:txEl>
                                              <p:pRg st="1" end="1"/>
                                            </p:txEl>
                                          </p:spTgt>
                                        </p:tgtEl>
                                        <p:attrNameLst>
                                          <p:attrName>style.visibility</p:attrName>
                                        </p:attrNameLst>
                                      </p:cBhvr>
                                      <p:to>
                                        <p:strVal val="visible"/>
                                      </p:to>
                                    </p:set>
                                    <p:animEffect transition="in" filter="wipe(left)">
                                      <p:cBhvr>
                                        <p:cTn id="7" dur="500"/>
                                        <p:tgtEl>
                                          <p:spTgt spid="3450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5090">
                                            <p:txEl>
                                              <p:pRg st="2" end="2"/>
                                            </p:txEl>
                                          </p:spTgt>
                                        </p:tgtEl>
                                        <p:attrNameLst>
                                          <p:attrName>style.visibility</p:attrName>
                                        </p:attrNameLst>
                                      </p:cBhvr>
                                      <p:to>
                                        <p:strVal val="visible"/>
                                      </p:to>
                                    </p:set>
                                    <p:animEffect transition="in" filter="wipe(left)">
                                      <p:cBhvr>
                                        <p:cTn id="12" dur="500"/>
                                        <p:tgtEl>
                                          <p:spTgt spid="3450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5090">
                                            <p:txEl>
                                              <p:pRg st="3" end="3"/>
                                            </p:txEl>
                                          </p:spTgt>
                                        </p:tgtEl>
                                        <p:attrNameLst>
                                          <p:attrName>style.visibility</p:attrName>
                                        </p:attrNameLst>
                                      </p:cBhvr>
                                      <p:to>
                                        <p:strVal val="visible"/>
                                      </p:to>
                                    </p:set>
                                    <p:animEffect transition="in" filter="wipe(left)">
                                      <p:cBhvr>
                                        <p:cTn id="17" dur="500"/>
                                        <p:tgtEl>
                                          <p:spTgt spid="34509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5090">
                                            <p:txEl>
                                              <p:pRg st="4" end="4"/>
                                            </p:txEl>
                                          </p:spTgt>
                                        </p:tgtEl>
                                        <p:attrNameLst>
                                          <p:attrName>style.visibility</p:attrName>
                                        </p:attrNameLst>
                                      </p:cBhvr>
                                      <p:to>
                                        <p:strVal val="visible"/>
                                      </p:to>
                                    </p:set>
                                    <p:animEffect transition="in" filter="wipe(left)">
                                      <p:cBhvr>
                                        <p:cTn id="22" dur="500"/>
                                        <p:tgtEl>
                                          <p:spTgt spid="34509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45102"/>
                                        </p:tgtEl>
                                        <p:attrNameLst>
                                          <p:attrName>style.visibility</p:attrName>
                                        </p:attrNameLst>
                                      </p:cBhvr>
                                      <p:to>
                                        <p:strVal val="visible"/>
                                      </p:to>
                                    </p:set>
                                    <p:animEffect transition="in" filter="checkerboard(across)">
                                      <p:cBhvr>
                                        <p:cTn id="27" dur="500"/>
                                        <p:tgtEl>
                                          <p:spTgt spid="3451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45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决策表</a:t>
            </a:r>
            <a:endParaRPr lang="zh-CN" altLang="en-US" dirty="0"/>
          </a:p>
        </p:txBody>
      </p:sp>
      <p:sp>
        <p:nvSpPr>
          <p:cNvPr id="3" name="矩形 2"/>
          <p:cNvSpPr/>
          <p:nvPr/>
        </p:nvSpPr>
        <p:spPr>
          <a:xfrm>
            <a:off x="2235022" y="1529795"/>
            <a:ext cx="8158852" cy="3785652"/>
          </a:xfrm>
          <a:prstGeom prst="rect">
            <a:avLst/>
          </a:prstGeom>
        </p:spPr>
        <p:txBody>
          <a:bodyPr wrap="square">
            <a:spAutoFit/>
          </a:bodyPr>
          <a:lstStyle/>
          <a:p>
            <a:r>
              <a:rPr lang="zh-CN" altLang="zh-CN" sz="2400" dirty="0">
                <a:solidFill>
                  <a:prstClr val="black"/>
                </a:solidFill>
              </a:rPr>
              <a:t>打印机是否能打印出来正确的内容有多个因素影响，包括驱动程序、纸张、墨粉等。（为了简化问题，不考虑中途断电、卡纸等因素的影响）</a:t>
            </a:r>
            <a:endParaRPr lang="en-US" altLang="zh-CN" sz="2400" dirty="0">
              <a:solidFill>
                <a:prstClr val="black"/>
              </a:solidFill>
            </a:endParaRPr>
          </a:p>
          <a:p>
            <a:r>
              <a:rPr lang="zh-CN" altLang="zh-CN" sz="2400" dirty="0">
                <a:solidFill>
                  <a:prstClr val="black"/>
                </a:solidFill>
              </a:rPr>
              <a:t>假定：优先警告缺纸，然后警告没有墨粉，最后警告驱动程序不对。</a:t>
            </a:r>
            <a:endParaRPr lang="en-US" altLang="zh-CN" sz="2400" dirty="0">
              <a:solidFill>
                <a:prstClr val="black"/>
              </a:solidFill>
            </a:endParaRPr>
          </a:p>
          <a:p>
            <a:endParaRPr lang="en-US" altLang="zh-CN" sz="2400" dirty="0">
              <a:solidFill>
                <a:prstClr val="black"/>
              </a:solidFill>
            </a:endParaRPr>
          </a:p>
          <a:p>
            <a:r>
              <a:rPr lang="en-US" altLang="zh-CN" sz="2400" dirty="0">
                <a:solidFill>
                  <a:prstClr val="black"/>
                </a:solidFill>
              </a:rPr>
              <a:t>1)</a:t>
            </a:r>
            <a:r>
              <a:rPr lang="zh-CN" altLang="en-US" sz="2400" dirty="0">
                <a:solidFill>
                  <a:prstClr val="black"/>
                </a:solidFill>
              </a:rPr>
              <a:t>列出条件桩和动作桩</a:t>
            </a:r>
            <a:endParaRPr lang="en-US" altLang="zh-CN" sz="2400" dirty="0">
              <a:solidFill>
                <a:prstClr val="black"/>
              </a:solidFill>
            </a:endParaRPr>
          </a:p>
          <a:p>
            <a:r>
              <a:rPr lang="zh-CN" altLang="en-US" sz="2400" dirty="0">
                <a:solidFill>
                  <a:prstClr val="black"/>
                </a:solidFill>
              </a:rPr>
              <a:t>条件桩</a:t>
            </a:r>
            <a:r>
              <a:rPr lang="en-US" altLang="zh-CN" sz="2400" dirty="0">
                <a:solidFill>
                  <a:prstClr val="black"/>
                </a:solidFill>
              </a:rPr>
              <a:t>:</a:t>
            </a:r>
            <a:r>
              <a:rPr lang="zh-CN" altLang="en-US" sz="2400" dirty="0">
                <a:solidFill>
                  <a:prstClr val="black"/>
                </a:solidFill>
              </a:rPr>
              <a:t>  </a:t>
            </a:r>
            <a:r>
              <a:rPr lang="en-US" altLang="zh-CN" sz="2400" dirty="0">
                <a:solidFill>
                  <a:prstClr val="black"/>
                </a:solidFill>
              </a:rPr>
              <a:t>a)</a:t>
            </a:r>
            <a:r>
              <a:rPr lang="zh-CN" altLang="en-US" sz="2400" dirty="0">
                <a:solidFill>
                  <a:prstClr val="black"/>
                </a:solidFill>
              </a:rPr>
              <a:t>驱动程序是否正确   </a:t>
            </a:r>
            <a:r>
              <a:rPr lang="en-US" altLang="zh-CN" sz="2400" dirty="0">
                <a:solidFill>
                  <a:prstClr val="black"/>
                </a:solidFill>
              </a:rPr>
              <a:t>b)</a:t>
            </a:r>
            <a:r>
              <a:rPr lang="zh-CN" altLang="en-US" sz="2400" dirty="0">
                <a:solidFill>
                  <a:prstClr val="black"/>
                </a:solidFill>
              </a:rPr>
              <a:t>是否有纸张   </a:t>
            </a:r>
            <a:r>
              <a:rPr lang="en-US" altLang="zh-CN" sz="2400" dirty="0">
                <a:solidFill>
                  <a:prstClr val="black"/>
                </a:solidFill>
              </a:rPr>
              <a:t>c)</a:t>
            </a:r>
            <a:r>
              <a:rPr lang="zh-CN" altLang="en-US" sz="2400" dirty="0">
                <a:solidFill>
                  <a:prstClr val="black"/>
                </a:solidFill>
              </a:rPr>
              <a:t>是否有墨粉</a:t>
            </a:r>
            <a:endParaRPr lang="en-US" altLang="zh-CN" sz="2400" dirty="0">
              <a:solidFill>
                <a:prstClr val="black"/>
              </a:solidFill>
            </a:endParaRPr>
          </a:p>
          <a:p>
            <a:r>
              <a:rPr lang="zh-CN" altLang="en-US" sz="2400" dirty="0">
                <a:solidFill>
                  <a:prstClr val="black"/>
                </a:solidFill>
              </a:rPr>
              <a:t>动作桩</a:t>
            </a:r>
            <a:r>
              <a:rPr lang="en-US" altLang="zh-CN" sz="2400" dirty="0">
                <a:solidFill>
                  <a:prstClr val="black"/>
                </a:solidFill>
              </a:rPr>
              <a:t>:</a:t>
            </a:r>
            <a:r>
              <a:rPr lang="zh-CN" altLang="en-US" sz="2400" dirty="0">
                <a:solidFill>
                  <a:prstClr val="black"/>
                </a:solidFill>
              </a:rPr>
              <a:t>  </a:t>
            </a:r>
            <a:r>
              <a:rPr lang="en-US" altLang="zh-CN" sz="2400" dirty="0">
                <a:solidFill>
                  <a:prstClr val="black"/>
                </a:solidFill>
              </a:rPr>
              <a:t>a)</a:t>
            </a:r>
            <a:r>
              <a:rPr lang="zh-CN" altLang="en-US" sz="2400" dirty="0">
                <a:solidFill>
                  <a:prstClr val="black"/>
                </a:solidFill>
              </a:rPr>
              <a:t> 打印内容       </a:t>
            </a:r>
            <a:r>
              <a:rPr lang="en-US" altLang="zh-CN" sz="2400" dirty="0">
                <a:solidFill>
                  <a:prstClr val="black"/>
                </a:solidFill>
              </a:rPr>
              <a:t>b)</a:t>
            </a:r>
            <a:r>
              <a:rPr lang="zh-CN" altLang="en-US" sz="2400" dirty="0">
                <a:solidFill>
                  <a:prstClr val="black"/>
                </a:solidFill>
              </a:rPr>
              <a:t>提示驱动程序不对   </a:t>
            </a:r>
            <a:endParaRPr lang="en-US" altLang="zh-CN" sz="2400" dirty="0">
              <a:solidFill>
                <a:prstClr val="black"/>
              </a:solidFill>
            </a:endParaRPr>
          </a:p>
          <a:p>
            <a:r>
              <a:rPr lang="zh-CN" altLang="en-US" sz="2400" dirty="0">
                <a:solidFill>
                  <a:prstClr val="black"/>
                </a:solidFill>
              </a:rPr>
              <a:t>              </a:t>
            </a:r>
            <a:r>
              <a:rPr lang="en-US" altLang="zh-CN" sz="2400" dirty="0">
                <a:solidFill>
                  <a:prstClr val="black"/>
                </a:solidFill>
              </a:rPr>
              <a:t>c)</a:t>
            </a:r>
            <a:r>
              <a:rPr lang="zh-CN" altLang="en-US" sz="2400" dirty="0">
                <a:solidFill>
                  <a:prstClr val="black"/>
                </a:solidFill>
              </a:rPr>
              <a:t>提示没有纸张      </a:t>
            </a:r>
            <a:r>
              <a:rPr lang="en-US" altLang="zh-CN" sz="2400" dirty="0">
                <a:solidFill>
                  <a:prstClr val="black"/>
                </a:solidFill>
              </a:rPr>
              <a:t>d)</a:t>
            </a:r>
            <a:r>
              <a:rPr lang="zh-CN" altLang="en-US" sz="2400" dirty="0">
                <a:solidFill>
                  <a:prstClr val="black"/>
                </a:solidFill>
              </a:rPr>
              <a:t>提示没有墨粉</a:t>
            </a:r>
            <a:endParaRPr lang="en-US" altLang="zh-CN" sz="2400" dirty="0">
              <a:solidFill>
                <a:prstClr val="black"/>
              </a:solidFill>
            </a:endParaRPr>
          </a:p>
        </p:txBody>
      </p:sp>
    </p:spTree>
    <p:extLst>
      <p:ext uri="{BB962C8B-B14F-4D97-AF65-F5344CB8AC3E}">
        <p14:creationId xmlns:p14="http://schemas.microsoft.com/office/powerpoint/2010/main" val="2183835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30311" y="773896"/>
            <a:ext cx="9787944" cy="5165491"/>
          </a:xfrm>
          <a:prstGeom prst="rect">
            <a:avLst/>
          </a:prstGeom>
        </p:spPr>
      </p:pic>
    </p:spTree>
    <p:extLst>
      <p:ext uri="{BB962C8B-B14F-4D97-AF65-F5344CB8AC3E}">
        <p14:creationId xmlns:p14="http://schemas.microsoft.com/office/powerpoint/2010/main" val="3461646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矩形 2"/>
          <p:cNvSpPr>
            <a:spLocks noGrp="1" noChangeArrowheads="1"/>
          </p:cNvSpPr>
          <p:nvPr>
            <p:ph type="title" idx="4294967295"/>
          </p:nvPr>
        </p:nvSpPr>
        <p:spPr/>
        <p:txBody>
          <a:bodyPr/>
          <a:lstStyle/>
          <a:p>
            <a:pPr eaLnBrk="1" hangingPunct="1"/>
            <a:r>
              <a:rPr lang="zh-CN" altLang="en-US" sz="3200"/>
              <a:t>2．决策表的构造及化简</a:t>
            </a:r>
          </a:p>
        </p:txBody>
      </p:sp>
      <p:pic>
        <p:nvPicPr>
          <p:cNvPr id="248836" name="图片 4" descr="Yoritsuki_00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8480425" y="5405438"/>
            <a:ext cx="1225550" cy="12255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grpSp>
        <p:nvGrpSpPr>
          <p:cNvPr id="239619" name="Group 5"/>
          <p:cNvGrpSpPr>
            <a:grpSpLocks noChangeAspect="1"/>
          </p:cNvGrpSpPr>
          <p:nvPr/>
        </p:nvGrpSpPr>
        <p:grpSpPr bwMode="auto">
          <a:xfrm>
            <a:off x="3448051" y="1268413"/>
            <a:ext cx="5032375" cy="2984500"/>
            <a:chOff x="-4" y="0"/>
            <a:chExt cx="9325" cy="5529"/>
          </a:xfrm>
        </p:grpSpPr>
        <p:sp>
          <p:nvSpPr>
            <p:cNvPr id="239652" name="WordArt 3"/>
            <p:cNvSpPr>
              <a:spLocks noChangeAspect="1" noChangeArrowheads="1" noChangeShapeType="1" noTextEdit="1"/>
            </p:cNvSpPr>
            <p:nvPr/>
          </p:nvSpPr>
          <p:spPr bwMode="auto">
            <a:xfrm>
              <a:off x="3252" y="126"/>
              <a:ext cx="3843" cy="615"/>
            </a:xfrm>
            <a:prstGeom prst="rect">
              <a:avLst/>
            </a:prstGeom>
          </p:spPr>
          <p:txBody>
            <a:bodyPr wrap="none" fromWordArt="1">
              <a:prstTxWarp prst="textPlain">
                <a:avLst>
                  <a:gd name="adj" fmla="val 50000"/>
                </a:avLst>
              </a:prstTxWarp>
            </a:bodyPr>
            <a:lstStyle/>
            <a:p>
              <a:pPr algn="ctr"/>
              <a:r>
                <a:rPr lang="zh-CN" altLang="en-US" kern="10">
                  <a:ln w="9525">
                    <a:solidFill>
                      <a:srgbClr val="FFFFFF"/>
                    </a:solidFill>
                    <a:round/>
                    <a:headEnd/>
                    <a:tailEnd/>
                  </a:ln>
                  <a:solidFill>
                    <a:srgbClr val="FFFFFF"/>
                  </a:solidFill>
                  <a:latin typeface="黑体" panose="02010609060101010101" pitchFamily="49" charset="-122"/>
                </a:rPr>
                <a:t>双击添加标题文字</a:t>
              </a:r>
            </a:p>
          </p:txBody>
        </p:sp>
        <p:grpSp>
          <p:nvGrpSpPr>
            <p:cNvPr id="239653" name="Group 7"/>
            <p:cNvGrpSpPr>
              <a:grpSpLocks noChangeAspect="1"/>
            </p:cNvGrpSpPr>
            <p:nvPr/>
          </p:nvGrpSpPr>
          <p:grpSpPr bwMode="auto">
            <a:xfrm>
              <a:off x="2137" y="4461"/>
              <a:ext cx="7178" cy="1068"/>
              <a:chOff x="0" y="0"/>
              <a:chExt cx="3585" cy="426"/>
            </a:xfrm>
          </p:grpSpPr>
          <p:sp>
            <p:nvSpPr>
              <p:cNvPr id="248840" name="矩形 8"/>
              <p:cNvSpPr>
                <a:spLocks noChangeAspect="1" noChangeArrowheads="1"/>
              </p:cNvSpPr>
              <p:nvPr/>
            </p:nvSpPr>
            <p:spPr bwMode="auto">
              <a:xfrm rot="10800000">
                <a:off x="0" y="10"/>
                <a:ext cx="3577"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41"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54" name="Group 10"/>
            <p:cNvGrpSpPr>
              <a:grpSpLocks noChangeAspect="1"/>
            </p:cNvGrpSpPr>
            <p:nvPr/>
          </p:nvGrpSpPr>
          <p:grpSpPr bwMode="auto">
            <a:xfrm>
              <a:off x="2137" y="3098"/>
              <a:ext cx="7184" cy="1065"/>
              <a:chOff x="0" y="0"/>
              <a:chExt cx="3585" cy="426"/>
            </a:xfrm>
          </p:grpSpPr>
          <p:sp>
            <p:nvSpPr>
              <p:cNvPr id="248843" name="矩形 11"/>
              <p:cNvSpPr>
                <a:spLocks noChangeAspect="1" noChangeArrowheads="1"/>
              </p:cNvSpPr>
              <p:nvPr/>
            </p:nvSpPr>
            <p:spPr bwMode="auto">
              <a:xfrm rot="10800000">
                <a:off x="0" y="9"/>
                <a:ext cx="3577" cy="418"/>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44"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55" name="Group 13"/>
            <p:cNvGrpSpPr>
              <a:grpSpLocks noChangeAspect="1"/>
            </p:cNvGrpSpPr>
            <p:nvPr/>
          </p:nvGrpSpPr>
          <p:grpSpPr bwMode="auto">
            <a:xfrm>
              <a:off x="2139" y="1725"/>
              <a:ext cx="7178" cy="1070"/>
              <a:chOff x="0" y="0"/>
              <a:chExt cx="3585" cy="426"/>
            </a:xfrm>
          </p:grpSpPr>
          <p:sp>
            <p:nvSpPr>
              <p:cNvPr id="248846" name="矩形 14"/>
              <p:cNvSpPr>
                <a:spLocks noChangeAspect="1" noChangeArrowheads="1"/>
              </p:cNvSpPr>
              <p:nvPr/>
            </p:nvSpPr>
            <p:spPr bwMode="auto">
              <a:xfrm rot="10800000">
                <a:off x="1" y="10"/>
                <a:ext cx="3577"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47"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56" name="Group 16"/>
            <p:cNvGrpSpPr>
              <a:grpSpLocks noChangeAspect="1"/>
            </p:cNvGrpSpPr>
            <p:nvPr/>
          </p:nvGrpSpPr>
          <p:grpSpPr bwMode="auto">
            <a:xfrm>
              <a:off x="2137" y="361"/>
              <a:ext cx="7184" cy="1065"/>
              <a:chOff x="0" y="0"/>
              <a:chExt cx="3585" cy="426"/>
            </a:xfrm>
          </p:grpSpPr>
          <p:sp>
            <p:nvSpPr>
              <p:cNvPr id="248849" name="矩形 17"/>
              <p:cNvSpPr>
                <a:spLocks noChangeAspect="1" noChangeArrowheads="1"/>
              </p:cNvSpPr>
              <p:nvPr/>
            </p:nvSpPr>
            <p:spPr bwMode="auto">
              <a:xfrm rot="10800000">
                <a:off x="0" y="10"/>
                <a:ext cx="3577"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50"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sp>
          <p:nvSpPr>
            <p:cNvPr id="248851" name="自选图形 19"/>
            <p:cNvSpPr>
              <a:spLocks noChangeAspect="1" noChangeArrowheads="1"/>
            </p:cNvSpPr>
            <p:nvPr/>
          </p:nvSpPr>
          <p:spPr bwMode="auto">
            <a:xfrm rot="16200000">
              <a:off x="136" y="3963"/>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52" name="自选图形 20"/>
            <p:cNvSpPr>
              <a:spLocks noChangeAspect="1" noChangeArrowheads="1"/>
            </p:cNvSpPr>
            <p:nvPr/>
          </p:nvSpPr>
          <p:spPr bwMode="auto">
            <a:xfrm rot="16200000">
              <a:off x="137" y="2594"/>
              <a:ext cx="1394"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53" name="自选图形 21"/>
            <p:cNvSpPr>
              <a:spLocks noChangeAspect="1" noChangeArrowheads="1"/>
            </p:cNvSpPr>
            <p:nvPr/>
          </p:nvSpPr>
          <p:spPr bwMode="auto">
            <a:xfrm rot="16200000">
              <a:off x="142" y="1228"/>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54" name="自选图形 22"/>
            <p:cNvSpPr>
              <a:spLocks noChangeAspect="1" noChangeArrowheads="1"/>
            </p:cNvSpPr>
            <p:nvPr/>
          </p:nvSpPr>
          <p:spPr bwMode="auto">
            <a:xfrm rot="16200000">
              <a:off x="142" y="-140"/>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55" name="文本框 23"/>
            <p:cNvSpPr txBox="1">
              <a:spLocks noChangeAspect="1" noChangeArrowheads="1"/>
            </p:cNvSpPr>
            <p:nvPr/>
          </p:nvSpPr>
          <p:spPr bwMode="auto">
            <a:xfrm>
              <a:off x="470" y="109"/>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1</a:t>
              </a:r>
            </a:p>
          </p:txBody>
        </p:sp>
        <p:sp>
          <p:nvSpPr>
            <p:cNvPr id="248856" name="文本框 24"/>
            <p:cNvSpPr txBox="1">
              <a:spLocks noChangeAspect="1" noChangeArrowheads="1"/>
            </p:cNvSpPr>
            <p:nvPr/>
          </p:nvSpPr>
          <p:spPr bwMode="auto">
            <a:xfrm>
              <a:off x="470" y="1479"/>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2</a:t>
              </a:r>
            </a:p>
          </p:txBody>
        </p:sp>
        <p:sp>
          <p:nvSpPr>
            <p:cNvPr id="248857" name="文本框 25"/>
            <p:cNvSpPr txBox="1">
              <a:spLocks noChangeAspect="1" noChangeArrowheads="1"/>
            </p:cNvSpPr>
            <p:nvPr/>
          </p:nvSpPr>
          <p:spPr bwMode="auto">
            <a:xfrm>
              <a:off x="470" y="2888"/>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3</a:t>
              </a:r>
            </a:p>
          </p:txBody>
        </p:sp>
        <p:sp>
          <p:nvSpPr>
            <p:cNvPr id="248858" name="文本框 26"/>
            <p:cNvSpPr txBox="1">
              <a:spLocks noChangeAspect="1" noChangeArrowheads="1"/>
            </p:cNvSpPr>
            <p:nvPr/>
          </p:nvSpPr>
          <p:spPr bwMode="auto">
            <a:xfrm>
              <a:off x="470" y="4235"/>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4</a:t>
              </a:r>
            </a:p>
          </p:txBody>
        </p:sp>
        <p:sp>
          <p:nvSpPr>
            <p:cNvPr id="248859" name="矩形 27"/>
            <p:cNvSpPr>
              <a:spLocks noChangeAspect="1" noChangeArrowheads="1"/>
            </p:cNvSpPr>
            <p:nvPr/>
          </p:nvSpPr>
          <p:spPr bwMode="auto">
            <a:xfrm rot="10800000">
              <a:off x="2126" y="4461"/>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60" name="矩形 28"/>
            <p:cNvSpPr>
              <a:spLocks noChangeAspect="1" noChangeArrowheads="1"/>
            </p:cNvSpPr>
            <p:nvPr/>
          </p:nvSpPr>
          <p:spPr bwMode="auto">
            <a:xfrm rot="10800000">
              <a:off x="2126" y="3097"/>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61" name="矩形 29"/>
            <p:cNvSpPr>
              <a:spLocks noChangeAspect="1" noChangeArrowheads="1"/>
            </p:cNvSpPr>
            <p:nvPr/>
          </p:nvSpPr>
          <p:spPr bwMode="auto">
            <a:xfrm rot="10800000">
              <a:off x="2126" y="1726"/>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62" name="矩形 30"/>
            <p:cNvSpPr>
              <a:spLocks noChangeAspect="1" noChangeArrowheads="1"/>
            </p:cNvSpPr>
            <p:nvPr/>
          </p:nvSpPr>
          <p:spPr bwMode="auto">
            <a:xfrm rot="10800000">
              <a:off x="2126" y="359"/>
              <a:ext cx="7183" cy="444"/>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63" name="矩形 31"/>
            <p:cNvSpPr>
              <a:spLocks noChangeAspect="1" noChangeArrowheads="1"/>
            </p:cNvSpPr>
            <p:nvPr/>
          </p:nvSpPr>
          <p:spPr bwMode="auto">
            <a:xfrm>
              <a:off x="2138" y="529"/>
              <a:ext cx="7175" cy="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pPr>
              <a:r>
                <a:rPr lang="zh-TW" altLang="en-US" sz="2000" dirty="0">
                  <a:solidFill>
                    <a:prstClr val="black"/>
                  </a:solidFill>
                  <a:latin typeface="Times New Roman" panose="02020603050405020304" pitchFamily="18" charset="0"/>
                  <a:ea typeface="黑体" panose="02010609060101010101" pitchFamily="49" charset="-122"/>
                </a:rPr>
                <a:t>列出所有的条件桩和动作桩。</a:t>
              </a:r>
            </a:p>
          </p:txBody>
        </p:sp>
        <p:sp>
          <p:nvSpPr>
            <p:cNvPr id="248864" name="矩形 32"/>
            <p:cNvSpPr>
              <a:spLocks noChangeAspect="1" noChangeArrowheads="1"/>
            </p:cNvSpPr>
            <p:nvPr/>
          </p:nvSpPr>
          <p:spPr bwMode="auto">
            <a:xfrm>
              <a:off x="2140" y="1882"/>
              <a:ext cx="7172" cy="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buFontTx/>
                <a:buChar char="•"/>
              </a:pPr>
              <a:r>
                <a:rPr lang="zh-TW" altLang="en-US" sz="1600" b="0">
                  <a:solidFill>
                    <a:prstClr val="black"/>
                  </a:solidFill>
                  <a:latin typeface="Times New Roman" panose="02020603050405020304" pitchFamily="18" charset="0"/>
                  <a:ea typeface="黑体" panose="02010609060101010101" pitchFamily="49" charset="-122"/>
                </a:rPr>
                <a:t>单击此处添加段落文字内容</a:t>
              </a:r>
            </a:p>
          </p:txBody>
        </p:sp>
        <p:sp>
          <p:nvSpPr>
            <p:cNvPr id="248865" name="矩形 33"/>
            <p:cNvSpPr>
              <a:spLocks noChangeAspect="1" noChangeArrowheads="1"/>
            </p:cNvSpPr>
            <p:nvPr/>
          </p:nvSpPr>
          <p:spPr bwMode="auto">
            <a:xfrm>
              <a:off x="2140" y="3253"/>
              <a:ext cx="7172" cy="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buFontTx/>
                <a:buChar char="•"/>
              </a:pPr>
              <a:r>
                <a:rPr lang="zh-TW" altLang="en-US" sz="1600" b="0">
                  <a:solidFill>
                    <a:prstClr val="black"/>
                  </a:solidFill>
                  <a:latin typeface="Times New Roman" panose="02020603050405020304" pitchFamily="18" charset="0"/>
                  <a:ea typeface="黑体" panose="02010609060101010101" pitchFamily="49" charset="-122"/>
                </a:rPr>
                <a:t>单击此处添加段落文字内容</a:t>
              </a:r>
            </a:p>
          </p:txBody>
        </p:sp>
        <p:sp>
          <p:nvSpPr>
            <p:cNvPr id="248866" name="矩形 34"/>
            <p:cNvSpPr>
              <a:spLocks noChangeAspect="1" noChangeArrowheads="1"/>
            </p:cNvSpPr>
            <p:nvPr/>
          </p:nvSpPr>
          <p:spPr bwMode="auto">
            <a:xfrm>
              <a:off x="2140" y="4620"/>
              <a:ext cx="7172" cy="7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buFontTx/>
                <a:buChar char="•"/>
              </a:pPr>
              <a:r>
                <a:rPr lang="zh-TW" altLang="en-US" sz="1600" b="0">
                  <a:solidFill>
                    <a:prstClr val="black"/>
                  </a:solidFill>
                  <a:latin typeface="Times New Roman" panose="02020603050405020304" pitchFamily="18" charset="0"/>
                  <a:ea typeface="黑体" panose="02010609060101010101" pitchFamily="49" charset="-122"/>
                </a:rPr>
                <a:t>单击此处添加段落文字内容</a:t>
              </a:r>
            </a:p>
          </p:txBody>
        </p:sp>
      </p:grpSp>
      <p:grpSp>
        <p:nvGrpSpPr>
          <p:cNvPr id="239620" name="Group 35"/>
          <p:cNvGrpSpPr>
            <a:grpSpLocks noChangeAspect="1"/>
          </p:cNvGrpSpPr>
          <p:nvPr/>
        </p:nvGrpSpPr>
        <p:grpSpPr bwMode="auto">
          <a:xfrm>
            <a:off x="3438525" y="2041525"/>
            <a:ext cx="5030788" cy="2984500"/>
            <a:chOff x="-4" y="0"/>
            <a:chExt cx="9325" cy="5529"/>
          </a:xfrm>
        </p:grpSpPr>
        <p:sp>
          <p:nvSpPr>
            <p:cNvPr id="239623" name="WordArt 3"/>
            <p:cNvSpPr>
              <a:spLocks noChangeAspect="1" noChangeArrowheads="1" noChangeShapeType="1" noTextEdit="1"/>
            </p:cNvSpPr>
            <p:nvPr/>
          </p:nvSpPr>
          <p:spPr bwMode="auto">
            <a:xfrm>
              <a:off x="3252" y="126"/>
              <a:ext cx="3843" cy="615"/>
            </a:xfrm>
            <a:prstGeom prst="rect">
              <a:avLst/>
            </a:prstGeom>
          </p:spPr>
          <p:txBody>
            <a:bodyPr wrap="none" fromWordArt="1">
              <a:prstTxWarp prst="textPlain">
                <a:avLst>
                  <a:gd name="adj" fmla="val 50000"/>
                </a:avLst>
              </a:prstTxWarp>
            </a:bodyPr>
            <a:lstStyle/>
            <a:p>
              <a:pPr algn="ctr"/>
              <a:r>
                <a:rPr lang="zh-CN" altLang="en-US" kern="10">
                  <a:ln w="9525">
                    <a:solidFill>
                      <a:srgbClr val="FFFFFF"/>
                    </a:solidFill>
                    <a:round/>
                    <a:headEnd/>
                    <a:tailEnd/>
                  </a:ln>
                  <a:solidFill>
                    <a:srgbClr val="FFFFFF"/>
                  </a:solidFill>
                  <a:latin typeface="黑体" panose="02010609060101010101" pitchFamily="49" charset="-122"/>
                </a:rPr>
                <a:t>双击添加标题文字</a:t>
              </a:r>
            </a:p>
          </p:txBody>
        </p:sp>
        <p:grpSp>
          <p:nvGrpSpPr>
            <p:cNvPr id="239624" name="Group 37"/>
            <p:cNvGrpSpPr>
              <a:grpSpLocks noChangeAspect="1"/>
            </p:cNvGrpSpPr>
            <p:nvPr/>
          </p:nvGrpSpPr>
          <p:grpSpPr bwMode="auto">
            <a:xfrm>
              <a:off x="2137" y="4461"/>
              <a:ext cx="7178" cy="1068"/>
              <a:chOff x="0" y="0"/>
              <a:chExt cx="3585" cy="426"/>
            </a:xfrm>
          </p:grpSpPr>
          <p:sp>
            <p:nvSpPr>
              <p:cNvPr id="248870" name="矩形 38"/>
              <p:cNvSpPr>
                <a:spLocks noChangeAspect="1" noChangeArrowheads="1"/>
              </p:cNvSpPr>
              <p:nvPr/>
            </p:nvSpPr>
            <p:spPr bwMode="auto">
              <a:xfrm rot="10800000">
                <a:off x="1" y="10"/>
                <a:ext cx="3577"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71"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25" name="Group 40"/>
            <p:cNvGrpSpPr>
              <a:grpSpLocks noChangeAspect="1"/>
            </p:cNvGrpSpPr>
            <p:nvPr/>
          </p:nvGrpSpPr>
          <p:grpSpPr bwMode="auto">
            <a:xfrm>
              <a:off x="2137" y="3098"/>
              <a:ext cx="7184" cy="1065"/>
              <a:chOff x="0" y="0"/>
              <a:chExt cx="3585" cy="426"/>
            </a:xfrm>
          </p:grpSpPr>
          <p:sp>
            <p:nvSpPr>
              <p:cNvPr id="248873" name="矩形 41"/>
              <p:cNvSpPr>
                <a:spLocks noChangeAspect="1" noChangeArrowheads="1"/>
              </p:cNvSpPr>
              <p:nvPr/>
            </p:nvSpPr>
            <p:spPr bwMode="auto">
              <a:xfrm rot="10800000">
                <a:off x="1" y="9"/>
                <a:ext cx="3577" cy="418"/>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74"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26" name="Group 43"/>
            <p:cNvGrpSpPr>
              <a:grpSpLocks noChangeAspect="1"/>
            </p:cNvGrpSpPr>
            <p:nvPr/>
          </p:nvGrpSpPr>
          <p:grpSpPr bwMode="auto">
            <a:xfrm>
              <a:off x="2139" y="1725"/>
              <a:ext cx="7178" cy="1070"/>
              <a:chOff x="0" y="0"/>
              <a:chExt cx="3585" cy="426"/>
            </a:xfrm>
          </p:grpSpPr>
          <p:sp>
            <p:nvSpPr>
              <p:cNvPr id="248876" name="矩形 44"/>
              <p:cNvSpPr>
                <a:spLocks noChangeAspect="1" noChangeArrowheads="1"/>
              </p:cNvSpPr>
              <p:nvPr/>
            </p:nvSpPr>
            <p:spPr bwMode="auto">
              <a:xfrm rot="10800000">
                <a:off x="0" y="10"/>
                <a:ext cx="3579"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77"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grpSp>
          <p:nvGrpSpPr>
            <p:cNvPr id="239627" name="Group 46"/>
            <p:cNvGrpSpPr>
              <a:grpSpLocks noChangeAspect="1"/>
            </p:cNvGrpSpPr>
            <p:nvPr/>
          </p:nvGrpSpPr>
          <p:grpSpPr bwMode="auto">
            <a:xfrm>
              <a:off x="2137" y="361"/>
              <a:ext cx="7184" cy="1065"/>
              <a:chOff x="0" y="0"/>
              <a:chExt cx="3585" cy="426"/>
            </a:xfrm>
          </p:grpSpPr>
          <p:sp>
            <p:nvSpPr>
              <p:cNvPr id="248879" name="矩形 47"/>
              <p:cNvSpPr>
                <a:spLocks noChangeAspect="1" noChangeArrowheads="1"/>
              </p:cNvSpPr>
              <p:nvPr/>
            </p:nvSpPr>
            <p:spPr bwMode="auto">
              <a:xfrm rot="10800000">
                <a:off x="1" y="10"/>
                <a:ext cx="3577" cy="416"/>
              </a:xfrm>
              <a:prstGeom prst="rect">
                <a:avLst/>
              </a:prstGeom>
              <a:solidFill>
                <a:srgbClr val="C0C0C0"/>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80" name="未知"/>
              <p:cNvSpPr>
                <a:spLocks noChangeAspect="1"/>
              </p:cNvSpPr>
              <p:nvPr/>
            </p:nvSpPr>
            <p:spPr bwMode="auto">
              <a:xfrm>
                <a:off x="1" y="0"/>
                <a:ext cx="3584" cy="419"/>
              </a:xfrm>
              <a:custGeom>
                <a:avLst/>
                <a:gdLst>
                  <a:gd name="T0" fmla="*/ 0 w 3584"/>
                  <a:gd name="T1" fmla="*/ 419 h 416"/>
                  <a:gd name="T2" fmla="*/ 3584 w 3584"/>
                  <a:gd name="T3" fmla="*/ 419 h 416"/>
                  <a:gd name="T4" fmla="*/ 3584 w 3584"/>
                  <a:gd name="T5" fmla="*/ 0 h 416"/>
                  <a:gd name="T6" fmla="*/ 0 w 3584"/>
                  <a:gd name="T7" fmla="*/ 0 h 4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84" h="416">
                    <a:moveTo>
                      <a:pt x="0" y="416"/>
                    </a:moveTo>
                    <a:lnTo>
                      <a:pt x="3584" y="416"/>
                    </a:lnTo>
                    <a:lnTo>
                      <a:pt x="3584" y="0"/>
                    </a:lnTo>
                    <a:lnTo>
                      <a:pt x="0" y="0"/>
                    </a:lnTo>
                  </a:path>
                </a:pathLst>
              </a:custGeom>
              <a:solidFill>
                <a:srgbClr val="C0C0C0"/>
              </a:solidFill>
              <a:ln w="9525" cap="flat" cmpd="sng">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en-US">
                  <a:solidFill>
                    <a:prstClr val="black"/>
                  </a:solidFill>
                </a:endParaRPr>
              </a:p>
            </p:txBody>
          </p:sp>
        </p:grpSp>
        <p:sp>
          <p:nvSpPr>
            <p:cNvPr id="248881" name="自选图形 49"/>
            <p:cNvSpPr>
              <a:spLocks noChangeAspect="1" noChangeArrowheads="1"/>
            </p:cNvSpPr>
            <p:nvPr/>
          </p:nvSpPr>
          <p:spPr bwMode="auto">
            <a:xfrm rot="16200000">
              <a:off x="136" y="3962"/>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82" name="自选图形 50"/>
            <p:cNvSpPr>
              <a:spLocks noChangeAspect="1" noChangeArrowheads="1"/>
            </p:cNvSpPr>
            <p:nvPr/>
          </p:nvSpPr>
          <p:spPr bwMode="auto">
            <a:xfrm rot="16200000">
              <a:off x="138" y="2593"/>
              <a:ext cx="1394"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83" name="自选图形 51"/>
            <p:cNvSpPr>
              <a:spLocks noChangeAspect="1" noChangeArrowheads="1"/>
            </p:cNvSpPr>
            <p:nvPr/>
          </p:nvSpPr>
          <p:spPr bwMode="auto">
            <a:xfrm rot="16200000">
              <a:off x="142" y="1227"/>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84" name="自选图形 52"/>
            <p:cNvSpPr>
              <a:spLocks noChangeAspect="1" noChangeArrowheads="1"/>
            </p:cNvSpPr>
            <p:nvPr/>
          </p:nvSpPr>
          <p:spPr bwMode="auto">
            <a:xfrm rot="16200000">
              <a:off x="142" y="-140"/>
              <a:ext cx="1397" cy="1677"/>
            </a:xfrm>
            <a:prstGeom prst="chevron">
              <a:avLst>
                <a:gd name="adj" fmla="val 25000"/>
              </a:avLst>
            </a:prstGeom>
            <a:gradFill rotWithShape="1">
              <a:gsLst>
                <a:gs pos="0">
                  <a:srgbClr val="003366"/>
                </a:gs>
                <a:gs pos="100000">
                  <a:srgbClr val="336699"/>
                </a:gs>
              </a:gsLst>
              <a:lin ang="5400000" scaled="1"/>
            </a:gradFill>
            <a:ln w="9525">
              <a:solidFill>
                <a:srgbClr val="C0C0C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nchor="ctr"/>
            <a:lstStyle/>
            <a:p>
              <a:pPr algn="ctr" eaLnBrk="0" hangingPunct="0">
                <a:defRPr/>
              </a:pPr>
              <a:endParaRPr lang="zh-CN" altLang="en-US" sz="1200">
                <a:solidFill>
                  <a:prstClr val="black"/>
                </a:solidFill>
                <a:ea typeface="PMingLiU" charset="0"/>
                <a:cs typeface="PMingLiU" charset="0"/>
              </a:endParaRPr>
            </a:p>
          </p:txBody>
        </p:sp>
        <p:sp>
          <p:nvSpPr>
            <p:cNvPr id="248885" name="文本框 53"/>
            <p:cNvSpPr txBox="1">
              <a:spLocks noChangeAspect="1" noChangeArrowheads="1"/>
            </p:cNvSpPr>
            <p:nvPr/>
          </p:nvSpPr>
          <p:spPr bwMode="auto">
            <a:xfrm>
              <a:off x="470" y="109"/>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2</a:t>
              </a:r>
            </a:p>
          </p:txBody>
        </p:sp>
        <p:sp>
          <p:nvSpPr>
            <p:cNvPr id="248886" name="文本框 54"/>
            <p:cNvSpPr txBox="1">
              <a:spLocks noChangeAspect="1" noChangeArrowheads="1"/>
            </p:cNvSpPr>
            <p:nvPr/>
          </p:nvSpPr>
          <p:spPr bwMode="auto">
            <a:xfrm>
              <a:off x="470" y="1479"/>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3</a:t>
              </a:r>
            </a:p>
          </p:txBody>
        </p:sp>
        <p:sp>
          <p:nvSpPr>
            <p:cNvPr id="248887" name="文本框 55"/>
            <p:cNvSpPr txBox="1">
              <a:spLocks noChangeAspect="1" noChangeArrowheads="1"/>
            </p:cNvSpPr>
            <p:nvPr/>
          </p:nvSpPr>
          <p:spPr bwMode="auto">
            <a:xfrm>
              <a:off x="470" y="2888"/>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4</a:t>
              </a:r>
            </a:p>
          </p:txBody>
        </p:sp>
        <p:sp>
          <p:nvSpPr>
            <p:cNvPr id="248888" name="文本框 56"/>
            <p:cNvSpPr txBox="1">
              <a:spLocks noChangeAspect="1" noChangeArrowheads="1"/>
            </p:cNvSpPr>
            <p:nvPr/>
          </p:nvSpPr>
          <p:spPr bwMode="auto">
            <a:xfrm>
              <a:off x="470" y="4235"/>
              <a:ext cx="1177" cy="1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latinLnBrk="1" hangingPunct="0">
                <a:defRPr sz="2400">
                  <a:solidFill>
                    <a:schemeClr val="tx1"/>
                  </a:solidFill>
                  <a:latin typeface="Gulim" charset="0"/>
                  <a:ea typeface="Gulim" charset="0"/>
                  <a:cs typeface="Gulim" charset="0"/>
                </a:defRPr>
              </a:lvl1pPr>
              <a:lvl2pPr marL="742950" indent="-285750" eaLnBrk="0" latinLnBrk="1" hangingPunct="0">
                <a:defRPr sz="2400">
                  <a:solidFill>
                    <a:schemeClr val="tx1"/>
                  </a:solidFill>
                  <a:latin typeface="Gulim" charset="0"/>
                  <a:ea typeface="Gulim" charset="0"/>
                  <a:cs typeface="Gulim" charset="0"/>
                </a:defRPr>
              </a:lvl2pPr>
              <a:lvl3pPr marL="1143000" indent="-228600" eaLnBrk="0" latinLnBrk="1" hangingPunct="0">
                <a:defRPr sz="2400">
                  <a:solidFill>
                    <a:schemeClr val="tx1"/>
                  </a:solidFill>
                  <a:latin typeface="Gulim" charset="0"/>
                  <a:ea typeface="Gulim" charset="0"/>
                  <a:cs typeface="Gulim" charset="0"/>
                </a:defRPr>
              </a:lvl3pPr>
              <a:lvl4pPr marL="1600200" indent="-228600" eaLnBrk="0" latinLnBrk="1" hangingPunct="0">
                <a:defRPr sz="2400">
                  <a:solidFill>
                    <a:schemeClr val="tx1"/>
                  </a:solidFill>
                  <a:latin typeface="Gulim" charset="0"/>
                  <a:ea typeface="Gulim" charset="0"/>
                  <a:cs typeface="Gulim" charset="0"/>
                </a:defRPr>
              </a:lvl4pPr>
              <a:lvl5pPr marL="2057400" indent="-228600" eaLnBrk="0" latinLnBrk="1" hangingPunct="0">
                <a:defRPr sz="2400">
                  <a:solidFill>
                    <a:schemeClr val="tx1"/>
                  </a:solidFill>
                  <a:latin typeface="Gulim" charset="0"/>
                  <a:ea typeface="Gulim" charset="0"/>
                  <a:cs typeface="Gulim" charset="0"/>
                </a:defRPr>
              </a:lvl5pPr>
              <a:lvl6pPr marL="2514600" indent="-228600" eaLnBrk="0" fontAlgn="base" latinLnBrk="1" hangingPunct="0">
                <a:spcBef>
                  <a:spcPct val="0"/>
                </a:spcBef>
                <a:spcAft>
                  <a:spcPct val="0"/>
                </a:spcAft>
                <a:defRPr sz="2400">
                  <a:solidFill>
                    <a:schemeClr val="tx1"/>
                  </a:solidFill>
                  <a:latin typeface="Gulim" charset="0"/>
                  <a:ea typeface="Gulim" charset="0"/>
                  <a:cs typeface="Gulim" charset="0"/>
                </a:defRPr>
              </a:lvl6pPr>
              <a:lvl7pPr marL="2971800" indent="-228600" eaLnBrk="0" fontAlgn="base" latinLnBrk="1" hangingPunct="0">
                <a:spcBef>
                  <a:spcPct val="0"/>
                </a:spcBef>
                <a:spcAft>
                  <a:spcPct val="0"/>
                </a:spcAft>
                <a:defRPr sz="2400">
                  <a:solidFill>
                    <a:schemeClr val="tx1"/>
                  </a:solidFill>
                  <a:latin typeface="Gulim" charset="0"/>
                  <a:ea typeface="Gulim" charset="0"/>
                  <a:cs typeface="Gulim" charset="0"/>
                </a:defRPr>
              </a:lvl7pPr>
              <a:lvl8pPr marL="3429000" indent="-228600" eaLnBrk="0" fontAlgn="base" latinLnBrk="1" hangingPunct="0">
                <a:spcBef>
                  <a:spcPct val="0"/>
                </a:spcBef>
                <a:spcAft>
                  <a:spcPct val="0"/>
                </a:spcAft>
                <a:defRPr sz="2400">
                  <a:solidFill>
                    <a:schemeClr val="tx1"/>
                  </a:solidFill>
                  <a:latin typeface="Gulim" charset="0"/>
                  <a:ea typeface="Gulim" charset="0"/>
                  <a:cs typeface="Gulim" charset="0"/>
                </a:defRPr>
              </a:lvl8pPr>
              <a:lvl9pPr marL="3886200" indent="-228600" eaLnBrk="0" fontAlgn="base" latinLnBrk="1" hangingPunct="0">
                <a:spcBef>
                  <a:spcPct val="0"/>
                </a:spcBef>
                <a:spcAft>
                  <a:spcPct val="0"/>
                </a:spcAft>
                <a:defRPr sz="2400">
                  <a:solidFill>
                    <a:schemeClr val="tx1"/>
                  </a:solidFill>
                  <a:latin typeface="Gulim" charset="0"/>
                  <a:ea typeface="Gulim" charset="0"/>
                  <a:cs typeface="Gulim" charset="0"/>
                </a:defRPr>
              </a:lvl9pPr>
            </a:lstStyle>
            <a:p>
              <a:pPr eaLnBrk="1" latinLnBrk="0" hangingPunct="1">
                <a:spcBef>
                  <a:spcPct val="50000"/>
                </a:spcBef>
                <a:defRPr/>
              </a:pPr>
              <a:r>
                <a:rPr lang="zh-CN" altLang="en-US" sz="3600">
                  <a:solidFill>
                    <a:srgbClr val="FFFFFF"/>
                  </a:solidFill>
                  <a:latin typeface="Times New Roman" charset="0"/>
                  <a:ea typeface="黑体" charset="0"/>
                  <a:cs typeface="黑体" charset="0"/>
                </a:rPr>
                <a:t>5</a:t>
              </a:r>
            </a:p>
          </p:txBody>
        </p:sp>
        <p:sp>
          <p:nvSpPr>
            <p:cNvPr id="248889" name="矩形 57"/>
            <p:cNvSpPr>
              <a:spLocks noChangeAspect="1" noChangeArrowheads="1"/>
            </p:cNvSpPr>
            <p:nvPr/>
          </p:nvSpPr>
          <p:spPr bwMode="auto">
            <a:xfrm rot="10800000">
              <a:off x="2126" y="4461"/>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90" name="矩形 58"/>
            <p:cNvSpPr>
              <a:spLocks noChangeAspect="1" noChangeArrowheads="1"/>
            </p:cNvSpPr>
            <p:nvPr/>
          </p:nvSpPr>
          <p:spPr bwMode="auto">
            <a:xfrm rot="10800000">
              <a:off x="2126" y="3097"/>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91" name="矩形 59"/>
            <p:cNvSpPr>
              <a:spLocks noChangeAspect="1" noChangeArrowheads="1"/>
            </p:cNvSpPr>
            <p:nvPr/>
          </p:nvSpPr>
          <p:spPr bwMode="auto">
            <a:xfrm rot="10800000">
              <a:off x="2126" y="1726"/>
              <a:ext cx="7183" cy="441"/>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92" name="矩形 60"/>
            <p:cNvSpPr>
              <a:spLocks noChangeAspect="1" noChangeArrowheads="1"/>
            </p:cNvSpPr>
            <p:nvPr/>
          </p:nvSpPr>
          <p:spPr bwMode="auto">
            <a:xfrm rot="10800000">
              <a:off x="2126" y="359"/>
              <a:ext cx="7183" cy="444"/>
            </a:xfrm>
            <a:prstGeom prst="rect">
              <a:avLst/>
            </a:prstGeom>
            <a:gradFill rotWithShape="1">
              <a:gsLst>
                <a:gs pos="0">
                  <a:schemeClr val="bg1">
                    <a:alpha val="0"/>
                  </a:schemeClr>
                </a:gs>
                <a:gs pos="100000">
                  <a:schemeClr val="bg1"/>
                </a:gs>
              </a:gsLst>
              <a:lin ang="5400000" scaled="1"/>
            </a:gra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rot="10800000" wrap="none" anchor="ctr"/>
            <a:lstStyle/>
            <a:p>
              <a:pPr algn="ctr" eaLnBrk="0" hangingPunct="0">
                <a:defRPr/>
              </a:pPr>
              <a:endParaRPr lang="zh-CN" altLang="en-US" sz="1200">
                <a:solidFill>
                  <a:prstClr val="black"/>
                </a:solidFill>
                <a:ea typeface="PMingLiU" charset="0"/>
                <a:cs typeface="PMingLiU" charset="0"/>
              </a:endParaRPr>
            </a:p>
          </p:txBody>
        </p:sp>
        <p:sp>
          <p:nvSpPr>
            <p:cNvPr id="248893" name="矩形 61"/>
            <p:cNvSpPr>
              <a:spLocks noChangeAspect="1" noChangeArrowheads="1"/>
            </p:cNvSpPr>
            <p:nvPr/>
          </p:nvSpPr>
          <p:spPr bwMode="auto">
            <a:xfrm>
              <a:off x="2138" y="529"/>
              <a:ext cx="7174" cy="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pPr>
              <a:r>
                <a:rPr lang="zh-TW" altLang="en-US" sz="2000" dirty="0">
                  <a:solidFill>
                    <a:prstClr val="black"/>
                  </a:solidFill>
                  <a:latin typeface="Times New Roman" panose="02020603050405020304" pitchFamily="18" charset="0"/>
                  <a:ea typeface="黑体" panose="02010609060101010101" pitchFamily="49" charset="-122"/>
                </a:rPr>
                <a:t>确定规则的个数。</a:t>
              </a:r>
            </a:p>
          </p:txBody>
        </p:sp>
        <p:sp>
          <p:nvSpPr>
            <p:cNvPr id="248894" name="矩形 62"/>
            <p:cNvSpPr>
              <a:spLocks noChangeAspect="1" noChangeArrowheads="1"/>
            </p:cNvSpPr>
            <p:nvPr/>
          </p:nvSpPr>
          <p:spPr bwMode="auto">
            <a:xfrm>
              <a:off x="2138" y="1882"/>
              <a:ext cx="7174" cy="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pPr>
              <a:r>
                <a:rPr lang="zh-TW" altLang="en-US" sz="2000" dirty="0">
                  <a:solidFill>
                    <a:prstClr val="black"/>
                  </a:solidFill>
                  <a:latin typeface="Times New Roman" panose="02020603050405020304" pitchFamily="18" charset="0"/>
                  <a:ea typeface="黑体" panose="02010609060101010101" pitchFamily="49" charset="-122"/>
                </a:rPr>
                <a:t>填入条件项。</a:t>
              </a:r>
            </a:p>
          </p:txBody>
        </p:sp>
        <p:sp>
          <p:nvSpPr>
            <p:cNvPr id="248895" name="矩形 63"/>
            <p:cNvSpPr>
              <a:spLocks noChangeAspect="1" noChangeArrowheads="1"/>
            </p:cNvSpPr>
            <p:nvPr/>
          </p:nvSpPr>
          <p:spPr bwMode="auto">
            <a:xfrm>
              <a:off x="2138" y="3253"/>
              <a:ext cx="7174" cy="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pPr>
              <a:r>
                <a:rPr lang="zh-TW" altLang="en-US" sz="2000" dirty="0">
                  <a:solidFill>
                    <a:prstClr val="black"/>
                  </a:solidFill>
                  <a:latin typeface="Times New Roman" panose="02020603050405020304" pitchFamily="18" charset="0"/>
                  <a:ea typeface="黑体" panose="02010609060101010101" pitchFamily="49" charset="-122"/>
                </a:rPr>
                <a:t>填入动作项，得到初始决策表。</a:t>
              </a:r>
            </a:p>
          </p:txBody>
        </p:sp>
        <p:sp>
          <p:nvSpPr>
            <p:cNvPr id="248896" name="矩形 64"/>
            <p:cNvSpPr>
              <a:spLocks noChangeAspect="1" noChangeArrowheads="1"/>
            </p:cNvSpPr>
            <p:nvPr/>
          </p:nvSpPr>
          <p:spPr bwMode="auto">
            <a:xfrm>
              <a:off x="2138" y="4620"/>
              <a:ext cx="7174" cy="8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ulim" panose="020B0600000101010101" pitchFamily="34" charset="-127"/>
                  <a:ea typeface="宋体" panose="02010600030101010101" pitchFamily="2" charset="-122"/>
                </a:defRPr>
              </a:lvl1pPr>
              <a:lvl2pPr marL="742950" indent="-285750">
                <a:defRPr sz="2400" b="1">
                  <a:solidFill>
                    <a:schemeClr val="tx1"/>
                  </a:solidFill>
                  <a:latin typeface="Gulim" panose="020B0600000101010101" pitchFamily="34" charset="-127"/>
                  <a:ea typeface="宋体" panose="02010600030101010101" pitchFamily="2" charset="-122"/>
                </a:defRPr>
              </a:lvl2pPr>
              <a:lvl3pPr marL="1143000" indent="-228600">
                <a:defRPr sz="2400" b="1">
                  <a:solidFill>
                    <a:schemeClr val="tx1"/>
                  </a:solidFill>
                  <a:latin typeface="Gulim" panose="020B0600000101010101" pitchFamily="34" charset="-127"/>
                  <a:ea typeface="宋体" panose="02010600030101010101" pitchFamily="2" charset="-122"/>
                </a:defRPr>
              </a:lvl3pPr>
              <a:lvl4pPr marL="1600200" indent="-228600">
                <a:defRPr sz="2400" b="1">
                  <a:solidFill>
                    <a:schemeClr val="tx1"/>
                  </a:solidFill>
                  <a:latin typeface="Gulim" panose="020B0600000101010101" pitchFamily="34" charset="-127"/>
                  <a:ea typeface="宋体" panose="02010600030101010101" pitchFamily="2" charset="-122"/>
                </a:defRPr>
              </a:lvl4pPr>
              <a:lvl5pPr marL="2057400" indent="-228600">
                <a:defRPr sz="2400" b="1">
                  <a:solidFill>
                    <a:schemeClr val="tx1"/>
                  </a:solidFill>
                  <a:latin typeface="Gulim" panose="020B0600000101010101" pitchFamily="34" charset="-127"/>
                  <a:ea typeface="宋体" panose="02010600030101010101" pitchFamily="2" charset="-122"/>
                </a:defRPr>
              </a:lvl5pPr>
              <a:lvl6pPr marL="25146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6pPr>
              <a:lvl7pPr marL="29718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7pPr>
              <a:lvl8pPr marL="34290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8pPr>
              <a:lvl9pPr marL="3886200" indent="-228600" fontAlgn="base">
                <a:spcBef>
                  <a:spcPct val="0"/>
                </a:spcBef>
                <a:spcAft>
                  <a:spcPct val="0"/>
                </a:spcAft>
                <a:defRPr sz="2400" b="1">
                  <a:solidFill>
                    <a:schemeClr val="tx1"/>
                  </a:solidFill>
                  <a:latin typeface="Gulim" panose="020B0600000101010101" pitchFamily="34" charset="-127"/>
                  <a:ea typeface="宋体" panose="02010600030101010101" pitchFamily="2" charset="-122"/>
                </a:defRPr>
              </a:lvl9pPr>
            </a:lstStyle>
            <a:p>
              <a:pPr>
                <a:lnSpc>
                  <a:spcPct val="120000"/>
                </a:lnSpc>
              </a:pPr>
              <a:r>
                <a:rPr lang="zh-TW" altLang="en-US" sz="2000" dirty="0">
                  <a:solidFill>
                    <a:prstClr val="black"/>
                  </a:solidFill>
                  <a:latin typeface="Times New Roman" panose="02020603050405020304" pitchFamily="18" charset="0"/>
                  <a:ea typeface="黑体" panose="02010609060101010101" pitchFamily="49" charset="-122"/>
                </a:rPr>
                <a:t>简化决策表，合并相似规则。</a:t>
              </a:r>
            </a:p>
          </p:txBody>
        </p:sp>
      </p:grpSp>
      <p:pic>
        <p:nvPicPr>
          <p:cNvPr id="248897" name="图片 65" descr="Yoritsuki_00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311900" y="5445125"/>
            <a:ext cx="1225550" cy="12255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248898" name="图片 66" descr="Yoritsuki_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75" y="5373688"/>
            <a:ext cx="1225550" cy="1225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64311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矩形 10"/>
          <p:cNvSpPr>
            <a:spLocks noGrp="1" noChangeArrowheads="1"/>
          </p:cNvSpPr>
          <p:nvPr>
            <p:ph type="body" sz="half" idx="4294967295"/>
          </p:nvPr>
        </p:nvSpPr>
        <p:spPr>
          <a:xfrm>
            <a:off x="1847850" y="728663"/>
            <a:ext cx="8135938" cy="4608512"/>
          </a:xfrm>
        </p:spPr>
        <p:txBody>
          <a:bodyPr/>
          <a:lstStyle/>
          <a:p>
            <a:pPr eaLnBrk="1" hangingPunct="1">
              <a:lnSpc>
                <a:spcPct val="115000"/>
              </a:lnSpc>
              <a:buFontTx/>
              <a:buNone/>
            </a:pPr>
            <a:r>
              <a:rPr kumimoji="0" lang="zh-CN" altLang="en-US" dirty="0" smtClean="0"/>
              <a:t>	对于n个条件的决策表，相应有2</a:t>
            </a:r>
            <a:r>
              <a:rPr kumimoji="0" lang="zh-CN" altLang="en-US" baseline="30000" dirty="0" smtClean="0"/>
              <a:t>n</a:t>
            </a:r>
            <a:r>
              <a:rPr kumimoji="0" lang="zh-CN" altLang="en-US" dirty="0" smtClean="0"/>
              <a:t>规则（每个条件分别取真、假值），当n较大时，决策表很庞大</a:t>
            </a:r>
            <a:r>
              <a:rPr kumimoji="0" lang="en-US" altLang="en-US" dirty="0" smtClean="0"/>
              <a:t>。实际使用决策表时，常常先将它</a:t>
            </a:r>
            <a:r>
              <a:rPr kumimoji="0" lang="en-US" altLang="en-US" dirty="0" smtClean="0">
                <a:solidFill>
                  <a:srgbClr val="D80202"/>
                </a:solidFill>
              </a:rPr>
              <a:t>简化</a:t>
            </a:r>
            <a:r>
              <a:rPr kumimoji="0" lang="en-US" altLang="en-US" dirty="0" smtClean="0"/>
              <a:t>。决策表的简化以</a:t>
            </a:r>
            <a:r>
              <a:rPr kumimoji="0" lang="en-US" altLang="en-US" dirty="0" smtClean="0">
                <a:solidFill>
                  <a:srgbClr val="D80202"/>
                </a:solidFill>
              </a:rPr>
              <a:t>合并相似规则</a:t>
            </a:r>
            <a:r>
              <a:rPr kumimoji="0" lang="en-US" altLang="en-US" dirty="0" smtClean="0"/>
              <a:t>为目标，即若表中有两条或两条以上规则具有相同的动作，并且在条件项之间存在极为相似的关系，便可以合并。</a:t>
            </a:r>
            <a:r>
              <a:rPr kumimoji="0" lang="zh-CN" altLang="en-US" dirty="0" smtClean="0"/>
              <a:t>合并后的条件项用符号“</a:t>
            </a:r>
            <a:r>
              <a:rPr kumimoji="0" lang="zh-CN" altLang="zh-CN" dirty="0" smtClean="0"/>
              <a:t>-”表示，说明执行的动作与该条件的取值无关，称为</a:t>
            </a:r>
            <a:r>
              <a:rPr kumimoji="0" lang="zh-CN" altLang="zh-CN" dirty="0" smtClean="0">
                <a:solidFill>
                  <a:srgbClr val="D80202"/>
                </a:solidFill>
              </a:rPr>
              <a:t>无关条件</a:t>
            </a:r>
            <a:r>
              <a:rPr kumimoji="0" lang="zh-CN" altLang="zh-CN" dirty="0" smtClean="0"/>
              <a:t>。</a:t>
            </a:r>
            <a:endParaRPr kumimoji="0" lang="zh-CN" altLang="en-US" dirty="0" smtClean="0"/>
          </a:p>
        </p:txBody>
      </p:sp>
      <p:pic>
        <p:nvPicPr>
          <p:cNvPr id="249867" name="图片 11" descr="Yoritsuki_00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8732044" y="5306745"/>
            <a:ext cx="1225550" cy="12255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249868" name="图片 12" descr="Yoritsuki_005"/>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6262687" y="5328444"/>
            <a:ext cx="1225550" cy="1225550"/>
          </a:xfr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pic>
        <p:nvPicPr>
          <p:cNvPr id="249869" name="图片 13" descr="Yoritsuki_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5" y="5373688"/>
            <a:ext cx="1225550" cy="1225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1642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spPr>
      <a:bodyPr/>
      <a:lstStyle>
        <a:defPPr marL="342900" indent="-342900">
          <a:spcBef>
            <a:spcPct val="20000"/>
          </a:spcBef>
          <a:buFontTx/>
          <a:buChar char="•"/>
          <a:defRPr sz="3200" dirty="0" smtClean="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spPr>
      <a:bodyPr/>
      <a:lstStyle>
        <a:defPPr marL="342900" indent="-342900">
          <a:spcBef>
            <a:spcPct val="20000"/>
          </a:spcBef>
          <a:buFontTx/>
          <a:buChar char="•"/>
          <a:defRPr sz="3200" dirty="0" smtClean="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spPr>
      <a:bodyPr/>
      <a:lstStyle>
        <a:defPPr marL="342900" indent="-342900">
          <a:spcBef>
            <a:spcPct val="20000"/>
          </a:spcBef>
          <a:buFontTx/>
          <a:buChar char="•"/>
          <a:defRPr sz="3200" dirty="0" smtClean="0"/>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1158</Words>
  <Application>Microsoft Office PowerPoint</Application>
  <PresentationFormat>宽屏</PresentationFormat>
  <Paragraphs>250</Paragraphs>
  <Slides>22</Slides>
  <Notes>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22</vt:i4>
      </vt:variant>
    </vt:vector>
  </HeadingPairs>
  <TitlesOfParts>
    <vt:vector size="36" baseType="lpstr">
      <vt:lpstr>Gulim</vt:lpstr>
      <vt:lpstr>Malgun Gothic</vt:lpstr>
      <vt:lpstr>PMingLiU</vt:lpstr>
      <vt:lpstr>黑体</vt:lpstr>
      <vt:lpstr>宋体</vt:lpstr>
      <vt:lpstr>微软雅黑</vt:lpstr>
      <vt:lpstr>Arial</vt:lpstr>
      <vt:lpstr>Arial Black</vt:lpstr>
      <vt:lpstr>Calibri</vt:lpstr>
      <vt:lpstr>Times New Roman</vt:lpstr>
      <vt:lpstr>Wingdings</vt:lpstr>
      <vt:lpstr>1_Office 主题</vt:lpstr>
      <vt:lpstr>2_Office 主题</vt:lpstr>
      <vt:lpstr>3_Office 主题</vt:lpstr>
      <vt:lpstr>PowerPoint 演示文稿</vt:lpstr>
      <vt:lpstr>新的实例</vt:lpstr>
      <vt:lpstr>PowerPoint 演示文稿</vt:lpstr>
      <vt:lpstr>决策表</vt:lpstr>
      <vt:lpstr>PowerPoint 演示文稿</vt:lpstr>
      <vt:lpstr>决策表</vt:lpstr>
      <vt:lpstr>PowerPoint 演示文稿</vt:lpstr>
      <vt:lpstr>2．决策表的构造及化简</vt:lpstr>
      <vt:lpstr>PowerPoint 演示文稿</vt:lpstr>
      <vt:lpstr>PowerPoint 演示文稿</vt:lpstr>
      <vt:lpstr>PowerPoint 演示文稿</vt:lpstr>
      <vt:lpstr>PowerPoint 演示文稿</vt:lpstr>
      <vt:lpstr>PowerPoint 演示文稿</vt:lpstr>
      <vt:lpstr>合并后的判定表</vt:lpstr>
      <vt:lpstr>练习题</vt:lpstr>
      <vt:lpstr>PowerPoint 演示文稿</vt:lpstr>
      <vt:lpstr>PowerPoint 演示文稿</vt:lpstr>
      <vt:lpstr>PowerPoint 演示文稿</vt:lpstr>
      <vt:lpstr>PowerPoint 演示文稿</vt:lpstr>
      <vt:lpstr>PowerPoint 演示文稿</vt:lpstr>
      <vt:lpstr>练习</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zcs</dc:creator>
  <cp:lastModifiedBy>zcs</cp:lastModifiedBy>
  <cp:revision>15</cp:revision>
  <dcterms:created xsi:type="dcterms:W3CDTF">2017-10-30T11:35:45Z</dcterms:created>
  <dcterms:modified xsi:type="dcterms:W3CDTF">2017-10-31T04:19:22Z</dcterms:modified>
</cp:coreProperties>
</file>