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82" r:id="rId2"/>
    <p:sldId id="257" r:id="rId3"/>
    <p:sldId id="259" r:id="rId4"/>
    <p:sldId id="279" r:id="rId5"/>
    <p:sldId id="261" r:id="rId6"/>
    <p:sldId id="348" r:id="rId7"/>
    <p:sldId id="264" r:id="rId8"/>
    <p:sldId id="277" r:id="rId9"/>
    <p:sldId id="265" r:id="rId10"/>
    <p:sldId id="266" r:id="rId11"/>
    <p:sldId id="283" r:id="rId12"/>
    <p:sldId id="346" r:id="rId13"/>
    <p:sldId id="339" r:id="rId14"/>
    <p:sldId id="340" r:id="rId15"/>
    <p:sldId id="341" r:id="rId16"/>
    <p:sldId id="342" r:id="rId17"/>
    <p:sldId id="344" r:id="rId18"/>
    <p:sldId id="267" r:id="rId19"/>
    <p:sldId id="269" r:id="rId20"/>
    <p:sldId id="345" r:id="rId21"/>
    <p:sldId id="285" r:id="rId22"/>
    <p:sldId id="288" r:id="rId23"/>
    <p:sldId id="296" r:id="rId24"/>
    <p:sldId id="297" r:id="rId25"/>
    <p:sldId id="291" r:id="rId26"/>
    <p:sldId id="347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F0874F4-8034-4272-9438-DD7C24F20C54}">
          <p14:sldIdLst>
            <p14:sldId id="282"/>
            <p14:sldId id="257"/>
            <p14:sldId id="259"/>
            <p14:sldId id="279"/>
            <p14:sldId id="261"/>
            <p14:sldId id="348"/>
            <p14:sldId id="264"/>
            <p14:sldId id="277"/>
            <p14:sldId id="265"/>
            <p14:sldId id="266"/>
            <p14:sldId id="283"/>
            <p14:sldId id="346"/>
            <p14:sldId id="339"/>
            <p14:sldId id="340"/>
            <p14:sldId id="341"/>
            <p14:sldId id="342"/>
            <p14:sldId id="344"/>
            <p14:sldId id="267"/>
            <p14:sldId id="269"/>
            <p14:sldId id="345"/>
            <p14:sldId id="285"/>
            <p14:sldId id="288"/>
            <p14:sldId id="296"/>
            <p14:sldId id="297"/>
            <p14:sldId id="291"/>
            <p14:sldId id="3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726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F0092-777C-4FA6-8D27-AE019E5D794B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2378F-76E3-4E1B-A834-B4062B8CE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34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61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此处输入主题名称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此处输入专题名称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643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此处输入专题名称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770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126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3B611-A48D-4942-AC35-C4B2649012A1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72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1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5680" y="2841226"/>
            <a:ext cx="402546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软件测试用例</a:t>
            </a:r>
            <a:r>
              <a:rPr lang="zh-CN" altLang="en-US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zh-CN" sz="3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36097" y="3699030"/>
            <a:ext cx="18966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软件测试讲师   张老师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8444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0445"/>
              </p:ext>
            </p:extLst>
          </p:nvPr>
        </p:nvGraphicFramePr>
        <p:xfrm>
          <a:off x="539553" y="908720"/>
          <a:ext cx="7920879" cy="5670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293"/>
                <a:gridCol w="2640293"/>
                <a:gridCol w="2640293"/>
              </a:tblGrid>
              <a:tr h="518458">
                <a:tc>
                  <a:txBody>
                    <a:bodyPr/>
                    <a:lstStyle/>
                    <a:p>
                      <a:r>
                        <a:rPr lang="en-US" altLang="zh-CN" sz="1600" baseline="0" dirty="0" smtClean="0"/>
                        <a:t> </a:t>
                      </a:r>
                      <a:r>
                        <a:rPr lang="zh-CN" altLang="en-US" sz="1600" baseline="0" dirty="0" smtClean="0"/>
                        <a:t>覆盖用例</a:t>
                      </a:r>
                      <a:endParaRPr lang="zh-CN" alt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aseline="0" dirty="0" smtClean="0"/>
                        <a:t>输入</a:t>
                      </a:r>
                      <a:endParaRPr lang="zh-CN" alt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aseline="0" dirty="0" smtClean="0"/>
                        <a:t>预期结果</a:t>
                      </a:r>
                      <a:endParaRPr lang="zh-CN" altLang="en-US" sz="1600" baseline="0" dirty="0"/>
                    </a:p>
                  </a:txBody>
                  <a:tcPr/>
                </a:tc>
              </a:tr>
              <a:tr h="518458">
                <a:tc>
                  <a:txBody>
                    <a:bodyPr/>
                    <a:lstStyle/>
                    <a:p>
                      <a:r>
                        <a:rPr lang="en-US" altLang="zh-CN" sz="1600" baseline="0" dirty="0" smtClean="0"/>
                        <a:t>1</a:t>
                      </a:r>
                      <a:r>
                        <a:rPr lang="zh-CN" altLang="en-US" sz="1600" baseline="0" dirty="0" smtClean="0"/>
                        <a:t>、</a:t>
                      </a:r>
                      <a:r>
                        <a:rPr lang="en-US" altLang="zh-CN" sz="1600" baseline="0" dirty="0" smtClean="0"/>
                        <a:t>2</a:t>
                      </a:r>
                      <a:endParaRPr lang="zh-CN" alt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aseline="0" dirty="0" smtClean="0"/>
                        <a:t>1234567</a:t>
                      </a:r>
                      <a:endParaRPr lang="zh-CN" alt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aseline="0" dirty="0" smtClean="0"/>
                        <a:t>正确</a:t>
                      </a:r>
                      <a:endParaRPr lang="zh-CN" altLang="en-US" sz="1600" baseline="0" dirty="0"/>
                    </a:p>
                  </a:txBody>
                  <a:tcPr/>
                </a:tc>
              </a:tr>
              <a:tr h="518458">
                <a:tc>
                  <a:txBody>
                    <a:bodyPr/>
                    <a:lstStyle/>
                    <a:p>
                      <a:r>
                        <a:rPr lang="en-US" altLang="zh-CN" sz="1600" baseline="0" dirty="0" smtClean="0"/>
                        <a:t>3</a:t>
                      </a:r>
                      <a:endParaRPr lang="zh-CN" alt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aseline="0" dirty="0" smtClean="0">
                          <a:solidFill>
                            <a:srgbClr val="C00000"/>
                          </a:solidFill>
                        </a:rPr>
                        <a:t>123</a:t>
                      </a:r>
                      <a:endParaRPr lang="zh-CN" altLang="en-US" sz="1600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aseline="0" dirty="0" smtClean="0"/>
                        <a:t>提示有误</a:t>
                      </a:r>
                      <a:endParaRPr lang="zh-CN" altLang="en-US" sz="1600" baseline="0" dirty="0"/>
                    </a:p>
                  </a:txBody>
                  <a:tcPr/>
                </a:tc>
              </a:tr>
              <a:tr h="518458">
                <a:tc>
                  <a:txBody>
                    <a:bodyPr/>
                    <a:lstStyle/>
                    <a:p>
                      <a:r>
                        <a:rPr lang="en-US" altLang="zh-CN" sz="1600" baseline="0" dirty="0" smtClean="0"/>
                        <a:t>4</a:t>
                      </a:r>
                      <a:endParaRPr lang="zh-CN" alt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aseline="0" dirty="0" smtClean="0"/>
                        <a:t>1234567891</a:t>
                      </a:r>
                      <a:r>
                        <a:rPr lang="en-US" altLang="zh-CN" sz="16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aseline="0" dirty="0" smtClean="0"/>
                        <a:t>提示有误</a:t>
                      </a:r>
                    </a:p>
                    <a:p>
                      <a:endParaRPr lang="zh-CN" altLang="en-US" sz="1600" baseline="0" dirty="0"/>
                    </a:p>
                  </a:txBody>
                  <a:tcPr/>
                </a:tc>
              </a:tr>
              <a:tr h="518458">
                <a:tc>
                  <a:txBody>
                    <a:bodyPr/>
                    <a:lstStyle/>
                    <a:p>
                      <a:r>
                        <a:rPr lang="en-US" altLang="zh-CN" sz="1600" baseline="0" dirty="0" smtClean="0"/>
                        <a:t>5</a:t>
                      </a:r>
                      <a:endParaRPr lang="zh-CN" alt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aseline="0" dirty="0" smtClean="0"/>
                        <a:t>123456</a:t>
                      </a:r>
                      <a:r>
                        <a:rPr lang="en-US" altLang="zh-CN" sz="1600" baseline="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sz="160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aseline="0" dirty="0" smtClean="0"/>
                        <a:t>提示有误</a:t>
                      </a:r>
                    </a:p>
                    <a:p>
                      <a:endParaRPr lang="zh-CN" altLang="en-US" sz="1600" baseline="0" dirty="0"/>
                    </a:p>
                  </a:txBody>
                  <a:tcPr/>
                </a:tc>
              </a:tr>
              <a:tr h="518458">
                <a:tc>
                  <a:txBody>
                    <a:bodyPr/>
                    <a:lstStyle/>
                    <a:p>
                      <a:r>
                        <a:rPr lang="en-US" altLang="zh-CN" sz="1600" baseline="0" dirty="0" smtClean="0"/>
                        <a:t>6</a:t>
                      </a:r>
                      <a:endParaRPr lang="zh-CN" alt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aseline="0" dirty="0" smtClean="0"/>
                        <a:t>123456</a:t>
                      </a:r>
                      <a:r>
                        <a:rPr lang="en-US" altLang="zh-CN" sz="1600" baseline="0" dirty="0" smtClean="0">
                          <a:solidFill>
                            <a:srgbClr val="FF0000"/>
                          </a:solidFill>
                        </a:rPr>
                        <a:t>%</a:t>
                      </a:r>
                      <a:endParaRPr lang="zh-CN" altLang="en-US" sz="160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aseline="0" dirty="0" smtClean="0"/>
                        <a:t>提示有误</a:t>
                      </a:r>
                    </a:p>
                    <a:p>
                      <a:endParaRPr lang="zh-CN" altLang="en-US" sz="1600" baseline="0" dirty="0"/>
                    </a:p>
                  </a:txBody>
                  <a:tcPr/>
                </a:tc>
              </a:tr>
              <a:tr h="518458">
                <a:tc>
                  <a:txBody>
                    <a:bodyPr/>
                    <a:lstStyle/>
                    <a:p>
                      <a:r>
                        <a:rPr lang="en-US" altLang="zh-CN" sz="1600" baseline="0" dirty="0" smtClean="0"/>
                        <a:t>7</a:t>
                      </a:r>
                      <a:endParaRPr lang="zh-CN" alt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aseline="0" dirty="0" smtClean="0"/>
                        <a:t>123456</a:t>
                      </a:r>
                      <a:r>
                        <a:rPr lang="zh-CN" altLang="en-US" sz="1600" baseline="0" dirty="0" smtClean="0">
                          <a:solidFill>
                            <a:srgbClr val="FF0000"/>
                          </a:solidFill>
                        </a:rPr>
                        <a:t>好</a:t>
                      </a:r>
                      <a:endParaRPr lang="zh-CN" altLang="en-US" sz="160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aseline="0" dirty="0" smtClean="0"/>
                        <a:t>提示有误</a:t>
                      </a:r>
                    </a:p>
                    <a:p>
                      <a:endParaRPr lang="zh-CN" altLang="en-US" sz="1600" baseline="0" dirty="0"/>
                    </a:p>
                  </a:txBody>
                  <a:tcPr/>
                </a:tc>
              </a:tr>
              <a:tr h="518458">
                <a:tc>
                  <a:txBody>
                    <a:bodyPr/>
                    <a:lstStyle/>
                    <a:p>
                      <a:r>
                        <a:rPr lang="en-US" altLang="zh-CN" sz="1600" baseline="0" dirty="0" smtClean="0"/>
                        <a:t>8</a:t>
                      </a:r>
                    </a:p>
                    <a:p>
                      <a:endParaRPr lang="en-US" altLang="zh-CN" sz="1600" baseline="0" dirty="0" smtClean="0"/>
                    </a:p>
                    <a:p>
                      <a:r>
                        <a:rPr lang="en-US" altLang="zh-CN" sz="1600" baseline="0" dirty="0" smtClean="0"/>
                        <a:t>9</a:t>
                      </a:r>
                    </a:p>
                    <a:p>
                      <a:endParaRPr lang="en-US" altLang="zh-CN" sz="1600" baseline="0" dirty="0" smtClean="0"/>
                    </a:p>
                    <a:p>
                      <a:endParaRPr lang="en-US" altLang="zh-CN" sz="1600" baseline="0" dirty="0" smtClean="0"/>
                    </a:p>
                    <a:p>
                      <a:r>
                        <a:rPr lang="en-US" altLang="zh-CN" sz="1600" baseline="0" dirty="0" smtClean="0"/>
                        <a:t>10</a:t>
                      </a:r>
                      <a:endParaRPr lang="zh-CN" alt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aseline="0" dirty="0" smtClean="0">
                          <a:solidFill>
                            <a:srgbClr val="FF0000"/>
                          </a:solidFill>
                        </a:rPr>
                        <a:t>为空</a:t>
                      </a:r>
                      <a:endParaRPr lang="en-US" altLang="zh-CN" sz="16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altLang="zh-CN" sz="16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600" baseline="0" dirty="0" smtClean="0">
                          <a:solidFill>
                            <a:srgbClr val="FF0000"/>
                          </a:solidFill>
                        </a:rPr>
                        <a:t> 1234567     </a:t>
                      </a:r>
                      <a:r>
                        <a:rPr lang="zh-CN" altLang="en-US" sz="1600" baseline="0" dirty="0" smtClean="0">
                          <a:solidFill>
                            <a:srgbClr val="FF0000"/>
                          </a:solidFill>
                        </a:rPr>
                        <a:t>首位空格</a:t>
                      </a:r>
                      <a:endParaRPr lang="en-US" altLang="zh-CN" sz="16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600" baseline="0" dirty="0" smtClean="0">
                          <a:solidFill>
                            <a:srgbClr val="FF0000"/>
                          </a:solidFill>
                        </a:rPr>
                        <a:t>1234567      </a:t>
                      </a:r>
                      <a:r>
                        <a:rPr lang="zh-CN" altLang="en-US" sz="1600" baseline="0" dirty="0" smtClean="0">
                          <a:solidFill>
                            <a:srgbClr val="FF0000"/>
                          </a:solidFill>
                        </a:rPr>
                        <a:t>末位空格</a:t>
                      </a:r>
                      <a:endParaRPr lang="en-US" altLang="zh-CN" sz="16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altLang="zh-CN" sz="16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600" baseline="0" dirty="0" smtClean="0">
                          <a:solidFill>
                            <a:srgbClr val="FF0000"/>
                          </a:solidFill>
                        </a:rPr>
                        <a:t>1234   567    </a:t>
                      </a:r>
                      <a:r>
                        <a:rPr lang="zh-CN" altLang="en-US" sz="1600" baseline="0" dirty="0" smtClean="0">
                          <a:solidFill>
                            <a:srgbClr val="FF0000"/>
                          </a:solidFill>
                        </a:rPr>
                        <a:t>中间空格</a:t>
                      </a:r>
                      <a:endParaRPr lang="zh-CN" altLang="en-US" sz="160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aseline="0" dirty="0" smtClean="0"/>
                        <a:t>提示有误</a:t>
                      </a:r>
                    </a:p>
                    <a:p>
                      <a:endParaRPr lang="en-US" altLang="zh-CN" sz="1600" baseline="0" dirty="0" smtClean="0"/>
                    </a:p>
                    <a:p>
                      <a:r>
                        <a:rPr lang="zh-CN" altLang="en-US" sz="1600" baseline="0" dirty="0" smtClean="0"/>
                        <a:t>正确</a:t>
                      </a:r>
                      <a:endParaRPr lang="en-US" altLang="zh-CN" sz="1600" baseline="0" dirty="0" smtClean="0"/>
                    </a:p>
                    <a:p>
                      <a:endParaRPr lang="en-US" altLang="zh-CN" sz="1600" baseline="0" dirty="0" smtClean="0"/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aseline="0" dirty="0" smtClean="0"/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aseline="0" dirty="0" smtClean="0"/>
                        <a:t>提示有误</a:t>
                      </a:r>
                    </a:p>
                    <a:p>
                      <a:endParaRPr lang="zh-CN" altLang="en-US" sz="1600" baseline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某城市</a:t>
            </a:r>
            <a:r>
              <a:rPr lang="zh-CN" altLang="zh-CN" dirty="0"/>
              <a:t>电话号码由三部分组成，分别</a:t>
            </a:r>
            <a:r>
              <a:rPr lang="zh-CN" altLang="zh-CN" dirty="0" smtClean="0"/>
              <a:t>是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地区码：空白或是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位数字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前缀：非‘</a:t>
            </a:r>
            <a:r>
              <a:rPr lang="en-US" altLang="zh-CN" dirty="0" smtClean="0"/>
              <a:t>0</a:t>
            </a:r>
            <a:r>
              <a:rPr lang="zh-CN" altLang="en-US" dirty="0" smtClean="0"/>
              <a:t>’且非‘</a:t>
            </a:r>
            <a:r>
              <a:rPr lang="en-US" altLang="zh-CN" dirty="0" smtClean="0"/>
              <a:t>1</a:t>
            </a:r>
            <a:r>
              <a:rPr lang="zh-CN" altLang="en-US" dirty="0" smtClean="0"/>
              <a:t>’</a:t>
            </a:r>
            <a:r>
              <a:rPr lang="zh-CN" altLang="zh-CN" dirty="0"/>
              <a:t>开头的三位</a:t>
            </a:r>
            <a:r>
              <a:rPr lang="zh-CN" altLang="zh-CN" dirty="0" smtClean="0"/>
              <a:t>数字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后缀：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位数字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假定被测程序能接受一切符合上述规定的电话号码，拒绝所有不符合规定的电话号码</a:t>
            </a:r>
            <a:endParaRPr lang="en-US" altLang="zh-CN" dirty="0" smtClean="0"/>
          </a:p>
          <a:p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23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070237"/>
              </p:ext>
            </p:extLst>
          </p:nvPr>
        </p:nvGraphicFramePr>
        <p:xfrm>
          <a:off x="467544" y="620689"/>
          <a:ext cx="8352930" cy="5799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/>
                <a:gridCol w="1473200"/>
                <a:gridCol w="708007"/>
                <a:gridCol w="3654407"/>
                <a:gridCol w="1044116"/>
              </a:tblGrid>
              <a:tr h="35413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条件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有效等价类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编号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无效等价类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编号</a:t>
                      </a:r>
                      <a:endParaRPr lang="zh-CN" altLang="en-US" sz="1800" dirty="0"/>
                    </a:p>
                  </a:txBody>
                  <a:tcPr/>
                </a:tc>
              </a:tr>
              <a:tr h="378823">
                <a:tc rowSpan="2">
                  <a:txBody>
                    <a:bodyPr/>
                    <a:lstStyle/>
                    <a:p>
                      <a:r>
                        <a:rPr lang="zh-CN" altLang="en-US" sz="1800" dirty="0" smtClean="0"/>
                        <a:t>地区码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空白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非数字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/>
                </a:tc>
              </a:tr>
              <a:tr h="378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800" dirty="0" smtClean="0"/>
                        <a:t>三位数字</a:t>
                      </a:r>
                      <a:endParaRPr lang="zh-CN" altLang="en-US" sz="18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小于三位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6</a:t>
                      </a:r>
                      <a:endParaRPr lang="zh-CN" altLang="en-US" sz="1800" dirty="0"/>
                    </a:p>
                  </a:txBody>
                  <a:tcPr/>
                </a:tc>
              </a:tr>
              <a:tr h="378823">
                <a:tc rowSpan="7">
                  <a:txBody>
                    <a:bodyPr/>
                    <a:lstStyle/>
                    <a:p>
                      <a:r>
                        <a:rPr lang="zh-CN" altLang="en-US" sz="1800" dirty="0" smtClean="0"/>
                        <a:t>前缀</a:t>
                      </a:r>
                      <a:endParaRPr lang="zh-CN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大于三位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7</a:t>
                      </a:r>
                      <a:endParaRPr lang="zh-CN" altLang="en-US" sz="1800" dirty="0"/>
                    </a:p>
                  </a:txBody>
                  <a:tcPr/>
                </a:tc>
              </a:tr>
              <a:tr h="378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zh-CN" altLang="en-US" sz="1800" dirty="0" smtClean="0"/>
                        <a:t>非</a:t>
                      </a:r>
                      <a:r>
                        <a:rPr lang="en-US" altLang="zh-CN" sz="1800" dirty="0" smtClean="0"/>
                        <a:t>0</a:t>
                      </a:r>
                      <a:r>
                        <a:rPr lang="zh-CN" altLang="en-US" sz="1800" dirty="0" smtClean="0"/>
                        <a:t>且非</a:t>
                      </a:r>
                      <a:r>
                        <a:rPr lang="en-US" altLang="zh-CN" sz="1800" dirty="0" smtClean="0"/>
                        <a:t>1</a:t>
                      </a:r>
                      <a:r>
                        <a:rPr lang="zh-CN" altLang="en-US" sz="1800" dirty="0" smtClean="0"/>
                        <a:t>开头的三位数字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空值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8</a:t>
                      </a:r>
                      <a:endParaRPr lang="zh-CN" altLang="en-US" sz="1800" dirty="0"/>
                    </a:p>
                  </a:txBody>
                  <a:tcPr/>
                </a:tc>
              </a:tr>
              <a:tr h="378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r>
                        <a:rPr lang="zh-CN" altLang="en-US" sz="1800" dirty="0" smtClean="0"/>
                        <a:t>开头的三位数字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9</a:t>
                      </a:r>
                      <a:endParaRPr lang="zh-CN" altLang="en-US" sz="1800" dirty="0"/>
                    </a:p>
                  </a:txBody>
                  <a:tcPr/>
                </a:tc>
              </a:tr>
              <a:tr h="378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r>
                        <a:rPr lang="zh-CN" altLang="en-US" sz="1800" dirty="0" smtClean="0"/>
                        <a:t>开头的三位数字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10</a:t>
                      </a:r>
                      <a:endParaRPr lang="zh-CN" altLang="en-US" sz="1800" dirty="0"/>
                    </a:p>
                  </a:txBody>
                  <a:tcPr/>
                </a:tc>
              </a:tr>
              <a:tr h="61972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非</a:t>
                      </a:r>
                      <a:r>
                        <a:rPr lang="en-US" altLang="zh-CN" sz="1800" dirty="0" smtClean="0"/>
                        <a:t>0</a:t>
                      </a:r>
                      <a:r>
                        <a:rPr lang="zh-CN" altLang="en-US" sz="1800" dirty="0" smtClean="0"/>
                        <a:t>且非</a:t>
                      </a:r>
                      <a:r>
                        <a:rPr lang="en-US" altLang="zh-CN" sz="1800" dirty="0" smtClean="0"/>
                        <a:t>1 </a:t>
                      </a:r>
                      <a:r>
                        <a:rPr lang="zh-CN" altLang="en-US" sz="1800" dirty="0" smtClean="0"/>
                        <a:t>开头的长度小于三位的数字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11</a:t>
                      </a:r>
                      <a:endParaRPr lang="zh-CN" altLang="en-US" sz="1800" dirty="0"/>
                    </a:p>
                  </a:txBody>
                  <a:tcPr/>
                </a:tc>
              </a:tr>
              <a:tr h="61972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非</a:t>
                      </a:r>
                      <a:r>
                        <a:rPr lang="en-US" altLang="zh-CN" sz="1800" dirty="0" smtClean="0"/>
                        <a:t>0</a:t>
                      </a:r>
                      <a:r>
                        <a:rPr lang="zh-CN" altLang="en-US" sz="1800" dirty="0" smtClean="0"/>
                        <a:t>且非</a:t>
                      </a:r>
                      <a:r>
                        <a:rPr lang="en-US" altLang="zh-CN" sz="1800" dirty="0" smtClean="0"/>
                        <a:t>1 </a:t>
                      </a:r>
                      <a:r>
                        <a:rPr lang="zh-CN" altLang="en-US" sz="1800" dirty="0" smtClean="0"/>
                        <a:t>开头的长度大于三位的数字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12</a:t>
                      </a:r>
                      <a:endParaRPr lang="zh-CN" altLang="en-US" sz="1800" dirty="0"/>
                    </a:p>
                  </a:txBody>
                  <a:tcPr/>
                </a:tc>
              </a:tr>
              <a:tr h="32961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非数字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13</a:t>
                      </a:r>
                      <a:endParaRPr lang="zh-CN" altLang="en-US" sz="1800" dirty="0"/>
                    </a:p>
                  </a:txBody>
                  <a:tcPr/>
                </a:tc>
              </a:tr>
              <a:tr h="378823">
                <a:tc rowSpan="4">
                  <a:txBody>
                    <a:bodyPr/>
                    <a:lstStyle/>
                    <a:p>
                      <a:r>
                        <a:rPr lang="zh-CN" altLang="en-US" sz="1800" dirty="0" smtClean="0"/>
                        <a:t>后缀</a:t>
                      </a:r>
                      <a:endParaRPr lang="zh-CN" altLang="en-US" sz="18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CN" altLang="en-US" sz="1800" dirty="0" smtClean="0"/>
                        <a:t>四位数字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空值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14</a:t>
                      </a:r>
                      <a:endParaRPr lang="zh-CN" altLang="en-US" sz="1800" dirty="0"/>
                    </a:p>
                  </a:txBody>
                  <a:tcPr/>
                </a:tc>
              </a:tr>
              <a:tr h="378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非数字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15</a:t>
                      </a:r>
                      <a:endParaRPr lang="zh-CN" altLang="en-US" sz="1800" dirty="0"/>
                    </a:p>
                  </a:txBody>
                  <a:tcPr/>
                </a:tc>
              </a:tr>
              <a:tr h="378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小于四位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16</a:t>
                      </a:r>
                      <a:endParaRPr lang="zh-CN" altLang="en-US" sz="1800" dirty="0"/>
                    </a:p>
                  </a:txBody>
                  <a:tcPr/>
                </a:tc>
              </a:tr>
              <a:tr h="378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大于四位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17</a:t>
                      </a:r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86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4"/>
          <p:cNvSpPr>
            <a:spLocks noChangeArrowheads="1"/>
          </p:cNvSpPr>
          <p:nvPr/>
        </p:nvSpPr>
        <p:spPr bwMode="auto">
          <a:xfrm>
            <a:off x="3491880" y="909019"/>
            <a:ext cx="23895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（邮箱类型默认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126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且不能更改）</a:t>
            </a:r>
          </a:p>
        </p:txBody>
      </p:sp>
      <p:pic>
        <p:nvPicPr>
          <p:cNvPr id="11267" name="图片 10" descr="C:\Users\chao\AppData\Roaming\Tencent\Users\421071642\QQ\WinTemp\RichOle\B{J6YXCF]D]((@A(YDEI{W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93655"/>
            <a:ext cx="7344816" cy="525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矩形 19"/>
          <p:cNvSpPr>
            <a:spLocks noChangeArrowheads="1"/>
          </p:cNvSpPr>
          <p:nvPr/>
        </p:nvSpPr>
        <p:spPr bwMode="auto">
          <a:xfrm>
            <a:off x="467544" y="803205"/>
            <a:ext cx="275629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dirty="0">
                <a:solidFill>
                  <a:srgbClr val="26C6DA"/>
                </a:solidFill>
                <a:latin typeface="Adobe 黑体 Std R" pitchFamily="2" charset="-122"/>
                <a:ea typeface="Adobe 黑体 Std R" pitchFamily="2" charset="-122"/>
                <a:sym typeface="Adobe 黑体 Std R" pitchFamily="2" charset="-122"/>
              </a:rPr>
              <a:t>126</a:t>
            </a:r>
            <a:r>
              <a:rPr lang="zh-CN" altLang="en-US" sz="2700" dirty="0">
                <a:solidFill>
                  <a:srgbClr val="26C6DA"/>
                </a:solidFill>
                <a:latin typeface="Adobe 黑体 Std R" pitchFamily="2" charset="-122"/>
                <a:ea typeface="Adobe 黑体 Std R" pitchFamily="2" charset="-122"/>
                <a:sym typeface="Adobe 黑体 Std R" pitchFamily="2" charset="-122"/>
              </a:rPr>
              <a:t>邮箱注册功能</a:t>
            </a:r>
          </a:p>
        </p:txBody>
      </p:sp>
      <p:sp>
        <p:nvSpPr>
          <p:cNvPr id="24" name="等腰三角形 10"/>
          <p:cNvSpPr>
            <a:spLocks noChangeArrowheads="1"/>
          </p:cNvSpPr>
          <p:nvPr/>
        </p:nvSpPr>
        <p:spPr bwMode="auto">
          <a:xfrm rot="-8260400">
            <a:off x="6622256" y="1056085"/>
            <a:ext cx="47625" cy="130969"/>
          </a:xfrm>
          <a:prstGeom prst="triangle">
            <a:avLst>
              <a:gd name="adj" fmla="val 55495"/>
            </a:avLst>
          </a:prstGeom>
          <a:solidFill>
            <a:srgbClr val="44BE9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等线" charset="0"/>
              <a:ea typeface="宋体" panose="02010600030101010101" pitchFamily="2" charset="-122"/>
              <a:sym typeface="等线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290530"/>
      </p:ext>
    </p:extLst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2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9" presetClass="path" presetSubtype="0" ac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6667E-7 3.7037E-7 L 0.01693 -0.02963 " pathEditMode="relative" rAng="0" ptsTypes="AA">
                                      <p:cBhvr>
                                        <p:cTn id="14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84600" y="-1481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xit" presetSubtype="1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Effect>
                                      <p:cBhvr>
                                        <p:cTn id="16" dur="34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33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utoUpdateAnimBg="0"/>
      <p:bldP spid="24" grpId="0" bldLvl="0" animBg="1" autoUpdateAnimBg="0"/>
      <p:bldP spid="24" grpId="1" bldLvl="0" animBg="1" autoUpdateAnimBg="0"/>
      <p:bldP spid="24" grpId="2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 4"/>
          <p:cNvSpPr>
            <a:spLocks noChangeArrowheads="1"/>
          </p:cNvSpPr>
          <p:nvPr/>
        </p:nvSpPr>
        <p:spPr bwMode="auto">
          <a:xfrm>
            <a:off x="489348" y="2395538"/>
            <a:ext cx="28729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判断独立功能的标准：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3323035" y="2865835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功能名是一个动词</a:t>
            </a:r>
          </a:p>
        </p:txBody>
      </p:sp>
      <p:sp>
        <p:nvSpPr>
          <p:cNvPr id="19" name="矩形 22"/>
          <p:cNvSpPr>
            <a:spLocks noChangeArrowheads="1"/>
          </p:cNvSpPr>
          <p:nvPr/>
        </p:nvSpPr>
        <p:spPr bwMode="auto">
          <a:xfrm>
            <a:off x="3256360" y="3430191"/>
            <a:ext cx="21467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不可继续往下分割</a:t>
            </a: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311129" y="3983831"/>
            <a:ext cx="3416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包含三要素：输入、处理、输出</a:t>
            </a:r>
          </a:p>
        </p:txBody>
      </p:sp>
      <p:sp>
        <p:nvSpPr>
          <p:cNvPr id="26" name="文本框 2"/>
          <p:cNvSpPr>
            <a:spLocks noChangeArrowheads="1"/>
          </p:cNvSpPr>
          <p:nvPr/>
        </p:nvSpPr>
        <p:spPr bwMode="auto">
          <a:xfrm>
            <a:off x="431007" y="1200151"/>
            <a:ext cx="647104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>
                <a:solidFill>
                  <a:srgbClr val="26C6DA"/>
                </a:solidFill>
                <a:latin typeface="Adobe 黑体 Std R" pitchFamily="2" charset="-122"/>
                <a:ea typeface="Adobe 黑体 Std R" pitchFamily="2" charset="-122"/>
                <a:sym typeface="Adobe 黑体 Std R" pitchFamily="2" charset="-122"/>
              </a:rPr>
              <a:t>Step1</a:t>
            </a:r>
            <a:r>
              <a:rPr lang="zh-CN" altLang="en-US" sz="2700">
                <a:solidFill>
                  <a:srgbClr val="26C6DA"/>
                </a:solidFill>
                <a:latin typeface="Adobe 黑体 Std R" pitchFamily="2" charset="-122"/>
                <a:ea typeface="Adobe 黑体 Std R" pitchFamily="2" charset="-122"/>
                <a:sym typeface="Adobe 黑体 Std R" pitchFamily="2" charset="-122"/>
              </a:rPr>
              <a:t>、分析需求中包含多少个独立功能</a:t>
            </a:r>
          </a:p>
        </p:txBody>
      </p:sp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2687242" y="2799160"/>
            <a:ext cx="3049190" cy="646331"/>
            <a:chOff x="0" y="0"/>
            <a:chExt cx="4066739" cy="860891"/>
          </a:xfrm>
        </p:grpSpPr>
        <p:sp>
          <p:nvSpPr>
            <p:cNvPr id="12302" name="文本框 10"/>
            <p:cNvSpPr>
              <a:spLocks noChangeArrowheads="1"/>
            </p:cNvSpPr>
            <p:nvPr/>
          </p:nvSpPr>
          <p:spPr bwMode="auto">
            <a:xfrm>
              <a:off x="0" y="0"/>
              <a:ext cx="980661" cy="860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600">
                  <a:solidFill>
                    <a:srgbClr val="C0CA33"/>
                  </a:solidFill>
                  <a:latin typeface="Adobe 黑体 Std R" pitchFamily="2" charset="-122"/>
                  <a:ea typeface="Adobe 黑体 Std R" pitchFamily="2" charset="-122"/>
                  <a:sym typeface="Adobe 黑体 Std R" pitchFamily="2" charset="-122"/>
                </a:rPr>
                <a:t>01</a:t>
              </a:r>
              <a:endParaRPr lang="zh-CN" altLang="en-US" sz="3600">
                <a:solidFill>
                  <a:srgbClr val="C0CA33"/>
                </a:solidFill>
                <a:latin typeface="Adobe 黑体 Std R" pitchFamily="2" charset="-122"/>
                <a:ea typeface="Adobe 黑体 Std R" pitchFamily="2" charset="-122"/>
                <a:sym typeface="Adobe 黑体 Std R" pitchFamily="2" charset="-122"/>
              </a:endParaRPr>
            </a:p>
          </p:txBody>
        </p:sp>
        <p:sp>
          <p:nvSpPr>
            <p:cNvPr id="12303" name="直接连接符 11"/>
            <p:cNvSpPr>
              <a:spLocks noChangeShapeType="1"/>
            </p:cNvSpPr>
            <p:nvPr/>
          </p:nvSpPr>
          <p:spPr bwMode="auto">
            <a:xfrm>
              <a:off x="245525" y="602799"/>
              <a:ext cx="3821214" cy="1"/>
            </a:xfrm>
            <a:prstGeom prst="line">
              <a:avLst/>
            </a:prstGeom>
            <a:noFill/>
            <a:ln w="3175">
              <a:solidFill>
                <a:srgbClr val="C0CA33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grpSp>
        <p:nvGrpSpPr>
          <p:cNvPr id="3" name="组合 15"/>
          <p:cNvGrpSpPr>
            <a:grpSpLocks/>
          </p:cNvGrpSpPr>
          <p:nvPr/>
        </p:nvGrpSpPr>
        <p:grpSpPr bwMode="auto">
          <a:xfrm>
            <a:off x="2689623" y="3343276"/>
            <a:ext cx="3050381" cy="646331"/>
            <a:chOff x="0" y="0"/>
            <a:chExt cx="4067246" cy="862536"/>
          </a:xfrm>
        </p:grpSpPr>
        <p:sp>
          <p:nvSpPr>
            <p:cNvPr id="12300" name="文本框 16"/>
            <p:cNvSpPr>
              <a:spLocks noChangeArrowheads="1"/>
            </p:cNvSpPr>
            <p:nvPr/>
          </p:nvSpPr>
          <p:spPr bwMode="auto">
            <a:xfrm>
              <a:off x="0" y="0"/>
              <a:ext cx="980660" cy="862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600">
                  <a:solidFill>
                    <a:srgbClr val="FC4668"/>
                  </a:solidFill>
                  <a:latin typeface="Adobe 黑体 Std R" pitchFamily="2" charset="-122"/>
                  <a:ea typeface="Adobe 黑体 Std R" pitchFamily="2" charset="-122"/>
                  <a:sym typeface="Adobe 黑体 Std R" pitchFamily="2" charset="-122"/>
                </a:rPr>
                <a:t>02</a:t>
              </a:r>
              <a:endParaRPr lang="zh-CN" altLang="en-US" sz="3600">
                <a:solidFill>
                  <a:srgbClr val="FC4668"/>
                </a:solidFill>
                <a:latin typeface="Adobe 黑体 Std R" pitchFamily="2" charset="-122"/>
                <a:ea typeface="Adobe 黑体 Std R" pitchFamily="2" charset="-122"/>
                <a:sym typeface="Adobe 黑体 Std R" pitchFamily="2" charset="-122"/>
              </a:endParaRPr>
            </a:p>
          </p:txBody>
        </p:sp>
        <p:sp>
          <p:nvSpPr>
            <p:cNvPr id="12301" name="直接连接符 17"/>
            <p:cNvSpPr>
              <a:spLocks noChangeShapeType="1"/>
            </p:cNvSpPr>
            <p:nvPr/>
          </p:nvSpPr>
          <p:spPr bwMode="auto">
            <a:xfrm>
              <a:off x="246032" y="633373"/>
              <a:ext cx="3821214" cy="1"/>
            </a:xfrm>
            <a:prstGeom prst="line">
              <a:avLst/>
            </a:prstGeom>
            <a:noFill/>
            <a:ln w="3175">
              <a:solidFill>
                <a:srgbClr val="FC46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grpSp>
        <p:nvGrpSpPr>
          <p:cNvPr id="4" name="组合 12"/>
          <p:cNvGrpSpPr>
            <a:grpSpLocks/>
          </p:cNvGrpSpPr>
          <p:nvPr/>
        </p:nvGrpSpPr>
        <p:grpSpPr bwMode="auto">
          <a:xfrm>
            <a:off x="2672954" y="3912394"/>
            <a:ext cx="3067050" cy="646331"/>
            <a:chOff x="0" y="0"/>
            <a:chExt cx="4089588" cy="860891"/>
          </a:xfrm>
        </p:grpSpPr>
        <p:sp>
          <p:nvSpPr>
            <p:cNvPr id="12298" name="文本框 13"/>
            <p:cNvSpPr>
              <a:spLocks noChangeArrowheads="1"/>
            </p:cNvSpPr>
            <p:nvPr/>
          </p:nvSpPr>
          <p:spPr bwMode="auto">
            <a:xfrm>
              <a:off x="0" y="0"/>
              <a:ext cx="980660" cy="860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600">
                  <a:solidFill>
                    <a:srgbClr val="44BE9B"/>
                  </a:solidFill>
                  <a:latin typeface="Adobe 黑体 Std R" pitchFamily="2" charset="-122"/>
                  <a:ea typeface="Adobe 黑体 Std R" pitchFamily="2" charset="-122"/>
                  <a:sym typeface="Adobe 黑体 Std R" pitchFamily="2" charset="-122"/>
                </a:rPr>
                <a:t>03</a:t>
              </a:r>
              <a:endParaRPr lang="zh-CN" altLang="en-US" sz="3600">
                <a:solidFill>
                  <a:srgbClr val="44BE9B"/>
                </a:solidFill>
                <a:latin typeface="Adobe 黑体 Std R" pitchFamily="2" charset="-122"/>
                <a:ea typeface="Adobe 黑体 Std R" pitchFamily="2" charset="-122"/>
                <a:sym typeface="Adobe 黑体 Std R" pitchFamily="2" charset="-122"/>
              </a:endParaRPr>
            </a:p>
          </p:txBody>
        </p:sp>
        <p:sp>
          <p:nvSpPr>
            <p:cNvPr id="12299" name="直接连接符 14"/>
            <p:cNvSpPr>
              <a:spLocks noChangeShapeType="1"/>
            </p:cNvSpPr>
            <p:nvPr/>
          </p:nvSpPr>
          <p:spPr bwMode="auto">
            <a:xfrm>
              <a:off x="268375" y="605240"/>
              <a:ext cx="3821213" cy="1"/>
            </a:xfrm>
            <a:prstGeom prst="line">
              <a:avLst/>
            </a:prstGeom>
            <a:noFill/>
            <a:ln w="3175">
              <a:solidFill>
                <a:srgbClr val="44BE9B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648839196"/>
      </p:ext>
    </p:extLst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3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 autoUpdateAnimBg="0"/>
      <p:bldP spid="15" grpId="0" bldLvl="0" autoUpdateAnimBg="0"/>
      <p:bldP spid="19" grpId="0" bldLvl="0" autoUpdateAnimBg="0"/>
      <p:bldP spid="23" grpId="0" bldLvl="0" autoUpdateAnimBg="0"/>
      <p:bldP spid="26" grpId="0" bldLvl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914400" y="2374107"/>
            <a:ext cx="3049191" cy="646331"/>
            <a:chOff x="0" y="0"/>
            <a:chExt cx="4066738" cy="860891"/>
          </a:xfrm>
        </p:grpSpPr>
        <p:sp>
          <p:nvSpPr>
            <p:cNvPr id="13327" name="文本框 10"/>
            <p:cNvSpPr>
              <a:spLocks noChangeArrowheads="1"/>
            </p:cNvSpPr>
            <p:nvPr/>
          </p:nvSpPr>
          <p:spPr bwMode="auto">
            <a:xfrm>
              <a:off x="0" y="0"/>
              <a:ext cx="980660" cy="860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600">
                  <a:solidFill>
                    <a:srgbClr val="C0CA33"/>
                  </a:solidFill>
                  <a:latin typeface="Adobe 黑体 Std R" pitchFamily="2" charset="-122"/>
                  <a:ea typeface="Adobe 黑体 Std R" pitchFamily="2" charset="-122"/>
                  <a:sym typeface="Adobe 黑体 Std R" pitchFamily="2" charset="-122"/>
                </a:rPr>
                <a:t>01</a:t>
              </a:r>
              <a:endParaRPr lang="zh-CN" altLang="en-US" sz="3600">
                <a:solidFill>
                  <a:srgbClr val="C0CA33"/>
                </a:solidFill>
                <a:latin typeface="Adobe 黑体 Std R" pitchFamily="2" charset="-122"/>
                <a:ea typeface="Adobe 黑体 Std R" pitchFamily="2" charset="-122"/>
                <a:sym typeface="Adobe 黑体 Std R" pitchFamily="2" charset="-122"/>
              </a:endParaRPr>
            </a:p>
          </p:txBody>
        </p:sp>
        <p:sp>
          <p:nvSpPr>
            <p:cNvPr id="13328" name="直接连接符 11"/>
            <p:cNvSpPr>
              <a:spLocks noChangeShapeType="1"/>
            </p:cNvSpPr>
            <p:nvPr/>
          </p:nvSpPr>
          <p:spPr bwMode="auto">
            <a:xfrm>
              <a:off x="245525" y="602799"/>
              <a:ext cx="3821213" cy="1"/>
            </a:xfrm>
            <a:prstGeom prst="line">
              <a:avLst/>
            </a:prstGeom>
            <a:noFill/>
            <a:ln w="3175">
              <a:solidFill>
                <a:srgbClr val="C0CA33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1464469" y="2424113"/>
            <a:ext cx="48013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分析界面可见输入参数，罗列参数个数及名称</a:t>
            </a:r>
          </a:p>
        </p:txBody>
      </p:sp>
      <p:sp>
        <p:nvSpPr>
          <p:cNvPr id="19" name="矩形 22"/>
          <p:cNvSpPr>
            <a:spLocks noChangeArrowheads="1"/>
          </p:cNvSpPr>
          <p:nvPr/>
        </p:nvSpPr>
        <p:spPr bwMode="auto">
          <a:xfrm>
            <a:off x="1453753" y="3165873"/>
            <a:ext cx="59394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分析界面不可见输入参数：网络、浏览器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系统、权限、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                                           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           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数据库服务、系统本身服务</a:t>
            </a:r>
          </a:p>
        </p:txBody>
      </p:sp>
      <p:grpSp>
        <p:nvGrpSpPr>
          <p:cNvPr id="3" name="组合 9"/>
          <p:cNvGrpSpPr>
            <a:grpSpLocks/>
          </p:cNvGrpSpPr>
          <p:nvPr/>
        </p:nvGrpSpPr>
        <p:grpSpPr bwMode="auto">
          <a:xfrm>
            <a:off x="3779044" y="2374107"/>
            <a:ext cx="2215754" cy="646331"/>
            <a:chOff x="0" y="0"/>
            <a:chExt cx="4066739" cy="860891"/>
          </a:xfrm>
        </p:grpSpPr>
        <p:sp>
          <p:nvSpPr>
            <p:cNvPr id="13325" name="文本框 10"/>
            <p:cNvSpPr>
              <a:spLocks noChangeArrowheads="1"/>
            </p:cNvSpPr>
            <p:nvPr/>
          </p:nvSpPr>
          <p:spPr bwMode="auto">
            <a:xfrm>
              <a:off x="0" y="0"/>
              <a:ext cx="980659" cy="860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3600">
                <a:solidFill>
                  <a:srgbClr val="C0CA33"/>
                </a:solidFill>
                <a:latin typeface="Adobe 黑体 Std R" pitchFamily="2" charset="-122"/>
                <a:ea typeface="Adobe 黑体 Std R" pitchFamily="2" charset="-122"/>
                <a:sym typeface="Adobe 黑体 Std R" pitchFamily="2" charset="-122"/>
              </a:endParaRPr>
            </a:p>
          </p:txBody>
        </p:sp>
        <p:sp>
          <p:nvSpPr>
            <p:cNvPr id="13326" name="直接连接符 11"/>
            <p:cNvSpPr>
              <a:spLocks noChangeShapeType="1"/>
            </p:cNvSpPr>
            <p:nvPr/>
          </p:nvSpPr>
          <p:spPr bwMode="auto">
            <a:xfrm>
              <a:off x="245525" y="602799"/>
              <a:ext cx="3821214" cy="1"/>
            </a:xfrm>
            <a:prstGeom prst="line">
              <a:avLst/>
            </a:prstGeom>
            <a:noFill/>
            <a:ln w="3175">
              <a:solidFill>
                <a:srgbClr val="C0CA33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sp>
        <p:nvSpPr>
          <p:cNvPr id="25" name="文本框 2"/>
          <p:cNvSpPr>
            <a:spLocks noChangeArrowheads="1"/>
          </p:cNvSpPr>
          <p:nvPr/>
        </p:nvSpPr>
        <p:spPr bwMode="auto">
          <a:xfrm>
            <a:off x="431007" y="1200151"/>
            <a:ext cx="721280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>
                <a:solidFill>
                  <a:srgbClr val="26C6DA"/>
                </a:solidFill>
                <a:latin typeface="Adobe 黑体 Std R" pitchFamily="2" charset="-122"/>
                <a:ea typeface="Adobe 黑体 Std R" pitchFamily="2" charset="-122"/>
                <a:sym typeface="Adobe 黑体 Std R" pitchFamily="2" charset="-122"/>
              </a:rPr>
              <a:t>Step2</a:t>
            </a:r>
            <a:r>
              <a:rPr lang="zh-CN" altLang="en-US" sz="2700">
                <a:solidFill>
                  <a:srgbClr val="26C6DA"/>
                </a:solidFill>
                <a:latin typeface="Adobe 黑体 Std R" pitchFamily="2" charset="-122"/>
                <a:ea typeface="Adobe 黑体 Std R" pitchFamily="2" charset="-122"/>
                <a:sym typeface="Adobe 黑体 Std R" pitchFamily="2" charset="-122"/>
              </a:rPr>
              <a:t>、分别针对每个独立功能开展需求分析</a:t>
            </a:r>
          </a:p>
        </p:txBody>
      </p:sp>
      <p:grpSp>
        <p:nvGrpSpPr>
          <p:cNvPr id="4" name="组合 15"/>
          <p:cNvGrpSpPr>
            <a:grpSpLocks/>
          </p:cNvGrpSpPr>
          <p:nvPr/>
        </p:nvGrpSpPr>
        <p:grpSpPr bwMode="auto">
          <a:xfrm>
            <a:off x="952501" y="3111104"/>
            <a:ext cx="3050381" cy="646331"/>
            <a:chOff x="0" y="0"/>
            <a:chExt cx="4067246" cy="862538"/>
          </a:xfrm>
        </p:grpSpPr>
        <p:sp>
          <p:nvSpPr>
            <p:cNvPr id="13323" name="文本框 16"/>
            <p:cNvSpPr>
              <a:spLocks noChangeArrowheads="1"/>
            </p:cNvSpPr>
            <p:nvPr/>
          </p:nvSpPr>
          <p:spPr bwMode="auto">
            <a:xfrm>
              <a:off x="0" y="0"/>
              <a:ext cx="980660" cy="862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600">
                  <a:solidFill>
                    <a:srgbClr val="FC4668"/>
                  </a:solidFill>
                  <a:latin typeface="Adobe 黑体 Std R" pitchFamily="2" charset="-122"/>
                  <a:ea typeface="Adobe 黑体 Std R" pitchFamily="2" charset="-122"/>
                  <a:sym typeface="Adobe 黑体 Std R" pitchFamily="2" charset="-122"/>
                </a:rPr>
                <a:t>02</a:t>
              </a:r>
              <a:endParaRPr lang="zh-CN" altLang="en-US" sz="3600">
                <a:solidFill>
                  <a:srgbClr val="FC4668"/>
                </a:solidFill>
                <a:latin typeface="Adobe 黑体 Std R" pitchFamily="2" charset="-122"/>
                <a:ea typeface="Adobe 黑体 Std R" pitchFamily="2" charset="-122"/>
                <a:sym typeface="Adobe 黑体 Std R" pitchFamily="2" charset="-122"/>
              </a:endParaRPr>
            </a:p>
          </p:txBody>
        </p:sp>
        <p:sp>
          <p:nvSpPr>
            <p:cNvPr id="13324" name="直接连接符 17"/>
            <p:cNvSpPr>
              <a:spLocks noChangeShapeType="1"/>
            </p:cNvSpPr>
            <p:nvPr/>
          </p:nvSpPr>
          <p:spPr bwMode="auto">
            <a:xfrm>
              <a:off x="246032" y="633373"/>
              <a:ext cx="3821214" cy="1"/>
            </a:xfrm>
            <a:prstGeom prst="line">
              <a:avLst/>
            </a:prstGeom>
            <a:noFill/>
            <a:ln w="3175">
              <a:solidFill>
                <a:srgbClr val="FC46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sp>
        <p:nvSpPr>
          <p:cNvPr id="13320" name="直接连接符 17"/>
          <p:cNvSpPr>
            <a:spLocks noChangeShapeType="1"/>
          </p:cNvSpPr>
          <p:nvPr/>
        </p:nvSpPr>
        <p:spPr bwMode="auto">
          <a:xfrm>
            <a:off x="3961210" y="3588544"/>
            <a:ext cx="2865834" cy="0"/>
          </a:xfrm>
          <a:prstGeom prst="line">
            <a:avLst/>
          </a:prstGeom>
          <a:noFill/>
          <a:ln w="3175">
            <a:solidFill>
              <a:srgbClr val="FC46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3321" name="直接连接符 17"/>
          <p:cNvSpPr>
            <a:spLocks noChangeShapeType="1"/>
          </p:cNvSpPr>
          <p:nvPr/>
        </p:nvSpPr>
        <p:spPr bwMode="auto">
          <a:xfrm>
            <a:off x="4574382" y="3588544"/>
            <a:ext cx="2865835" cy="0"/>
          </a:xfrm>
          <a:prstGeom prst="line">
            <a:avLst/>
          </a:prstGeom>
          <a:noFill/>
          <a:ln w="3175">
            <a:solidFill>
              <a:srgbClr val="FC46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3322" name="直接连接符 17"/>
          <p:cNvSpPr>
            <a:spLocks noChangeShapeType="1"/>
          </p:cNvSpPr>
          <p:nvPr/>
        </p:nvSpPr>
        <p:spPr bwMode="auto">
          <a:xfrm>
            <a:off x="4419600" y="4366022"/>
            <a:ext cx="2865835" cy="0"/>
          </a:xfrm>
          <a:prstGeom prst="line">
            <a:avLst/>
          </a:prstGeom>
          <a:noFill/>
          <a:ln w="3175">
            <a:solidFill>
              <a:srgbClr val="FC46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107280458"/>
      </p:ext>
    </p:extLst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utoUpdateAnimBg="0"/>
      <p:bldP spid="19" grpId="0" bldLvl="0" autoUpdateAnimBg="0"/>
      <p:bldP spid="25" grpId="0" bldLvl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 4"/>
          <p:cNvSpPr>
            <a:spLocks noChangeArrowheads="1"/>
          </p:cNvSpPr>
          <p:nvPr/>
        </p:nvSpPr>
        <p:spPr bwMode="auto">
          <a:xfrm>
            <a:off x="1760935" y="2483644"/>
            <a:ext cx="631388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输入参数需要用户输入数据，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并且存在有效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无效规则校验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则用等价类法设计测试用例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文本框 2"/>
          <p:cNvSpPr>
            <a:spLocks noChangeArrowheads="1"/>
          </p:cNvSpPr>
          <p:nvPr/>
        </p:nvSpPr>
        <p:spPr bwMode="auto">
          <a:xfrm>
            <a:off x="431007" y="1200151"/>
            <a:ext cx="748903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>
                <a:solidFill>
                  <a:srgbClr val="26C6DA"/>
                </a:solidFill>
                <a:latin typeface="Adobe 黑体 Std R" pitchFamily="2" charset="-122"/>
                <a:ea typeface="Adobe 黑体 Std R" pitchFamily="2" charset="-122"/>
                <a:sym typeface="Adobe 黑体 Std R" pitchFamily="2" charset="-122"/>
              </a:rPr>
              <a:t>Step3</a:t>
            </a:r>
            <a:r>
              <a:rPr lang="zh-CN" altLang="en-US" sz="2700">
                <a:solidFill>
                  <a:srgbClr val="26C6DA"/>
                </a:solidFill>
                <a:latin typeface="Adobe 黑体 Std R" pitchFamily="2" charset="-122"/>
                <a:ea typeface="Adobe 黑体 Std R" pitchFamily="2" charset="-122"/>
                <a:sym typeface="Adobe 黑体 Std R" pitchFamily="2" charset="-122"/>
              </a:rPr>
              <a:t>、分析界面可见输入参数的特点及其关系</a:t>
            </a:r>
          </a:p>
        </p:txBody>
      </p:sp>
    </p:spTree>
    <p:extLst>
      <p:ext uri="{BB962C8B-B14F-4D97-AF65-F5344CB8AC3E}">
        <p14:creationId xmlns:p14="http://schemas.microsoft.com/office/powerpoint/2010/main" val="1409905870"/>
      </p:ext>
    </p:extLst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3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 autoUpdateAnimBg="0"/>
      <p:bldP spid="26" grpId="0" bldLvl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>
            <a:spLocks noChangeArrowheads="1"/>
          </p:cNvSpPr>
          <p:nvPr/>
        </p:nvSpPr>
        <p:spPr bwMode="auto">
          <a:xfrm>
            <a:off x="431006" y="1200150"/>
            <a:ext cx="80867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>
                <a:solidFill>
                  <a:srgbClr val="26C6DA"/>
                </a:solidFill>
                <a:latin typeface="Adobe 黑体 Std R" pitchFamily="2" charset="-122"/>
                <a:ea typeface="Adobe 黑体 Std R" pitchFamily="2" charset="-122"/>
                <a:sym typeface="Adobe 黑体 Std R" pitchFamily="2" charset="-122"/>
              </a:rPr>
              <a:t>Step4</a:t>
            </a:r>
            <a:r>
              <a:rPr lang="zh-CN" altLang="en-US" sz="2700">
                <a:solidFill>
                  <a:srgbClr val="26C6DA"/>
                </a:solidFill>
                <a:latin typeface="Adobe 黑体 Std R" pitchFamily="2" charset="-122"/>
                <a:ea typeface="Adobe 黑体 Std R" pitchFamily="2" charset="-122"/>
                <a:sym typeface="Adobe 黑体 Std R" pitchFamily="2" charset="-122"/>
              </a:rPr>
              <a:t>、分别罗列每个界面可见输入参数的有效无效   </a:t>
            </a:r>
            <a:endParaRPr lang="en-US" altLang="zh-CN" sz="2700">
              <a:solidFill>
                <a:srgbClr val="26C6DA"/>
              </a:solidFill>
              <a:latin typeface="Adobe 黑体 Std R" pitchFamily="2" charset="-122"/>
              <a:ea typeface="Adobe 黑体 Std R" pitchFamily="2" charset="-122"/>
              <a:sym typeface="Adobe 黑体 Std R" pitchFamily="2" charset="-122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>
                <a:solidFill>
                  <a:srgbClr val="26C6DA"/>
                </a:solidFill>
                <a:latin typeface="Adobe 黑体 Std R" pitchFamily="2" charset="-122"/>
                <a:ea typeface="Adobe 黑体 Std R" pitchFamily="2" charset="-122"/>
                <a:sym typeface="Adobe 黑体 Std R" pitchFamily="2" charset="-122"/>
              </a:rPr>
              <a:t>       </a:t>
            </a:r>
            <a:r>
              <a:rPr lang="zh-CN" altLang="en-US" sz="2700">
                <a:solidFill>
                  <a:srgbClr val="26C6DA"/>
                </a:solidFill>
                <a:latin typeface="Adobe 黑体 Std R" pitchFamily="2" charset="-122"/>
                <a:ea typeface="Adobe 黑体 Std R" pitchFamily="2" charset="-122"/>
                <a:sym typeface="Adobe 黑体 Std R" pitchFamily="2" charset="-122"/>
              </a:rPr>
              <a:t>规则，形成等价类表</a:t>
            </a:r>
          </a:p>
        </p:txBody>
      </p:sp>
      <p:sp>
        <p:nvSpPr>
          <p:cNvPr id="3" name="文本框 19"/>
          <p:cNvSpPr>
            <a:spLocks noChangeArrowheads="1"/>
          </p:cNvSpPr>
          <p:nvPr/>
        </p:nvSpPr>
        <p:spPr bwMode="auto">
          <a:xfrm>
            <a:off x="684610" y="3192066"/>
            <a:ext cx="38171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测试文本框类型应考虑的几个维度</a:t>
            </a:r>
          </a:p>
        </p:txBody>
      </p:sp>
      <p:sp>
        <p:nvSpPr>
          <p:cNvPr id="4" name="文本框 19"/>
          <p:cNvSpPr>
            <a:spLocks noChangeArrowheads="1"/>
          </p:cNvSpPr>
          <p:nvPr/>
        </p:nvSpPr>
        <p:spPr bwMode="auto">
          <a:xfrm>
            <a:off x="4758928" y="2244329"/>
            <a:ext cx="7941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长度</a:t>
            </a:r>
          </a:p>
        </p:txBody>
      </p:sp>
      <p:sp>
        <p:nvSpPr>
          <p:cNvPr id="5" name="文本框 19"/>
          <p:cNvSpPr>
            <a:spLocks noChangeArrowheads="1"/>
          </p:cNvSpPr>
          <p:nvPr/>
        </p:nvSpPr>
        <p:spPr bwMode="auto">
          <a:xfrm>
            <a:off x="4774407" y="2745581"/>
            <a:ext cx="7929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</a:t>
            </a:r>
          </a:p>
        </p:txBody>
      </p:sp>
      <p:sp>
        <p:nvSpPr>
          <p:cNvPr id="6" name="文本框 19"/>
          <p:cNvSpPr>
            <a:spLocks noChangeArrowheads="1"/>
          </p:cNvSpPr>
          <p:nvPr/>
        </p:nvSpPr>
        <p:spPr bwMode="auto">
          <a:xfrm>
            <a:off x="4748213" y="3184922"/>
            <a:ext cx="11037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组成规则</a:t>
            </a:r>
          </a:p>
        </p:txBody>
      </p:sp>
      <p:sp>
        <p:nvSpPr>
          <p:cNvPr id="7" name="文本框 19"/>
          <p:cNvSpPr>
            <a:spLocks noChangeArrowheads="1"/>
          </p:cNvSpPr>
          <p:nvPr/>
        </p:nvSpPr>
        <p:spPr bwMode="auto">
          <a:xfrm>
            <a:off x="4774406" y="3630216"/>
            <a:ext cx="11096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是否为空</a:t>
            </a:r>
          </a:p>
        </p:txBody>
      </p:sp>
      <p:sp>
        <p:nvSpPr>
          <p:cNvPr id="8" name="文本框 19"/>
          <p:cNvSpPr>
            <a:spLocks noChangeArrowheads="1"/>
          </p:cNvSpPr>
          <p:nvPr/>
        </p:nvSpPr>
        <p:spPr bwMode="auto">
          <a:xfrm>
            <a:off x="4762500" y="4039791"/>
            <a:ext cx="11441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是否重复</a:t>
            </a:r>
          </a:p>
        </p:txBody>
      </p:sp>
      <p:sp>
        <p:nvSpPr>
          <p:cNvPr id="9" name="文本框 19"/>
          <p:cNvSpPr>
            <a:spLocks noChangeArrowheads="1"/>
          </p:cNvSpPr>
          <p:nvPr/>
        </p:nvSpPr>
        <p:spPr bwMode="auto">
          <a:xfrm>
            <a:off x="4748213" y="3184922"/>
            <a:ext cx="15120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组成规则</a:t>
            </a:r>
          </a:p>
        </p:txBody>
      </p:sp>
      <p:sp>
        <p:nvSpPr>
          <p:cNvPr id="10" name="文本框 19"/>
          <p:cNvSpPr>
            <a:spLocks noChangeArrowheads="1"/>
          </p:cNvSpPr>
          <p:nvPr/>
        </p:nvSpPr>
        <p:spPr bwMode="auto">
          <a:xfrm>
            <a:off x="6126957" y="3867150"/>
            <a:ext cx="22800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是否区分大小写</a:t>
            </a:r>
          </a:p>
        </p:txBody>
      </p:sp>
      <p:sp>
        <p:nvSpPr>
          <p:cNvPr id="11" name="文本框 19"/>
          <p:cNvSpPr>
            <a:spLocks noChangeArrowheads="1"/>
          </p:cNvSpPr>
          <p:nvPr/>
        </p:nvSpPr>
        <p:spPr bwMode="auto">
          <a:xfrm>
            <a:off x="6109098" y="4246960"/>
            <a:ext cx="22788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是否去前中后空格</a:t>
            </a:r>
          </a:p>
        </p:txBody>
      </p:sp>
      <p:cxnSp>
        <p:nvCxnSpPr>
          <p:cNvPr id="16396" name="直接箭头连接符 15"/>
          <p:cNvCxnSpPr>
            <a:cxnSpLocks noChangeShapeType="1"/>
          </p:cNvCxnSpPr>
          <p:nvPr/>
        </p:nvCxnSpPr>
        <p:spPr bwMode="auto">
          <a:xfrm flipV="1">
            <a:off x="4512469" y="2450306"/>
            <a:ext cx="246460" cy="10716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7" name="直接箭头连接符 20"/>
          <p:cNvCxnSpPr>
            <a:cxnSpLocks noChangeShapeType="1"/>
            <a:endCxn id="5" idx="1"/>
          </p:cNvCxnSpPr>
          <p:nvPr/>
        </p:nvCxnSpPr>
        <p:spPr bwMode="auto">
          <a:xfrm flipV="1">
            <a:off x="4524376" y="2930247"/>
            <a:ext cx="250031" cy="7026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8" name="直接箭头连接符 26"/>
          <p:cNvCxnSpPr>
            <a:cxnSpLocks noChangeShapeType="1"/>
            <a:endCxn id="9" idx="1"/>
          </p:cNvCxnSpPr>
          <p:nvPr/>
        </p:nvCxnSpPr>
        <p:spPr bwMode="auto">
          <a:xfrm>
            <a:off x="4292204" y="3357564"/>
            <a:ext cx="456009" cy="12024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9" name="直接箭头连接符 31"/>
          <p:cNvCxnSpPr>
            <a:cxnSpLocks noChangeShapeType="1"/>
            <a:endCxn id="7" idx="1"/>
          </p:cNvCxnSpPr>
          <p:nvPr/>
        </p:nvCxnSpPr>
        <p:spPr bwMode="auto">
          <a:xfrm>
            <a:off x="4535092" y="3811192"/>
            <a:ext cx="239314" cy="3690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0" name="直接箭头连接符 37"/>
          <p:cNvCxnSpPr>
            <a:cxnSpLocks noChangeShapeType="1"/>
            <a:endCxn id="8" idx="1"/>
          </p:cNvCxnSpPr>
          <p:nvPr/>
        </p:nvCxnSpPr>
        <p:spPr bwMode="auto">
          <a:xfrm>
            <a:off x="4524375" y="4208861"/>
            <a:ext cx="238125" cy="15596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1" name="直接箭头连接符 72"/>
          <p:cNvCxnSpPr>
            <a:cxnSpLocks noChangeShapeType="1"/>
          </p:cNvCxnSpPr>
          <p:nvPr/>
        </p:nvCxnSpPr>
        <p:spPr bwMode="auto">
          <a:xfrm rot="5400000">
            <a:off x="3637360" y="3328988"/>
            <a:ext cx="1754981" cy="4763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2" name="直接箭头连接符 75"/>
          <p:cNvCxnSpPr>
            <a:cxnSpLocks noChangeShapeType="1"/>
          </p:cNvCxnSpPr>
          <p:nvPr/>
        </p:nvCxnSpPr>
        <p:spPr bwMode="auto">
          <a:xfrm flipV="1">
            <a:off x="5799535" y="4075510"/>
            <a:ext cx="372665" cy="147638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3" name="直接箭头连接符 77"/>
          <p:cNvCxnSpPr>
            <a:cxnSpLocks noChangeShapeType="1"/>
          </p:cNvCxnSpPr>
          <p:nvPr/>
        </p:nvCxnSpPr>
        <p:spPr bwMode="auto">
          <a:xfrm>
            <a:off x="5785247" y="4198144"/>
            <a:ext cx="376238" cy="154781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" name="文本框 19"/>
          <p:cNvSpPr>
            <a:spLocks noChangeArrowheads="1"/>
          </p:cNvSpPr>
          <p:nvPr/>
        </p:nvSpPr>
        <p:spPr bwMode="auto">
          <a:xfrm>
            <a:off x="733425" y="4732735"/>
            <a:ext cx="60912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构造无效规则时要注意：只能同时违背一条规则</a:t>
            </a:r>
          </a:p>
        </p:txBody>
      </p:sp>
    </p:spTree>
    <p:extLst>
      <p:ext uri="{BB962C8B-B14F-4D97-AF65-F5344CB8AC3E}">
        <p14:creationId xmlns:p14="http://schemas.microsoft.com/office/powerpoint/2010/main" val="76168494"/>
      </p:ext>
    </p:extLst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utoUpdateAnimBg="0"/>
      <p:bldP spid="3" grpId="0" bldLvl="0" autoUpdateAnimBg="0"/>
      <p:bldP spid="4" grpId="0" bldLvl="0" autoUpdateAnimBg="0"/>
      <p:bldP spid="5" grpId="0" bldLvl="0" autoUpdateAnimBg="0"/>
      <p:bldP spid="6" grpId="0" bldLvl="0" autoUpdateAnimBg="0"/>
      <p:bldP spid="7" grpId="0" bldLvl="0" autoUpdateAnimBg="0"/>
      <p:bldP spid="8" grpId="0" bldLvl="0" autoUpdateAnimBg="0"/>
      <p:bldP spid="9" grpId="0" bldLvl="0" autoUpdateAnimBg="0"/>
      <p:bldP spid="10" grpId="0" bldLvl="0" autoUpdateAnimBg="0"/>
      <p:bldP spid="11" grpId="0" bldLvl="0" autoUpdateAnimBg="0"/>
      <p:bldP spid="86" grpId="0" bldLvl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584" y="1412776"/>
            <a:ext cx="603081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用户注册页面需求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285750" indent="-285750">
              <a:buFontTx/>
              <a:buChar char="-"/>
            </a:pPr>
            <a:r>
              <a:rPr lang="en-US" altLang="zh-CN" sz="2400" dirty="0" smtClean="0"/>
              <a:t>USER NAME  </a:t>
            </a:r>
            <a:r>
              <a:rPr lang="zh-CN" altLang="en-US" sz="2400" dirty="0" smtClean="0"/>
              <a:t>长度为  </a:t>
            </a:r>
            <a:r>
              <a:rPr lang="en-US" altLang="zh-CN" sz="2400" dirty="0" smtClean="0"/>
              <a:t>3-19</a:t>
            </a:r>
            <a:r>
              <a:rPr lang="zh-CN" altLang="en-US" sz="2400" dirty="0" smtClean="0"/>
              <a:t>：以字母开头</a:t>
            </a:r>
            <a:endParaRPr lang="en-US" altLang="zh-CN" sz="2400" dirty="0" smtClean="0"/>
          </a:p>
          <a:p>
            <a:pPr marL="285750" indent="-285750">
              <a:buFontTx/>
              <a:buChar char="-"/>
            </a:pPr>
            <a:r>
              <a:rPr lang="zh-CN" altLang="en-US" sz="2400" dirty="0" smtClean="0"/>
              <a:t>姓名：非空</a:t>
            </a:r>
            <a:endParaRPr lang="en-US" altLang="zh-CN" sz="2400" dirty="0" smtClean="0"/>
          </a:p>
          <a:p>
            <a:pPr marL="285750" indent="-285750">
              <a:buFontTx/>
              <a:buChar char="-"/>
            </a:pPr>
            <a:r>
              <a:rPr lang="zh-CN" altLang="en-US" sz="2400" dirty="0" smtClean="0"/>
              <a:t>密码： 非空</a:t>
            </a:r>
            <a:endParaRPr lang="en-US" altLang="zh-CN" sz="2400" dirty="0" smtClean="0"/>
          </a:p>
          <a:p>
            <a:pPr marL="285750" indent="-285750">
              <a:buFontTx/>
              <a:buChar char="-"/>
            </a:pPr>
            <a:r>
              <a:rPr lang="zh-CN" altLang="en-US" sz="2400" dirty="0" smtClean="0"/>
              <a:t>确认密码： 值和密码相同</a:t>
            </a:r>
            <a:endParaRPr lang="en-US" altLang="zh-CN" sz="2400" dirty="0" smtClean="0"/>
          </a:p>
          <a:p>
            <a:pPr marL="285750" indent="-285750">
              <a:buFontTx/>
              <a:buChar char="-"/>
            </a:pPr>
            <a:r>
              <a:rPr lang="zh-CN" altLang="en-US" sz="2400" dirty="0" smtClean="0"/>
              <a:t>出生月份： 年</a:t>
            </a:r>
            <a:r>
              <a:rPr lang="en-US" altLang="zh-CN" sz="2400" dirty="0" smtClean="0"/>
              <a:t>-----</a:t>
            </a:r>
            <a:r>
              <a:rPr lang="zh-CN" altLang="en-US" sz="2400" dirty="0" smtClean="0"/>
              <a:t>四位</a:t>
            </a:r>
            <a:r>
              <a:rPr lang="zh-CN" altLang="en-US" sz="2400" dirty="0" smtClean="0"/>
              <a:t>数字</a:t>
            </a:r>
            <a:endParaRPr lang="en-US" altLang="zh-CN" sz="2400" dirty="0" smtClean="0"/>
          </a:p>
          <a:p>
            <a:pPr marL="285750" indent="-285750">
              <a:buFontTx/>
              <a:buChar char="-"/>
            </a:pPr>
            <a:r>
              <a:rPr lang="zh-CN" altLang="en-US" sz="2400" dirty="0" smtClean="0"/>
              <a:t>                   月</a:t>
            </a:r>
            <a:r>
              <a:rPr lang="en-US" altLang="zh-CN" sz="2400" dirty="0" smtClean="0"/>
              <a:t>------</a:t>
            </a:r>
            <a:r>
              <a:rPr lang="en-US" altLang="zh-CN" sz="2400" dirty="0" smtClean="0"/>
              <a:t>1-12</a:t>
            </a:r>
            <a:endParaRPr lang="en-US" altLang="zh-CN" sz="2400" dirty="0" smtClean="0"/>
          </a:p>
          <a:p>
            <a:pPr marL="285750" indent="-285750">
              <a:buFontTx/>
              <a:buChar char="-"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</a:t>
            </a:r>
            <a:r>
              <a:rPr lang="zh-CN" altLang="en-US" sz="2400" dirty="0" smtClean="0"/>
              <a:t>日</a:t>
            </a:r>
            <a:r>
              <a:rPr lang="en-US" altLang="zh-CN" sz="2400" dirty="0" smtClean="0"/>
              <a:t>-------</a:t>
            </a:r>
            <a:r>
              <a:rPr lang="en-US" altLang="zh-CN" sz="2400" dirty="0" smtClean="0"/>
              <a:t>1-31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476768"/>
              </p:ext>
            </p:extLst>
          </p:nvPr>
        </p:nvGraphicFramePr>
        <p:xfrm>
          <a:off x="539552" y="620688"/>
          <a:ext cx="8604447" cy="5764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8149"/>
                <a:gridCol w="2868149"/>
                <a:gridCol w="2868149"/>
              </a:tblGrid>
              <a:tr h="660839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输入项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有效等价类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无效等价类</a:t>
                      </a:r>
                      <a:endParaRPr lang="zh-CN" altLang="en-US" sz="2000" dirty="0"/>
                    </a:p>
                  </a:txBody>
                  <a:tcPr/>
                </a:tc>
              </a:tr>
              <a:tr h="923091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username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长</a:t>
                      </a:r>
                      <a:r>
                        <a:rPr lang="en-US" altLang="zh-CN" sz="2000" dirty="0" smtClean="0"/>
                        <a:t>3—19</a:t>
                      </a:r>
                      <a:r>
                        <a:rPr lang="zh-CN" altLang="en-US" sz="2000" dirty="0" smtClean="0"/>
                        <a:t>（</a:t>
                      </a:r>
                      <a:r>
                        <a:rPr lang="en-US" altLang="zh-CN" sz="2000" dirty="0" smtClean="0"/>
                        <a:t>1</a:t>
                      </a:r>
                      <a:r>
                        <a:rPr lang="zh-CN" altLang="en-US" sz="2000" dirty="0" smtClean="0"/>
                        <a:t>）</a:t>
                      </a:r>
                      <a:endParaRPr lang="en-US" altLang="zh-CN" sz="2000" dirty="0" smtClean="0"/>
                    </a:p>
                    <a:p>
                      <a:endParaRPr lang="en-US" altLang="zh-CN" sz="2000" dirty="0" smtClean="0"/>
                    </a:p>
                    <a:p>
                      <a:r>
                        <a:rPr lang="zh-CN" altLang="en-US" sz="2000" dirty="0" smtClean="0"/>
                        <a:t>以字母开头 （</a:t>
                      </a:r>
                      <a:r>
                        <a:rPr lang="en-US" altLang="zh-CN" sz="2000" dirty="0" smtClean="0"/>
                        <a:t>4</a:t>
                      </a:r>
                      <a:r>
                        <a:rPr lang="zh-CN" altLang="en-US" sz="2000" dirty="0" smtClean="0"/>
                        <a:t>）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长度</a:t>
                      </a:r>
                      <a:r>
                        <a:rPr lang="en-US" altLang="zh-CN" sz="2000" dirty="0" smtClean="0"/>
                        <a:t>&lt;3      (2)</a:t>
                      </a:r>
                    </a:p>
                    <a:p>
                      <a:r>
                        <a:rPr lang="zh-CN" altLang="en-US" sz="2000" dirty="0" smtClean="0"/>
                        <a:t>长度</a:t>
                      </a:r>
                      <a:r>
                        <a:rPr lang="en-US" altLang="zh-CN" sz="2000" dirty="0" smtClean="0"/>
                        <a:t>&gt;19</a:t>
                      </a:r>
                      <a:r>
                        <a:rPr lang="en-US" altLang="zh-CN" sz="2000" baseline="0" dirty="0" smtClean="0"/>
                        <a:t>    (3)</a:t>
                      </a:r>
                    </a:p>
                    <a:p>
                      <a:r>
                        <a:rPr lang="zh-CN" altLang="en-US" sz="2000" dirty="0" smtClean="0"/>
                        <a:t>非字母开头（</a:t>
                      </a:r>
                      <a:r>
                        <a:rPr lang="en-US" altLang="zh-CN" sz="2000" dirty="0" smtClean="0"/>
                        <a:t>5</a:t>
                      </a:r>
                      <a:r>
                        <a:rPr lang="zh-CN" altLang="en-US" sz="2000" dirty="0" smtClean="0"/>
                        <a:t>）</a:t>
                      </a:r>
                      <a:endParaRPr lang="zh-CN" altLang="en-US" sz="2000" dirty="0"/>
                    </a:p>
                  </a:txBody>
                  <a:tcPr/>
                </a:tc>
              </a:tr>
              <a:tr h="363642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姓名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非空    （</a:t>
                      </a:r>
                      <a:r>
                        <a:rPr lang="en-US" altLang="zh-CN" sz="2000" dirty="0" smtClean="0"/>
                        <a:t>6</a:t>
                      </a:r>
                      <a:r>
                        <a:rPr lang="zh-CN" altLang="en-US" sz="2000" dirty="0" smtClean="0"/>
                        <a:t>）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为空</a:t>
                      </a:r>
                      <a:r>
                        <a:rPr lang="zh-CN" altLang="en-US" sz="2000" baseline="0" dirty="0" smtClean="0"/>
                        <a:t>    （</a:t>
                      </a:r>
                      <a:r>
                        <a:rPr lang="en-US" altLang="zh-CN" sz="2000" baseline="0" dirty="0" smtClean="0"/>
                        <a:t>7</a:t>
                      </a:r>
                      <a:r>
                        <a:rPr lang="zh-CN" altLang="en-US" sz="2000" baseline="0" dirty="0" smtClean="0"/>
                        <a:t>）</a:t>
                      </a:r>
                      <a:endParaRPr lang="zh-CN" altLang="en-US" sz="2000" dirty="0"/>
                    </a:p>
                  </a:txBody>
                  <a:tcPr/>
                </a:tc>
              </a:tr>
              <a:tr h="363642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密码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非空    （</a:t>
                      </a:r>
                      <a:r>
                        <a:rPr lang="en-US" altLang="zh-CN" sz="2000" dirty="0" smtClean="0"/>
                        <a:t>8</a:t>
                      </a:r>
                      <a:r>
                        <a:rPr lang="zh-CN" altLang="en-US" sz="2000" dirty="0" smtClean="0"/>
                        <a:t>）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为空    （</a:t>
                      </a:r>
                      <a:r>
                        <a:rPr lang="en-US" altLang="zh-CN" sz="2000" dirty="0" smtClean="0"/>
                        <a:t>9</a:t>
                      </a:r>
                      <a:r>
                        <a:rPr lang="zh-CN" altLang="en-US" sz="2000" dirty="0" smtClean="0"/>
                        <a:t>）</a:t>
                      </a:r>
                      <a:endParaRPr lang="zh-CN" altLang="en-US" sz="2000" dirty="0"/>
                    </a:p>
                  </a:txBody>
                  <a:tcPr/>
                </a:tc>
              </a:tr>
              <a:tr h="643366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确认密码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值和密码值相同 （</a:t>
                      </a:r>
                      <a:r>
                        <a:rPr lang="en-US" altLang="zh-CN" sz="2000" dirty="0" smtClean="0"/>
                        <a:t>10</a:t>
                      </a:r>
                      <a:r>
                        <a:rPr lang="zh-CN" altLang="en-US" sz="2000" dirty="0" smtClean="0"/>
                        <a:t>）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值和密码值不同 （</a:t>
                      </a:r>
                      <a:r>
                        <a:rPr lang="en-US" altLang="zh-CN" sz="2000" dirty="0" smtClean="0"/>
                        <a:t>11</a:t>
                      </a:r>
                      <a:r>
                        <a:rPr lang="zh-CN" altLang="en-US" sz="2000" dirty="0" smtClean="0"/>
                        <a:t>）</a:t>
                      </a:r>
                      <a:endParaRPr lang="zh-CN" altLang="en-US" sz="2000" dirty="0"/>
                    </a:p>
                  </a:txBody>
                  <a:tcPr/>
                </a:tc>
              </a:tr>
              <a:tr h="2321713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出生年份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年  </a:t>
                      </a:r>
                      <a:r>
                        <a:rPr lang="en-US" altLang="zh-CN" sz="2000" dirty="0" smtClean="0"/>
                        <a:t>----  </a:t>
                      </a:r>
                      <a:r>
                        <a:rPr lang="zh-CN" altLang="en-US" sz="2000" dirty="0" smtClean="0"/>
                        <a:t>四位（</a:t>
                      </a:r>
                      <a:r>
                        <a:rPr lang="en-US" altLang="zh-CN" sz="2000" dirty="0" smtClean="0"/>
                        <a:t>12</a:t>
                      </a:r>
                      <a:r>
                        <a:rPr lang="zh-CN" altLang="en-US" sz="2000" dirty="0" smtClean="0"/>
                        <a:t>）</a:t>
                      </a:r>
                      <a:endParaRPr lang="en-US" altLang="zh-CN" sz="2000" dirty="0" smtClean="0"/>
                    </a:p>
                    <a:p>
                      <a:r>
                        <a:rPr lang="zh-CN" altLang="en-US" sz="2000" dirty="0" smtClean="0"/>
                        <a:t>年</a:t>
                      </a:r>
                      <a:r>
                        <a:rPr lang="en-US" altLang="zh-CN" sz="2000" baseline="0" dirty="0" smtClean="0"/>
                        <a:t>  </a:t>
                      </a:r>
                      <a:r>
                        <a:rPr lang="en-US" altLang="zh-CN" sz="2000" baseline="0" dirty="0" smtClean="0"/>
                        <a:t>----   </a:t>
                      </a:r>
                      <a:r>
                        <a:rPr lang="zh-CN" altLang="en-US" sz="2000" baseline="0" dirty="0" smtClean="0"/>
                        <a:t>数字  （</a:t>
                      </a:r>
                      <a:r>
                        <a:rPr lang="en-US" altLang="zh-CN" sz="2000" baseline="0" dirty="0" smtClean="0"/>
                        <a:t>14</a:t>
                      </a:r>
                      <a:r>
                        <a:rPr lang="zh-CN" altLang="en-US" sz="2000" baseline="0" dirty="0" smtClean="0"/>
                        <a:t>）</a:t>
                      </a:r>
                      <a:endParaRPr lang="en-US" altLang="zh-CN" sz="2000" baseline="0" dirty="0" smtClean="0"/>
                    </a:p>
                    <a:p>
                      <a:endParaRPr lang="en-US" altLang="zh-CN" sz="2000" baseline="0" dirty="0" smtClean="0"/>
                    </a:p>
                    <a:p>
                      <a:r>
                        <a:rPr lang="zh-CN" altLang="en-US" sz="2000" baseline="0" dirty="0" smtClean="0"/>
                        <a:t>年  </a:t>
                      </a:r>
                      <a:r>
                        <a:rPr lang="en-US" altLang="zh-CN" sz="2000" baseline="0" dirty="0" smtClean="0"/>
                        <a:t>----   </a:t>
                      </a:r>
                      <a:r>
                        <a:rPr lang="zh-CN" altLang="en-US" sz="2000" baseline="0" dirty="0" smtClean="0"/>
                        <a:t>合理范围（</a:t>
                      </a:r>
                      <a:r>
                        <a:rPr lang="en-US" altLang="zh-CN" sz="2000" baseline="0" dirty="0" smtClean="0"/>
                        <a:t>16</a:t>
                      </a:r>
                      <a:r>
                        <a:rPr lang="zh-CN" altLang="en-US" sz="2000" baseline="0" dirty="0" smtClean="0"/>
                        <a:t>）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&lt;4(13)  &gt;4(18)</a:t>
                      </a:r>
                    </a:p>
                    <a:p>
                      <a:r>
                        <a:rPr lang="zh-CN" altLang="en-US" sz="2000" dirty="0" smtClean="0"/>
                        <a:t>年</a:t>
                      </a:r>
                      <a:r>
                        <a:rPr lang="zh-CN" altLang="en-US" sz="2000" dirty="0" smtClean="0"/>
                        <a:t>数</a:t>
                      </a:r>
                      <a:r>
                        <a:rPr lang="zh-CN" altLang="en-US" sz="2000" dirty="0" smtClean="0"/>
                        <a:t>中他</a:t>
                      </a:r>
                      <a:r>
                        <a:rPr lang="zh-CN" altLang="en-US" sz="2000" dirty="0" smtClean="0"/>
                        <a:t>非</a:t>
                      </a:r>
                      <a:r>
                        <a:rPr lang="zh-CN" altLang="en-US" sz="2000" dirty="0" smtClean="0"/>
                        <a:t>数字符号</a:t>
                      </a:r>
                      <a:r>
                        <a:rPr lang="en-US" altLang="zh-CN" sz="2000" dirty="0" smtClean="0"/>
                        <a:t>(19)</a:t>
                      </a:r>
                    </a:p>
                    <a:p>
                      <a:r>
                        <a:rPr lang="zh-CN" altLang="en-US" sz="2000" dirty="0" smtClean="0"/>
                        <a:t>空（</a:t>
                      </a:r>
                      <a:r>
                        <a:rPr lang="en-US" altLang="zh-CN" sz="2000" dirty="0" smtClean="0"/>
                        <a:t>15</a:t>
                      </a:r>
                      <a:r>
                        <a:rPr lang="zh-CN" altLang="en-US" sz="2000" dirty="0" smtClean="0"/>
                        <a:t>）</a:t>
                      </a:r>
                      <a:endParaRPr lang="en-US" altLang="zh-CN" sz="2000" dirty="0" smtClean="0"/>
                    </a:p>
                    <a:p>
                      <a:r>
                        <a:rPr lang="zh-CN" altLang="en-US" sz="2000" dirty="0" smtClean="0"/>
                        <a:t>年</a:t>
                      </a:r>
                      <a:r>
                        <a:rPr lang="zh-CN" altLang="en-US" sz="2000" dirty="0" smtClean="0"/>
                        <a:t>数在不合理范围（</a:t>
                      </a:r>
                      <a:r>
                        <a:rPr lang="en-US" altLang="zh-CN" sz="2000" dirty="0" smtClean="0"/>
                        <a:t>17</a:t>
                      </a:r>
                      <a:r>
                        <a:rPr lang="zh-CN" altLang="en-US" sz="2000" dirty="0" smtClean="0"/>
                        <a:t>）</a:t>
                      </a:r>
                      <a:endParaRPr lang="zh-CN" altLang="en-US" sz="2000" dirty="0"/>
                    </a:p>
                  </a:txBody>
                  <a:tcPr/>
                </a:tc>
              </a:tr>
              <a:tr h="3403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481138"/>
            <a:ext cx="8229600" cy="4525962"/>
          </a:xfrm>
        </p:spPr>
        <p:txBody>
          <a:bodyPr/>
          <a:lstStyle/>
          <a:p>
            <a:r>
              <a:rPr lang="zh-CN" altLang="en-US" dirty="0" smtClean="0"/>
              <a:t>计算两个</a:t>
            </a:r>
            <a:r>
              <a:rPr lang="en-US" altLang="zh-CN" dirty="0" smtClean="0"/>
              <a:t>1---100</a:t>
            </a:r>
            <a:r>
              <a:rPr lang="zh-CN" altLang="en-US" dirty="0" smtClean="0"/>
              <a:t>之间整数的和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/>
              <a:t>等价</a:t>
            </a:r>
            <a:r>
              <a:rPr lang="zh-CN" altLang="en-US" sz="3600" b="1" dirty="0" smtClean="0"/>
              <a:t>类划分法概述</a:t>
            </a:r>
            <a:r>
              <a:rPr lang="en-US" altLang="zh-CN" sz="3600" b="1" dirty="0" smtClean="0"/>
              <a:t>------</a:t>
            </a:r>
            <a:r>
              <a:rPr lang="zh-CN" altLang="en-US" sz="3600" b="1" dirty="0" smtClean="0"/>
              <a:t>穷举测试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4"/>
          <p:cNvSpPr>
            <a:spLocks noChangeArrowheads="1"/>
          </p:cNvSpPr>
          <p:nvPr/>
        </p:nvSpPr>
        <p:spPr bwMode="auto">
          <a:xfrm>
            <a:off x="3995936" y="973719"/>
            <a:ext cx="23895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（邮箱类型默认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126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且不能更改）</a:t>
            </a:r>
          </a:p>
        </p:txBody>
      </p:sp>
      <p:pic>
        <p:nvPicPr>
          <p:cNvPr id="11267" name="图片 10" descr="C:\Users\chao\AppData\Roaming\Tencent\Users\421071642\QQ\WinTemp\RichOle\B{J6YXCF]D]((@A(YDEI{W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99" y="1250718"/>
            <a:ext cx="7368256" cy="527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矩形 19"/>
          <p:cNvSpPr>
            <a:spLocks noChangeArrowheads="1"/>
          </p:cNvSpPr>
          <p:nvPr/>
        </p:nvSpPr>
        <p:spPr bwMode="auto">
          <a:xfrm>
            <a:off x="899592" y="858304"/>
            <a:ext cx="275629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dirty="0">
                <a:solidFill>
                  <a:srgbClr val="26C6DA"/>
                </a:solidFill>
                <a:latin typeface="Adobe 黑体 Std R" pitchFamily="2" charset="-122"/>
                <a:ea typeface="Adobe 黑体 Std R" pitchFamily="2" charset="-122"/>
                <a:sym typeface="Adobe 黑体 Std R" pitchFamily="2" charset="-122"/>
              </a:rPr>
              <a:t>126</a:t>
            </a:r>
            <a:r>
              <a:rPr lang="zh-CN" altLang="en-US" sz="2700" dirty="0">
                <a:solidFill>
                  <a:srgbClr val="26C6DA"/>
                </a:solidFill>
                <a:latin typeface="Adobe 黑体 Std R" pitchFamily="2" charset="-122"/>
                <a:ea typeface="Adobe 黑体 Std R" pitchFamily="2" charset="-122"/>
                <a:sym typeface="Adobe 黑体 Std R" pitchFamily="2" charset="-122"/>
              </a:rPr>
              <a:t>邮箱注册功能</a:t>
            </a:r>
          </a:p>
        </p:txBody>
      </p:sp>
    </p:spTree>
    <p:extLst>
      <p:ext uri="{BB962C8B-B14F-4D97-AF65-F5344CB8AC3E}">
        <p14:creationId xmlns:p14="http://schemas.microsoft.com/office/powerpoint/2010/main" val="1628747900"/>
      </p:ext>
    </p:extLst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边界值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边界值分析法就是对输入或输出的边界值进行测试的一种黑盒测试</a:t>
            </a:r>
            <a:r>
              <a:rPr lang="zh-CN" altLang="zh-CN" dirty="0" smtClean="0"/>
              <a:t>方法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长</a:t>
            </a:r>
            <a:r>
              <a:rPr lang="zh-CN" altLang="zh-CN" dirty="0"/>
              <a:t>期的测试工作经验告诉我们，</a:t>
            </a:r>
            <a:r>
              <a:rPr lang="zh-CN" altLang="zh-CN" dirty="0">
                <a:solidFill>
                  <a:srgbClr val="FF0000"/>
                </a:solidFill>
              </a:rPr>
              <a:t>大量的错误是发生在输入或输出范围的边界上，</a:t>
            </a:r>
            <a:r>
              <a:rPr lang="zh-CN" altLang="zh-CN" dirty="0"/>
              <a:t>而不是发生在输入输出范围的内部（从开发角度可以发现）。因此针对各种边界情况设计测试用例，可以查出更多的错误。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722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使用边界值分析方法设计测试用例，首先应确定边界情况。通常输入和输出等价类的边界，就是应着重测试的边界情况。</a:t>
            </a:r>
            <a:r>
              <a:rPr lang="zh-CN" altLang="zh-CN" dirty="0">
                <a:solidFill>
                  <a:srgbClr val="FF0000"/>
                </a:solidFill>
              </a:rPr>
              <a:t>应当选取正好等于，刚刚大于或刚刚小于边界的值作为测试数据，</a:t>
            </a:r>
            <a:r>
              <a:rPr lang="zh-CN" altLang="zh-CN" dirty="0"/>
              <a:t>而不是选取等价类中的典型值或任意值作为</a:t>
            </a:r>
            <a:r>
              <a:rPr lang="zh-CN" altLang="zh-CN" dirty="0" smtClean="0"/>
              <a:t>测试数据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10&lt;=x&lt;=</a:t>
            </a:r>
            <a:r>
              <a:rPr lang="en-US" altLang="zh-CN" dirty="0" smtClean="0"/>
              <a:t>20</a:t>
            </a:r>
          </a:p>
          <a:p>
            <a:pPr marL="0" indent="0">
              <a:buNone/>
            </a:pPr>
            <a:r>
              <a:rPr lang="zh-CN" altLang="en-US" dirty="0" smtClean="0"/>
              <a:t>测试取值：</a:t>
            </a:r>
            <a:r>
              <a:rPr lang="en-US" altLang="zh-CN" dirty="0" smtClean="0"/>
              <a:t>9,10,,20,21</a:t>
            </a:r>
          </a:p>
          <a:p>
            <a:pPr marL="0" indent="0">
              <a:buNone/>
            </a:pPr>
            <a:r>
              <a:rPr lang="zh-CN" altLang="en-US" dirty="0" smtClean="0"/>
              <a:t>上点   </a:t>
            </a:r>
            <a:r>
              <a:rPr lang="en-US" altLang="zh-CN" dirty="0" smtClean="0"/>
              <a:t>10,20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离点    </a:t>
            </a:r>
            <a:r>
              <a:rPr lang="en-US" altLang="zh-CN" dirty="0" smtClean="0"/>
              <a:t>9,21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3492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边界值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179" y="1556792"/>
            <a:ext cx="8231344" cy="403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62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边界值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例如，如果程序的规格说明中规定：</a:t>
            </a:r>
            <a:r>
              <a:rPr lang="en-US" altLang="zh-CN" dirty="0"/>
              <a:t>“</a:t>
            </a:r>
            <a:r>
              <a:rPr lang="zh-CN" altLang="zh-CN" dirty="0"/>
              <a:t>重量在</a:t>
            </a:r>
            <a:r>
              <a:rPr lang="en-US" altLang="zh-CN" dirty="0"/>
              <a:t>10</a:t>
            </a:r>
            <a:r>
              <a:rPr lang="zh-CN" altLang="zh-CN" dirty="0"/>
              <a:t>公斤至</a:t>
            </a:r>
            <a:r>
              <a:rPr lang="en-US" altLang="zh-CN" dirty="0"/>
              <a:t>50</a:t>
            </a:r>
            <a:r>
              <a:rPr lang="zh-CN" altLang="zh-CN" dirty="0"/>
              <a:t>公斤范围内的邮件，其邮费计算公式为</a:t>
            </a:r>
            <a:r>
              <a:rPr lang="en-US" altLang="zh-CN" dirty="0"/>
              <a:t>……”</a:t>
            </a:r>
            <a:r>
              <a:rPr lang="zh-CN" altLang="zh-CN" dirty="0"/>
              <a:t>。作为测试用例，我们应取？</a:t>
            </a:r>
          </a:p>
          <a:p>
            <a:r>
              <a:rPr lang="en-US" altLang="zh-CN" dirty="0"/>
              <a:t>9.99</a:t>
            </a:r>
            <a:r>
              <a:rPr lang="zh-CN" altLang="zh-CN" dirty="0"/>
              <a:t>，</a:t>
            </a:r>
            <a:r>
              <a:rPr lang="en-US" altLang="zh-CN" dirty="0"/>
              <a:t>10</a:t>
            </a:r>
            <a:r>
              <a:rPr lang="zh-CN" altLang="zh-CN" dirty="0"/>
              <a:t>，</a:t>
            </a:r>
            <a:r>
              <a:rPr lang="en-US" altLang="zh-CN" dirty="0"/>
              <a:t>10.01</a:t>
            </a:r>
            <a:r>
              <a:rPr lang="zh-CN" altLang="zh-CN" dirty="0"/>
              <a:t>，</a:t>
            </a:r>
            <a:r>
              <a:rPr lang="en-US" altLang="zh-CN" dirty="0"/>
              <a:t>49.99,50</a:t>
            </a:r>
            <a:r>
              <a:rPr lang="zh-CN" altLang="zh-CN" dirty="0"/>
              <a:t>，</a:t>
            </a:r>
            <a:r>
              <a:rPr lang="en-US" altLang="zh-CN" dirty="0"/>
              <a:t>50.01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练习：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en-US" altLang="zh-CN" dirty="0" smtClean="0"/>
              <a:t>[100</a:t>
            </a:r>
            <a:r>
              <a:rPr lang="zh-CN" altLang="en-US" dirty="0" smtClean="0"/>
              <a:t>   </a:t>
            </a:r>
            <a:r>
              <a:rPr lang="en-US" altLang="zh-CN" dirty="0" smtClean="0"/>
              <a:t>200]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en-US" altLang="zh-CN" dirty="0" smtClean="0"/>
              <a:t>[100</a:t>
            </a:r>
            <a:r>
              <a:rPr lang="zh-CN" altLang="en-US" dirty="0" smtClean="0"/>
              <a:t>   </a:t>
            </a:r>
            <a:r>
              <a:rPr lang="en-US" altLang="zh-CN" dirty="0" smtClean="0"/>
              <a:t>200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en-US" altLang="zh-CN" dirty="0" smtClean="0"/>
              <a:t>(100   200)</a:t>
            </a:r>
            <a:endParaRPr lang="zh-CN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303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结合等价类划分法，设计测试数据！</a:t>
            </a:r>
          </a:p>
          <a:p>
            <a:r>
              <a:rPr lang="zh-CN" altLang="zh-CN" dirty="0"/>
              <a:t>移动公司话费赠送方案如下：</a:t>
            </a:r>
          </a:p>
          <a:p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365394"/>
              </p:ext>
            </p:extLst>
          </p:nvPr>
        </p:nvGraphicFramePr>
        <p:xfrm>
          <a:off x="827584" y="2708920"/>
          <a:ext cx="6096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话费累计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赠送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[0,200)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[200,500)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20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[500,800)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30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&gt;=800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50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084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等价类用例设计要点</a:t>
            </a:r>
          </a:p>
          <a:p>
            <a:pPr marL="0" indent="0">
              <a:buNone/>
            </a:pPr>
            <a:r>
              <a:rPr lang="en-US" altLang="zh-CN" dirty="0" smtClean="0"/>
              <a:t>	1 </a:t>
            </a:r>
            <a:r>
              <a:rPr lang="zh-CN" altLang="en-US" dirty="0"/>
              <a:t>操作步骤 </a:t>
            </a:r>
          </a:p>
          <a:p>
            <a:pPr marL="0" indent="0">
              <a:buNone/>
            </a:pPr>
            <a:r>
              <a:rPr lang="en-US" altLang="zh-CN" dirty="0" smtClean="0"/>
              <a:t>		1 </a:t>
            </a:r>
            <a:r>
              <a:rPr lang="zh-CN" altLang="en-US" dirty="0"/>
              <a:t>一个新用例尽量覆盖有效规则</a:t>
            </a:r>
          </a:p>
          <a:p>
            <a:pPr marL="0" indent="0">
              <a:buNone/>
            </a:pPr>
            <a:r>
              <a:rPr lang="en-US" altLang="zh-CN" dirty="0" smtClean="0"/>
              <a:t>		2 </a:t>
            </a:r>
            <a:r>
              <a:rPr lang="zh-CN" altLang="en-US" dirty="0"/>
              <a:t>一个新用例只能覆盖一条无效规则</a:t>
            </a:r>
          </a:p>
          <a:p>
            <a:pPr marL="0" indent="0">
              <a:buNone/>
            </a:pPr>
            <a:r>
              <a:rPr lang="en-US" altLang="zh-CN" dirty="0" smtClean="0"/>
              <a:t>	2 </a:t>
            </a:r>
            <a:r>
              <a:rPr lang="zh-CN" altLang="en-US" dirty="0"/>
              <a:t>测试过程中需要考虑要点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</a:p>
          <a:p>
            <a:r>
              <a:rPr lang="zh-CN" altLang="en-US" dirty="0" smtClean="0"/>
              <a:t>边界</a:t>
            </a:r>
            <a:r>
              <a:rPr lang="zh-CN" altLang="en-US" dirty="0"/>
              <a:t>值用例设计要点</a:t>
            </a:r>
          </a:p>
          <a:p>
            <a:pPr marL="0" indent="0">
              <a:buNone/>
            </a:pPr>
            <a:r>
              <a:rPr lang="en-US" altLang="zh-CN" dirty="0" smtClean="0"/>
              <a:t>	1 </a:t>
            </a:r>
            <a:r>
              <a:rPr lang="zh-CN" altLang="en-US" dirty="0"/>
              <a:t>上点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 </a:t>
            </a:r>
            <a:r>
              <a:rPr lang="zh-CN" altLang="en-US" dirty="0"/>
              <a:t>离点</a:t>
            </a:r>
          </a:p>
        </p:txBody>
      </p:sp>
    </p:spTree>
    <p:extLst>
      <p:ext uri="{BB962C8B-B14F-4D97-AF65-F5344CB8AC3E}">
        <p14:creationId xmlns:p14="http://schemas.microsoft.com/office/powerpoint/2010/main" val="392928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481138"/>
            <a:ext cx="8229600" cy="4525962"/>
          </a:xfrm>
        </p:spPr>
        <p:txBody>
          <a:bodyPr/>
          <a:lstStyle/>
          <a:p>
            <a:r>
              <a:rPr lang="zh-CN" altLang="en-US" dirty="0" smtClean="0"/>
              <a:t>计算两个</a:t>
            </a:r>
            <a:r>
              <a:rPr lang="en-US" altLang="zh-CN" dirty="0" smtClean="0"/>
              <a:t>1---100</a:t>
            </a:r>
            <a:r>
              <a:rPr lang="zh-CN" altLang="en-US" dirty="0" smtClean="0"/>
              <a:t>之间整数的和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/>
              <a:t>等价</a:t>
            </a:r>
            <a:r>
              <a:rPr lang="zh-CN" altLang="en-US" sz="3600" b="1" dirty="0" smtClean="0"/>
              <a:t>类划分法概述</a:t>
            </a:r>
            <a:r>
              <a:rPr lang="en-US" altLang="zh-CN" sz="3600" b="1" dirty="0" smtClean="0"/>
              <a:t>------</a:t>
            </a:r>
            <a:r>
              <a:rPr lang="zh-CN" altLang="en-US" sz="3600" b="1" dirty="0" smtClean="0"/>
              <a:t>穷举测试</a:t>
            </a:r>
            <a:endParaRPr lang="zh-CN" altLang="en-US" sz="3600" b="1" dirty="0"/>
          </a:p>
        </p:txBody>
      </p:sp>
      <p:sp>
        <p:nvSpPr>
          <p:cNvPr id="6" name="矩形 5"/>
          <p:cNvSpPr/>
          <p:nvPr/>
        </p:nvSpPr>
        <p:spPr>
          <a:xfrm>
            <a:off x="1187624" y="3212976"/>
            <a:ext cx="5828840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2400" kern="1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1+2=3  1+3=4  1+4=5  1+5=6  ······  1+100=101</a:t>
            </a:r>
            <a:endParaRPr lang="zh-CN" altLang="zh-C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57988" y="4119326"/>
            <a:ext cx="7230436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2400" kern="1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100+1=101  100+2=102   100+3=103  ······   100+100=200</a:t>
            </a:r>
            <a:endParaRPr lang="zh-CN" altLang="zh-C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7624" y="2420888"/>
            <a:ext cx="2520280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zh-CN" sz="2800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穷举测试：</a:t>
            </a:r>
            <a:endParaRPr lang="zh-CN" altLang="zh-CN" sz="2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/>
              <a:t>等价类划分法概述定义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33280" y="1402261"/>
            <a:ext cx="8712968" cy="1460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0430" indent="603250">
              <a:lnSpc>
                <a:spcPct val="90000"/>
              </a:lnSpc>
              <a:spcAft>
                <a:spcPts val="770"/>
              </a:spcAft>
            </a:pPr>
            <a:r>
              <a:rPr lang="zh-CN" altLang="zh-CN" sz="2800" kern="1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定义</a:t>
            </a:r>
            <a:r>
              <a:rPr lang="zh-CN" altLang="en-US" sz="2800" kern="1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： 输入具有代表性的数据子集</a:t>
            </a:r>
            <a:r>
              <a:rPr lang="zh-CN" altLang="zh-CN" sz="2800" kern="100" dirty="0" smtClean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2800" kern="100" dirty="0" smtClean="0">
              <a:solidFill>
                <a:srgbClr val="00B050"/>
              </a:solidFill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900430" indent="603250">
              <a:lnSpc>
                <a:spcPct val="90000"/>
              </a:lnSpc>
              <a:spcAft>
                <a:spcPts val="770"/>
              </a:spcAft>
            </a:pPr>
            <a:r>
              <a:rPr lang="zh-CN" altLang="en-US" sz="2800" kern="100" dirty="0" smtClean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等价类  分为  有效等价类 </a:t>
            </a:r>
            <a:r>
              <a:rPr lang="en-US" altLang="zh-CN" sz="2800" kern="100" dirty="0" smtClean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---</a:t>
            </a:r>
            <a:r>
              <a:rPr lang="zh-CN" altLang="en-US" sz="2800" kern="100" dirty="0" smtClean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满足需求</a:t>
            </a:r>
            <a:endParaRPr lang="en-US" altLang="zh-CN" sz="2800" kern="100" dirty="0" smtClean="0">
              <a:solidFill>
                <a:srgbClr val="00B050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900430" indent="603250">
              <a:lnSpc>
                <a:spcPct val="90000"/>
              </a:lnSpc>
              <a:spcAft>
                <a:spcPts val="770"/>
              </a:spcAft>
            </a:pPr>
            <a:r>
              <a:rPr lang="zh-CN" altLang="en-US" sz="2800" kern="100" dirty="0" smtClean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                           无效等价类</a:t>
            </a:r>
            <a:r>
              <a:rPr lang="en-US" altLang="zh-CN" sz="2800" kern="100" dirty="0" smtClean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—</a:t>
            </a:r>
            <a:r>
              <a:rPr lang="zh-CN" altLang="en-US" sz="2800" kern="100" dirty="0" smtClean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不满足需求</a:t>
            </a:r>
            <a:endParaRPr lang="zh-CN" altLang="zh-CN" sz="2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60455" y="3214750"/>
            <a:ext cx="4515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lvl="0" indent="-257175" defTabSz="6858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</a:rPr>
              <a:t>计算两个</a:t>
            </a:r>
            <a:r>
              <a:rPr lang="en-US" altLang="zh-CN" sz="2400" dirty="0">
                <a:solidFill>
                  <a:prstClr val="black"/>
                </a:solidFill>
              </a:rPr>
              <a:t>1---100</a:t>
            </a:r>
            <a:r>
              <a:rPr lang="zh-CN" altLang="en-US" sz="2400" dirty="0">
                <a:solidFill>
                  <a:prstClr val="black"/>
                </a:solidFill>
              </a:rPr>
              <a:t>之间整数的和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60455" y="4027991"/>
            <a:ext cx="53848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有效等价类        </a:t>
            </a:r>
            <a:r>
              <a:rPr lang="en-US" altLang="zh-CN" dirty="0" smtClean="0"/>
              <a:t>1-----100    </a:t>
            </a:r>
            <a:r>
              <a:rPr lang="zh-CN" altLang="en-US" dirty="0" smtClean="0"/>
              <a:t>之间                       </a:t>
            </a:r>
            <a:r>
              <a:rPr lang="en-US" altLang="zh-CN" dirty="0" smtClean="0"/>
              <a:t>68</a:t>
            </a:r>
          </a:p>
          <a:p>
            <a:endParaRPr lang="en-US" altLang="zh-CN" dirty="0"/>
          </a:p>
          <a:p>
            <a:r>
              <a:rPr lang="zh-CN" altLang="en-US" dirty="0" smtClean="0"/>
              <a:t>无效等价类         </a:t>
            </a:r>
            <a:r>
              <a:rPr lang="en-US" altLang="zh-CN" dirty="0" smtClean="0"/>
              <a:t>&lt;1                                             0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无效等价类         </a:t>
            </a:r>
            <a:r>
              <a:rPr lang="en-US" altLang="zh-CN" dirty="0" smtClean="0"/>
              <a:t>&gt;100                                        101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/>
              <a:t>等价类划分法概述定义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268760"/>
            <a:ext cx="7488832" cy="49580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711346"/>
              </p:ext>
            </p:extLst>
          </p:nvPr>
        </p:nvGraphicFramePr>
        <p:xfrm>
          <a:off x="755575" y="980724"/>
          <a:ext cx="7776865" cy="4824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373"/>
                <a:gridCol w="1555373"/>
                <a:gridCol w="1555373"/>
                <a:gridCol w="1555373"/>
                <a:gridCol w="1555373"/>
              </a:tblGrid>
              <a:tr h="873735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用例编号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所属等价类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加数</a:t>
                      </a:r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加数</a:t>
                      </a:r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和</a:t>
                      </a:r>
                      <a:endParaRPr lang="zh-CN" altLang="en-US" sz="2000" dirty="0"/>
                    </a:p>
                  </a:txBody>
                  <a:tcPr/>
                </a:tc>
              </a:tr>
              <a:tr h="493851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</a:t>
                      </a:r>
                      <a:r>
                        <a:rPr lang="zh-CN" altLang="en-US" sz="2000" dirty="0" smtClean="0"/>
                        <a:t>（有效）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40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43</a:t>
                      </a:r>
                      <a:endParaRPr lang="zh-CN" altLang="en-US" sz="2000" dirty="0"/>
                    </a:p>
                  </a:txBody>
                  <a:tcPr/>
                </a:tc>
              </a:tr>
              <a:tr h="493851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r>
                        <a:rPr lang="zh-CN" altLang="en-US" sz="2000" dirty="0" smtClean="0"/>
                        <a:t>（无效）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r>
                        <a:rPr lang="zh-CN" altLang="en-US" sz="2000" dirty="0" smtClean="0"/>
                        <a:t>提示：“请输入</a:t>
                      </a:r>
                      <a:r>
                        <a:rPr lang="en-US" altLang="zh-CN" sz="2000" dirty="0" smtClean="0"/>
                        <a:t>1---100</a:t>
                      </a:r>
                      <a:r>
                        <a:rPr lang="zh-CN" altLang="en-US" sz="2000" dirty="0" smtClean="0"/>
                        <a:t>之间的整数”</a:t>
                      </a:r>
                      <a:endParaRPr lang="zh-CN" altLang="en-US" sz="2000" dirty="0"/>
                    </a:p>
                  </a:txBody>
                  <a:tcPr/>
                </a:tc>
              </a:tr>
              <a:tr h="493851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3</a:t>
                      </a:r>
                      <a:r>
                        <a:rPr lang="zh-CN" altLang="en-US" sz="2000" dirty="0" smtClean="0"/>
                        <a:t>（无效）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110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93851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4</a:t>
                      </a:r>
                      <a:r>
                        <a:rPr lang="zh-CN" altLang="en-US" sz="2000" dirty="0" smtClean="0"/>
                        <a:t>（无效）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1.2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93851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5</a:t>
                      </a:r>
                      <a:r>
                        <a:rPr lang="zh-CN" altLang="en-US" sz="2000" dirty="0" smtClean="0"/>
                        <a:t>（无效）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A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93851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6</a:t>
                      </a:r>
                      <a:r>
                        <a:rPr lang="zh-CN" altLang="en-US" sz="2000" dirty="0" smtClean="0"/>
                        <a:t>（无效）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#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7</a:t>
                      </a:r>
                      <a:endParaRPr lang="zh-CN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93851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7</a:t>
                      </a:r>
                      <a:r>
                        <a:rPr lang="zh-CN" altLang="en-US" sz="2000" dirty="0" smtClean="0"/>
                        <a:t>（无效）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空格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8</a:t>
                      </a:r>
                      <a:endParaRPr lang="zh-CN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93851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8</a:t>
                      </a:r>
                      <a:r>
                        <a:rPr lang="zh-CN" altLang="en-US" sz="2000" dirty="0" smtClean="0"/>
                        <a:t>（无效）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9</a:t>
                      </a:r>
                      <a:endParaRPr lang="zh-CN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272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等价类操作步骤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设计一个新的测试用例，使其尽可能多地覆盖尚未被覆盖的有效</a:t>
            </a:r>
            <a:r>
              <a:rPr lang="zh-CN" altLang="zh-CN" dirty="0" smtClean="0"/>
              <a:t>等</a:t>
            </a:r>
            <a:r>
              <a:rPr lang="zh-CN" altLang="zh-CN" dirty="0"/>
              <a:t>价类，重复这个过程，直至所有的有效等价类均被测试用例所覆盖；</a:t>
            </a:r>
          </a:p>
          <a:p>
            <a:endParaRPr lang="en-US" altLang="zh-CN" dirty="0" smtClean="0"/>
          </a:p>
          <a:p>
            <a:r>
              <a:rPr lang="zh-CN" altLang="zh-CN" dirty="0"/>
              <a:t>设计一个新的测试用例，使其仅覆盖一个无效等价类，重复这个</a:t>
            </a:r>
            <a:r>
              <a:rPr lang="zh-CN" altLang="zh-CN" dirty="0" smtClean="0"/>
              <a:t>过</a:t>
            </a:r>
            <a:r>
              <a:rPr lang="zh-CN" altLang="zh-CN" dirty="0"/>
              <a:t>程，直至所有的无效等价类均被测试用例所覆盖。</a:t>
            </a:r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276872"/>
            <a:ext cx="4392488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539552" y="126876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QQ</a:t>
            </a:r>
            <a:r>
              <a:rPr lang="zh-CN" altLang="en-US" dirty="0" smtClean="0"/>
              <a:t>账号： </a:t>
            </a:r>
            <a:r>
              <a:rPr lang="en-US" altLang="zh-CN" dirty="0" smtClean="0"/>
              <a:t>6---10</a:t>
            </a:r>
            <a:r>
              <a:rPr lang="zh-CN" altLang="en-US" dirty="0" smtClean="0"/>
              <a:t>位自然数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2564904"/>
            <a:ext cx="4392488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539552" y="126876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QQ</a:t>
            </a:r>
            <a:r>
              <a:rPr lang="zh-CN" altLang="en-US" dirty="0" smtClean="0"/>
              <a:t>账号： </a:t>
            </a:r>
            <a:r>
              <a:rPr lang="en-US" altLang="zh-CN" dirty="0" smtClean="0"/>
              <a:t>6---10</a:t>
            </a:r>
            <a:r>
              <a:rPr lang="zh-CN" altLang="en-US" dirty="0" smtClean="0"/>
              <a:t>位自然数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39552" y="2204864"/>
            <a:ext cx="2441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有效的：</a:t>
            </a:r>
            <a:endParaRPr lang="en-US" altLang="zh-CN" dirty="0" smtClean="0"/>
          </a:p>
          <a:p>
            <a:r>
              <a:rPr lang="en-US" altLang="zh-CN" dirty="0" smtClean="0"/>
              <a:t>1  </a:t>
            </a:r>
            <a:r>
              <a:rPr lang="zh-CN" altLang="en-US" dirty="0" smtClean="0"/>
              <a:t>长度在</a:t>
            </a:r>
            <a:r>
              <a:rPr lang="en-US" altLang="zh-CN" dirty="0" smtClean="0"/>
              <a:t>6—10</a:t>
            </a:r>
            <a:r>
              <a:rPr lang="zh-CN" altLang="en-US" dirty="0" smtClean="0"/>
              <a:t>位之间</a:t>
            </a:r>
            <a:endParaRPr lang="en-US" altLang="zh-CN" dirty="0" smtClean="0"/>
          </a:p>
          <a:p>
            <a:r>
              <a:rPr lang="en-US" altLang="zh-CN" dirty="0" smtClean="0"/>
              <a:t>2  </a:t>
            </a:r>
            <a:r>
              <a:rPr lang="zh-CN" altLang="en-US" dirty="0" smtClean="0"/>
              <a:t>类型是</a:t>
            </a:r>
            <a:r>
              <a:rPr lang="en-US" altLang="zh-CN" dirty="0" smtClean="0"/>
              <a:t>0---9</a:t>
            </a:r>
            <a:r>
              <a:rPr lang="zh-CN" altLang="en-US" dirty="0" smtClean="0"/>
              <a:t>自然数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83568" y="3429000"/>
            <a:ext cx="162095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无效的</a:t>
            </a:r>
            <a:endParaRPr lang="en-US" altLang="zh-CN" dirty="0" smtClean="0"/>
          </a:p>
          <a:p>
            <a:r>
              <a:rPr lang="en-US" altLang="zh-CN" dirty="0" smtClean="0"/>
              <a:t>3  </a:t>
            </a:r>
            <a:r>
              <a:rPr lang="zh-CN" altLang="en-US" dirty="0" smtClean="0"/>
              <a:t>长度小于</a:t>
            </a:r>
            <a:r>
              <a:rPr lang="en-US" altLang="zh-CN" dirty="0" smtClean="0"/>
              <a:t>6</a:t>
            </a:r>
          </a:p>
          <a:p>
            <a:r>
              <a:rPr lang="en-US" altLang="zh-CN" dirty="0" smtClean="0"/>
              <a:t>4  </a:t>
            </a:r>
            <a:r>
              <a:rPr lang="zh-CN" altLang="en-US" dirty="0" smtClean="0"/>
              <a:t>长度大于</a:t>
            </a:r>
            <a:r>
              <a:rPr lang="en-US" altLang="zh-CN" dirty="0" smtClean="0"/>
              <a:t>10</a:t>
            </a:r>
          </a:p>
          <a:p>
            <a:pPr marL="342900" indent="-342900">
              <a:buAutoNum type="arabicPlain" startAt="5"/>
            </a:pPr>
            <a:r>
              <a:rPr lang="zh-CN" altLang="en-US" dirty="0" smtClean="0"/>
              <a:t>负数</a:t>
            </a:r>
            <a:endParaRPr lang="en-US" altLang="zh-CN" dirty="0" smtClean="0"/>
          </a:p>
          <a:p>
            <a:pPr marL="342900" indent="-342900">
              <a:buAutoNum type="arabicPlain" startAt="6"/>
            </a:pPr>
            <a:r>
              <a:rPr lang="zh-CN" altLang="en-US" dirty="0" smtClean="0"/>
              <a:t>小数</a:t>
            </a:r>
            <a:endParaRPr lang="en-US" altLang="zh-CN" dirty="0" smtClean="0"/>
          </a:p>
          <a:p>
            <a:pPr marL="342900" indent="-342900">
              <a:buAutoNum type="arabicPlain" startAt="7"/>
            </a:pPr>
            <a:r>
              <a:rPr lang="zh-CN" altLang="en-US" dirty="0" smtClean="0"/>
              <a:t>英文字母</a:t>
            </a:r>
            <a:endParaRPr lang="en-US" altLang="zh-CN" dirty="0" smtClean="0"/>
          </a:p>
          <a:p>
            <a:pPr marL="342900" indent="-342900">
              <a:buAutoNum type="arabicPlain" startAt="8"/>
            </a:pPr>
            <a:r>
              <a:rPr lang="zh-CN" altLang="en-US" dirty="0" smtClean="0"/>
              <a:t>字符</a:t>
            </a:r>
            <a:endParaRPr lang="en-US" altLang="zh-CN" dirty="0" smtClean="0"/>
          </a:p>
          <a:p>
            <a:pPr marL="342900" indent="-342900">
              <a:buAutoNum type="arabicPlain" startAt="9"/>
            </a:pPr>
            <a:r>
              <a:rPr lang="zh-CN" altLang="en-US" dirty="0" smtClean="0"/>
              <a:t>中文 </a:t>
            </a:r>
            <a:endParaRPr lang="en-US" altLang="zh-CN" dirty="0" smtClean="0"/>
          </a:p>
          <a:p>
            <a:r>
              <a:rPr lang="en-US" altLang="zh-CN" dirty="0" smtClean="0"/>
              <a:t>10  </a:t>
            </a:r>
            <a:r>
              <a:rPr lang="zh-CN" altLang="en-US" dirty="0" smtClean="0"/>
              <a:t>空</a:t>
            </a:r>
            <a:endParaRPr lang="en-US" altLang="zh-CN" dirty="0" smtClean="0"/>
          </a:p>
          <a:p>
            <a:r>
              <a:rPr lang="en-US" altLang="zh-CN" dirty="0" smtClean="0"/>
              <a:t>11  </a:t>
            </a:r>
            <a:r>
              <a:rPr lang="zh-CN" altLang="en-US" dirty="0" smtClean="0"/>
              <a:t>空格</a:t>
            </a:r>
            <a:endParaRPr lang="en-US" altLang="zh-CN" dirty="0"/>
          </a:p>
          <a:p>
            <a:pPr marL="342900" indent="-342900">
              <a:buAutoNum type="arabicPlain" startAt="6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</a:spPr>
      <a:bodyPr/>
      <a:lstStyle>
        <a:defPPr marL="342900" indent="-342900">
          <a:spcBef>
            <a:spcPct val="20000"/>
          </a:spcBef>
          <a:buFontTx/>
          <a:buChar char="•"/>
          <a:defRPr sz="3200" dirty="0" smtClean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761</TotalTime>
  <Words>1162</Words>
  <Application>Microsoft Office PowerPoint</Application>
  <PresentationFormat>全屏显示(4:3)</PresentationFormat>
  <Paragraphs>287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Adobe 黑体 Std R</vt:lpstr>
      <vt:lpstr>等线</vt:lpstr>
      <vt:lpstr>黑体</vt:lpstr>
      <vt:lpstr>宋体</vt:lpstr>
      <vt:lpstr>微软雅黑</vt:lpstr>
      <vt:lpstr>Arial</vt:lpstr>
      <vt:lpstr>Arial Black</vt:lpstr>
      <vt:lpstr>Calibri</vt:lpstr>
      <vt:lpstr>1_Office 主题</vt:lpstr>
      <vt:lpstr>PowerPoint 演示文稿</vt:lpstr>
      <vt:lpstr>等价类划分法概述------穷举测试</vt:lpstr>
      <vt:lpstr>等价类划分法概述------穷举测试</vt:lpstr>
      <vt:lpstr>等价类划分法概述定义</vt:lpstr>
      <vt:lpstr>等价类划分法概述定义</vt:lpstr>
      <vt:lpstr>PowerPoint 演示文稿</vt:lpstr>
      <vt:lpstr>等价类操作步骤</vt:lpstr>
      <vt:lpstr>PowerPoint 演示文稿</vt:lpstr>
      <vt:lpstr>PowerPoint 演示文稿</vt:lpstr>
      <vt:lpstr>PowerPoint 演示文稿</vt:lpstr>
      <vt:lpstr>练习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边界值</vt:lpstr>
      <vt:lpstr>PowerPoint 演示文稿</vt:lpstr>
      <vt:lpstr>边界值</vt:lpstr>
      <vt:lpstr>边界值</vt:lpstr>
      <vt:lpstr>用例设计</vt:lpstr>
      <vt:lpstr>总结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zcs</cp:lastModifiedBy>
  <cp:revision>127</cp:revision>
  <dcterms:created xsi:type="dcterms:W3CDTF">2017-03-22T11:48:05Z</dcterms:created>
  <dcterms:modified xsi:type="dcterms:W3CDTF">2017-10-30T09:28:26Z</dcterms:modified>
</cp:coreProperties>
</file>