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7"/>
  </p:notesMasterIdLst>
  <p:handoutMasterIdLst>
    <p:handoutMasterId r:id="rId28"/>
  </p:handoutMasterIdLst>
  <p:sldIdLst>
    <p:sldId id="297" r:id="rId4"/>
    <p:sldId id="317" r:id="rId5"/>
    <p:sldId id="299" r:id="rId6"/>
    <p:sldId id="318" r:id="rId7"/>
    <p:sldId id="319" r:id="rId8"/>
    <p:sldId id="320" r:id="rId9"/>
    <p:sldId id="321" r:id="rId10"/>
    <p:sldId id="304" r:id="rId11"/>
    <p:sldId id="305" r:id="rId12"/>
    <p:sldId id="331" r:id="rId13"/>
    <p:sldId id="315" r:id="rId14"/>
    <p:sldId id="328" r:id="rId15"/>
    <p:sldId id="329" r:id="rId16"/>
    <p:sldId id="322" r:id="rId17"/>
    <p:sldId id="323" r:id="rId18"/>
    <p:sldId id="324" r:id="rId19"/>
    <p:sldId id="325" r:id="rId20"/>
    <p:sldId id="326" r:id="rId21"/>
    <p:sldId id="312" r:id="rId22"/>
    <p:sldId id="316" r:id="rId23"/>
    <p:sldId id="345" r:id="rId24"/>
    <p:sldId id="330" r:id="rId25"/>
    <p:sldId id="310" r:id="rId26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2" autoAdjust="0"/>
    <p:restoredTop sz="94684" autoAdjust="0"/>
  </p:normalViewPr>
  <p:slideViewPr>
    <p:cSldViewPr showGuides="1">
      <p:cViewPr varScale="1">
        <p:scale>
          <a:sx n="114" d="100"/>
          <a:sy n="114" d="100"/>
        </p:scale>
        <p:origin x="1012" y="64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2024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  <a:endParaRPr lang="zh-CN" altLang="en-US" dirty="0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656784" cy="768350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</a:t>
            </a:r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系统的体系结构构思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605" y="1484630"/>
            <a:ext cx="6089015" cy="5113020"/>
          </a:xfrm>
        </p:spPr>
        <p:txBody>
          <a:bodyPr/>
          <a:lstStyle/>
          <a:p>
            <a:pPr eaLnBrk="1" hangingPunct="1"/>
            <a:r>
              <a:rPr lang="zh-CN" altLang="en-US"/>
              <a:t>通过图形阐述拟开发系统的基本架构</a:t>
            </a:r>
            <a:endParaRPr lang="zh-CN" altLang="en-US"/>
          </a:p>
          <a:p>
            <a:pPr marL="1270" indent="0" eaLnBrk="1" hangingPunct="1">
              <a:buNone/>
            </a:pPr>
            <a:r>
              <a:rPr lang="zh-CN" altLang="en-US"/>
              <a:t>拟开发的财务管理系统可以采用典型的三层架构模式，包括表示层、业务逻辑层和数据访问层。</a:t>
            </a:r>
            <a:endParaRPr lang="zh-CN" altLang="en-US"/>
          </a:p>
          <a:p>
            <a:pPr lvl="1" eaLnBrk="1" hangingPunct="1"/>
            <a:r>
              <a:rPr lang="zh-CN" altLang="en-US"/>
              <a:t>表示层（UI层）：这是用户与系统交互的前端部分。它负责展示数据和接收用户的输入。对于本系统，它包括员工界面、财务人员界面和管理员界面。</a:t>
            </a:r>
            <a:endParaRPr lang="zh-CN" altLang="en-US"/>
          </a:p>
          <a:p>
            <a:pPr lvl="1" eaLnBrk="1" hangingPunct="1"/>
            <a:r>
              <a:rPr lang="zh-CN" altLang="en-US"/>
              <a:t>业务逻辑层：这一层包含处理业务逻辑的代码，如工资计算、报表生成和权限管理等。它将表示层与数据访问层分隔开来，确保业务规则的独立性。</a:t>
            </a:r>
            <a:endParaRPr lang="zh-CN" altLang="en-US"/>
          </a:p>
          <a:p>
            <a:pPr lvl="1" eaLnBrk="1" hangingPunct="1"/>
            <a:r>
              <a:rPr lang="zh-CN" altLang="en-US"/>
              <a:t>数据访问层：这一层负责与数据库交互，执行数据的存储、检索和更新操作。它确保了数据的完整性和安全性。</a:t>
            </a:r>
            <a:endParaRPr lang="zh-CN" altLang="en-US"/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660" y="1628775"/>
            <a:ext cx="1447800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08962" cy="432519"/>
          </a:xfrm>
        </p:spPr>
        <p:txBody>
          <a:bodyPr/>
          <a:lstStyle/>
          <a:p>
            <a:pPr eaLnBrk="1" hangingPunct="1"/>
            <a:r>
              <a:rPr lang="zh-CN" altLang="en-US" dirty="0"/>
              <a:t>分析类图：</a:t>
            </a:r>
            <a:endParaRPr lang="en-US" altLang="zh-CN" dirty="0"/>
          </a:p>
          <a:p>
            <a:pPr eaLnBrk="1" hangingPunct="1"/>
            <a:endParaRPr lang="zh-CN" altLang="zh-CN" dirty="0"/>
          </a:p>
        </p:txBody>
      </p:sp>
      <p:pic>
        <p:nvPicPr>
          <p:cNvPr id="1028" name="图片 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25" y="2221080"/>
            <a:ext cx="7434150" cy="381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08962" cy="432519"/>
          </a:xfrm>
        </p:spPr>
        <p:txBody>
          <a:bodyPr/>
          <a:lstStyle/>
          <a:p>
            <a:pPr eaLnBrk="1" hangingPunct="1"/>
            <a:r>
              <a:rPr lang="zh-CN" altLang="en-US" dirty="0"/>
              <a:t>领域类图：</a:t>
            </a:r>
            <a:endParaRPr lang="en-US" altLang="zh-CN" dirty="0"/>
          </a:p>
          <a:p>
            <a:pPr eaLnBrk="1" hangingPunct="1"/>
            <a:endParaRPr lang="zh-CN" altLang="zh-CN" dirty="0"/>
          </a:p>
        </p:txBody>
      </p:sp>
      <p:pic>
        <p:nvPicPr>
          <p:cNvPr id="2050" name="图片 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2752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08962" cy="432519"/>
          </a:xfrm>
        </p:spPr>
        <p:txBody>
          <a:bodyPr/>
          <a:lstStyle/>
          <a:p>
            <a:pPr eaLnBrk="1" hangingPunct="1"/>
            <a:r>
              <a:rPr lang="zh-CN" altLang="en-US" dirty="0"/>
              <a:t>时序图：</a:t>
            </a:r>
            <a:endParaRPr lang="en-US" altLang="zh-CN" dirty="0"/>
          </a:p>
          <a:p>
            <a:pPr eaLnBrk="1" hangingPunct="1"/>
            <a:endParaRPr lang="zh-CN" altLang="zh-CN" dirty="0"/>
          </a:p>
        </p:txBody>
      </p:sp>
      <p:pic>
        <p:nvPicPr>
          <p:cNvPr id="3074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43857"/>
            <a:ext cx="3456384" cy="385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769" y="2243857"/>
            <a:ext cx="349885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轮成果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用户管理：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72" y="2060848"/>
            <a:ext cx="7659255" cy="41088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轮成果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权限管理：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2060848"/>
            <a:ext cx="7812360" cy="41910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轮成果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资金管理：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1" y="2132856"/>
            <a:ext cx="7688617" cy="41246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轮成果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个人薪资查询：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2120365"/>
            <a:ext cx="7884368" cy="42296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轮成果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上传和下载财务报表：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8" y="1988840"/>
            <a:ext cx="6516216" cy="3497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25" y="4869160"/>
            <a:ext cx="4189487" cy="18023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两轮</a:t>
            </a:r>
            <a:r>
              <a:rPr lang="en-US" altLang="zh-CN" dirty="0"/>
              <a:t>Project</a:t>
            </a:r>
            <a:r>
              <a:rPr lang="zh-CN" altLang="en-US" dirty="0"/>
              <a:t>对比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分析所学</a:t>
            </a:r>
            <a:r>
              <a:rPr lang="en-US" altLang="zh-CN" noProof="1"/>
              <a:t>OO</a:t>
            </a:r>
            <a:r>
              <a:rPr lang="zh-CN" altLang="en-US" noProof="1"/>
              <a:t>分析与设计知识，在第</a:t>
            </a:r>
            <a:r>
              <a:rPr lang="en-US" altLang="zh-CN" noProof="1"/>
              <a:t>2</a:t>
            </a:r>
            <a:r>
              <a:rPr lang="zh-CN" altLang="en-US" noProof="1"/>
              <a:t>轮中对第</a:t>
            </a:r>
            <a:r>
              <a:rPr lang="en-US" altLang="zh-CN" noProof="1"/>
              <a:t>1</a:t>
            </a:r>
            <a:r>
              <a:rPr lang="zh-CN" altLang="en-US" noProof="1"/>
              <a:t>轮内容的改进</a:t>
            </a:r>
            <a:endParaRPr lang="en-US" altLang="zh-CN" noProof="1"/>
          </a:p>
          <a:p>
            <a:pPr marL="0" indent="0" eaLnBrk="1" hangingPunct="1">
              <a:buNone/>
              <a:defRPr/>
            </a:pPr>
            <a:r>
              <a:rPr lang="zh-CN" altLang="en-US" noProof="1"/>
              <a:t>在学习了</a:t>
            </a:r>
            <a:r>
              <a:rPr lang="en-US" altLang="zh-CN" noProof="1"/>
              <a:t>OO</a:t>
            </a:r>
            <a:r>
              <a:rPr lang="zh-CN" altLang="en-US" noProof="1"/>
              <a:t>分析与设计后，我们对系统架构进行更详细和精细的设计。通过面向对象的设计模式、类图、时序图等工具，优化系统设计，确保设计的灵活性、可扩展性和可维护性。</a:t>
            </a:r>
            <a:endParaRPr lang="en-US" altLang="zh-CN" noProof="1"/>
          </a:p>
          <a:p>
            <a:pPr marL="0" indent="0" eaLnBrk="1" hangingPunct="1">
              <a:buNone/>
              <a:defRPr/>
            </a:pPr>
            <a:r>
              <a:rPr lang="zh-CN" altLang="en-US" noProof="1"/>
              <a:t>我们更加深入地设计和实现模块化和组件化。通过定义清晰的接口、实现独立的功能模块，提高代码的复用性和可测试性。</a:t>
            </a:r>
            <a:endParaRPr lang="en-US" altLang="zh-CN" noProof="1"/>
          </a:p>
          <a:p>
            <a:pPr marL="0" indent="0" eaLnBrk="1" hangingPunct="1">
              <a:buNone/>
              <a:defRPr/>
            </a:pPr>
            <a:r>
              <a:rPr lang="zh-CN" altLang="en-US" noProof="1"/>
              <a:t>在第一轮的迭代中，我们对权限管理出现了一些对于特定测试样例时出现的安全性问题，在第二轮中我们修复了这些</a:t>
            </a:r>
            <a:r>
              <a:rPr lang="en-US" altLang="zh-CN" noProof="1"/>
              <a:t>BUG</a:t>
            </a:r>
            <a:r>
              <a:rPr lang="zh-CN" altLang="en-US" noProof="1"/>
              <a:t>，对</a:t>
            </a:r>
            <a:r>
              <a:rPr lang="en-US" altLang="zh-CN" noProof="1"/>
              <a:t>UI</a:t>
            </a:r>
            <a:r>
              <a:rPr lang="zh-CN" altLang="en-US" noProof="1"/>
              <a:t>展示权限和数据访问权限同时建立了多个</a:t>
            </a:r>
            <a:r>
              <a:rPr lang="en-US" altLang="zh-CN" noProof="1"/>
              <a:t>Role</a:t>
            </a:r>
            <a:r>
              <a:rPr lang="zh-CN" altLang="en-US" noProof="1"/>
              <a:t>身份的</a:t>
            </a:r>
            <a:r>
              <a:rPr lang="zh-CN" altLang="en-US" noProof="1"/>
              <a:t>限制。</a:t>
            </a:r>
            <a:endParaRPr lang="en-US" altLang="zh-CN" noProof="1"/>
          </a:p>
          <a:p>
            <a:pPr marL="0" indent="0" eaLnBrk="1" hangingPunct="1">
              <a:buNone/>
              <a:defRPr/>
            </a:pPr>
            <a:r>
              <a:rPr lang="zh-CN" altLang="en-US" noProof="1"/>
              <a:t>第二轮我们新增了上传与下载财务报告的功能，同时也可通过</a:t>
            </a:r>
            <a:r>
              <a:rPr lang="en-US" altLang="zh-CN" noProof="1"/>
              <a:t>Datarange</a:t>
            </a:r>
            <a:r>
              <a:rPr lang="zh-CN" altLang="en-US" noProof="1"/>
              <a:t>来对薪资信息根据时间范围进行</a:t>
            </a:r>
            <a:r>
              <a:rPr lang="zh-CN" altLang="en-US" noProof="1"/>
              <a:t>查询。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937" cy="4825933"/>
        </p:xfrm>
        <a:graphic>
          <a:graphicData uri="http://schemas.openxmlformats.org/drawingml/2006/table">
            <a:tbl>
              <a:tblPr/>
              <a:tblGrid>
                <a:gridCol w="1498600"/>
                <a:gridCol w="1812925"/>
                <a:gridCol w="2916237"/>
                <a:gridCol w="1908175"/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财务管理系统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mayzyee.sudo@outlook.com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https://github.com/MayZyee/Financial_Management.git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刘铭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总结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通过两轮</a:t>
            </a:r>
            <a:r>
              <a:rPr lang="en-US" altLang="zh-CN" noProof="1"/>
              <a:t>Project</a:t>
            </a:r>
            <a:r>
              <a:rPr lang="zh-CN" altLang="en-US" noProof="1"/>
              <a:t>，收获和感受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sz="1800" noProof="1"/>
              <a:t>实际项目经验：</a:t>
            </a:r>
            <a:endParaRPr lang="zh-CN" altLang="en-US" sz="1800" noProof="1"/>
          </a:p>
          <a:p>
            <a:pPr lvl="1" indent="-228600" eaLnBrk="1" hangingPunct="1">
              <a:defRPr/>
            </a:pPr>
            <a:r>
              <a:rPr lang="zh-CN" altLang="en-US" sz="1800" noProof="1"/>
              <a:t>获得了实际的软件开发经验，理解了从需求分析到项目实现的整个开发流程。</a:t>
            </a:r>
            <a:endParaRPr lang="zh-CN" altLang="en-US" sz="1800" noProof="1"/>
          </a:p>
          <a:p>
            <a:pPr indent="-228600" eaLnBrk="1" hangingPunct="1">
              <a:defRPr/>
            </a:pPr>
            <a:r>
              <a:rPr lang="zh-CN" altLang="en-US" sz="1800" noProof="1"/>
              <a:t>团队协作能力：</a:t>
            </a:r>
            <a:endParaRPr lang="zh-CN" altLang="en-US" sz="1800" noProof="1"/>
          </a:p>
          <a:p>
            <a:pPr lvl="1" indent="-228600" eaLnBrk="1" hangingPunct="1">
              <a:defRPr/>
            </a:pPr>
            <a:r>
              <a:rPr lang="zh-CN" altLang="en-US" sz="1800" noProof="1"/>
              <a:t>深切体会了在团队中分工合作、有效沟通和解决合作中的问题。</a:t>
            </a:r>
            <a:endParaRPr lang="zh-CN" altLang="en-US" sz="1800" noProof="1"/>
          </a:p>
          <a:p>
            <a:pPr indent="-228600" eaLnBrk="1" hangingPunct="1">
              <a:defRPr/>
            </a:pPr>
            <a:r>
              <a:rPr lang="zh-CN" altLang="en-US" sz="1800" noProof="1"/>
              <a:t>技术实践与学习：</a:t>
            </a:r>
            <a:endParaRPr lang="zh-CN" altLang="en-US" sz="1800" noProof="1"/>
          </a:p>
          <a:p>
            <a:pPr lvl="1" indent="-228600" eaLnBrk="1" hangingPunct="1">
              <a:defRPr/>
            </a:pPr>
            <a:r>
              <a:rPr lang="zh-CN" altLang="en-US" sz="1800" noProof="1"/>
              <a:t>学习和应用新的编程语言、开发工具和技术，提升了技术能力。</a:t>
            </a:r>
            <a:endParaRPr lang="zh-CN" altLang="en-US" sz="1800" noProof="1"/>
          </a:p>
          <a:p>
            <a:pPr indent="-228600" eaLnBrk="1" hangingPunct="1">
              <a:defRPr/>
            </a:pPr>
            <a:r>
              <a:rPr lang="zh-CN" altLang="en-US" sz="1800" noProof="1"/>
              <a:t>软件设计与架构：</a:t>
            </a:r>
            <a:endParaRPr lang="zh-CN" altLang="en-US" sz="1800" noProof="1"/>
          </a:p>
          <a:p>
            <a:pPr lvl="1" indent="-228600" eaLnBrk="1" hangingPunct="1">
              <a:defRPr/>
            </a:pPr>
            <a:r>
              <a:rPr lang="zh-CN" altLang="en-US" sz="1800" noProof="1"/>
              <a:t>通过实际项目的设计与实现，掌握了软件设计原则、架构设计和模块化开发的实践经验。</a:t>
            </a:r>
            <a:endParaRPr lang="zh-CN" altLang="en-US" sz="1800" noProof="1"/>
          </a:p>
          <a:p>
            <a:pPr marL="0" indent="0" eaLnBrk="1" hangingPunct="1">
              <a:buNone/>
              <a:defRPr/>
            </a:pPr>
            <a:endParaRPr lang="zh-CN" altLang="en-US" noProof="1"/>
          </a:p>
          <a:p>
            <a:pPr marL="0" indent="0" eaLnBrk="1" hangingPunct="1">
              <a:buNone/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总结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通过两轮</a:t>
            </a:r>
            <a:r>
              <a:rPr lang="en-US" altLang="zh-CN" noProof="1"/>
              <a:t>Project</a:t>
            </a:r>
            <a:r>
              <a:rPr lang="zh-CN" altLang="en-US" noProof="1"/>
              <a:t>，收获和感受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sz="2000">
                <a:sym typeface="+mn-ea"/>
              </a:rPr>
              <a:t>问题解决能力：</a:t>
            </a:r>
            <a:endParaRPr lang="zh-CN" altLang="en-US" sz="2000">
              <a:sym typeface="+mn-ea"/>
            </a:endParaRPr>
          </a:p>
          <a:p>
            <a:pPr lvl="1" indent="-228600" eaLnBrk="1" hangingPunct="1">
              <a:defRPr/>
            </a:pPr>
            <a:r>
              <a:rPr lang="zh-CN" altLang="en-US" sz="2000">
                <a:sym typeface="+mn-ea"/>
              </a:rPr>
              <a:t>面对项目开发过程中遇到的各种技术和管理问题，分析问题、寻找解决方案并进行实施。</a:t>
            </a:r>
            <a:endParaRPr lang="zh-CN" altLang="en-US" sz="2000">
              <a:sym typeface="+mn-ea"/>
            </a:endParaRPr>
          </a:p>
          <a:p>
            <a:pPr lvl="1" indent="-228600" eaLnBrk="1" hangingPunct="1">
              <a:defRPr/>
            </a:pPr>
            <a:endParaRPr lang="zh-CN" altLang="en-US" sz="2000">
              <a:sym typeface="+mn-ea"/>
            </a:endParaRPr>
          </a:p>
          <a:p>
            <a:pPr indent="-228600" eaLnBrk="1" hangingPunct="1">
              <a:defRPr/>
            </a:pPr>
            <a:r>
              <a:rPr lang="zh-CN" altLang="en-US" sz="2000">
                <a:sym typeface="+mn-ea"/>
              </a:rPr>
              <a:t>项目管理技能：</a:t>
            </a:r>
            <a:endParaRPr lang="zh-CN" altLang="en-US" sz="2000">
              <a:sym typeface="+mn-ea"/>
            </a:endParaRPr>
          </a:p>
          <a:p>
            <a:pPr lvl="1" indent="-228600" eaLnBrk="1" hangingPunct="1">
              <a:defRPr/>
            </a:pPr>
            <a:r>
              <a:rPr lang="zh-CN" altLang="en-US" sz="2000">
                <a:sym typeface="+mn-ea"/>
              </a:rPr>
              <a:t>形成了</a:t>
            </a:r>
            <a:r>
              <a:rPr lang="zh-CN" altLang="en-US" sz="2000">
                <a:sym typeface="+mn-ea"/>
              </a:rPr>
              <a:t>对项目规划、进度控制和资源管理，项目管理能力。</a:t>
            </a:r>
            <a:endParaRPr lang="zh-CN" altLang="en-US" sz="2000" noProof="1"/>
          </a:p>
          <a:p>
            <a:pPr marL="0" indent="0" eaLnBrk="1" hangingPunct="1">
              <a:buNone/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总结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对课程的建议：</a:t>
            </a:r>
            <a:endParaRPr lang="zh-CN" altLang="en-US" noProof="1"/>
          </a:p>
          <a:p>
            <a:pPr indent="-228600" eaLnBrk="1" hangingPunct="1">
              <a:defRPr/>
            </a:pPr>
            <a:endParaRPr lang="en-US" altLang="zh-CN" noProof="1"/>
          </a:p>
          <a:p>
            <a:pPr lvl="1" indent="-228600" eaLnBrk="1" hangingPunct="1">
              <a:defRPr/>
            </a:pPr>
            <a:r>
              <a:rPr lang="zh-CN" altLang="en-US" sz="2000" noProof="1">
                <a:latin typeface="+mn-ea"/>
              </a:rPr>
              <a:t>在课程中引入多种编程语言、开发框架和工具，让学生接触到不同技术栈，有助于他们拓展技术视野和适应不同的工作环境。</a:t>
            </a:r>
            <a:endParaRPr lang="zh-CN" altLang="en-US" sz="2000" noProof="1">
              <a:latin typeface="+mn-ea"/>
            </a:endParaRPr>
          </a:p>
          <a:p>
            <a:pPr lvl="1" indent="-228600" eaLnBrk="1" hangingPunct="1">
              <a:defRPr/>
            </a:pPr>
            <a:endParaRPr lang="en-US" altLang="zh-CN" sz="2000" noProof="1">
              <a:latin typeface="+mn-ea"/>
            </a:endParaRPr>
          </a:p>
          <a:p>
            <a:pPr lvl="1" indent="-228600" eaLnBrk="1" hangingPunct="1">
              <a:defRPr/>
            </a:pPr>
            <a:r>
              <a:rPr lang="zh-CN" altLang="en-US" sz="2000" noProof="1">
                <a:latin typeface="+mn-ea"/>
              </a:rPr>
              <a:t>更新与实时反馈：课程内容应根据行业发展和技术进展定期更新，同时提供实时反馈和评估，帮助学生了解自己的学习进度和技能成长。</a:t>
            </a:r>
            <a:endParaRPr lang="zh-CN" altLang="en-US" sz="2000" noProof="1">
              <a:latin typeface="+mn-ea"/>
            </a:endParaRPr>
          </a:p>
          <a:p>
            <a:pPr marL="0" indent="0" eaLnBrk="1" hangingPunct="1">
              <a:buNone/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基本背景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>
                <a:sym typeface="+mn-ea"/>
              </a:rPr>
              <a:t>财务管理系统是现代企业中非常重要的组成部分，它负责处理和监控公司的财务活动，包括工资管理、报表生成和用户权限管理等。随着企业规模的扩大和财务管理要求的提高，一个高效、可靠的财务管理系统成为必需。</a:t>
            </a:r>
            <a:endParaRPr lang="zh-CN" altLang="en-US"/>
          </a:p>
          <a:p>
            <a:pPr marL="1270" indent="0" eaLnBrk="1" hangingPunct="1">
              <a:buNone/>
            </a:pPr>
            <a:endParaRPr lang="zh-CN" altLang="en-US"/>
          </a:p>
          <a:p>
            <a:pPr eaLnBrk="1" hangingPunct="1"/>
            <a:r>
              <a:rPr lang="zh-CN" altLang="en-US"/>
              <a:t>现实意义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/>
              <a:t>提高效率：自动化处理薪资和财务报表，减少手动操作错误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/>
              <a:t>数据安全：通过权限管理确保财务数据的安全性。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/>
              <a:t>数据可视：用户对薪资报表等可以详细查找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系统功能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/>
              <a:t>工资查询与管理：</a:t>
            </a:r>
            <a:endParaRPr lang="zh-CN" altLang="en-US"/>
          </a:p>
          <a:p>
            <a:pPr marL="458470" lvl="1" indent="457200" eaLnBrk="1" hangingPunct="1">
              <a:buNone/>
            </a:pPr>
            <a:r>
              <a:rPr lang="zh-CN" altLang="en-US"/>
              <a:t>员工可以查看个人工资详情，</a:t>
            </a:r>
            <a:endParaRPr lang="zh-CN" altLang="en-US"/>
          </a:p>
          <a:p>
            <a:pPr marL="458470" lvl="1" indent="457200" eaLnBrk="1" hangingPunct="1">
              <a:buNone/>
            </a:pPr>
            <a:r>
              <a:rPr lang="zh-CN" altLang="en-US"/>
              <a:t>财务人员可进行工资等级设置。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/>
              <a:t>财务报表：</a:t>
            </a:r>
            <a:endParaRPr lang="zh-CN" altLang="en-US"/>
          </a:p>
          <a:p>
            <a:pPr marL="458470" lvl="1" indent="457200" eaLnBrk="1" hangingPunct="1">
              <a:buNone/>
            </a:pPr>
            <a:r>
              <a:rPr lang="zh-CN" altLang="en-US"/>
              <a:t>员工提交报表，系统自动统计和分析。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/>
              <a:t>权限管理：</a:t>
            </a:r>
            <a:endParaRPr lang="zh-CN" altLang="en-US"/>
          </a:p>
          <a:p>
            <a:pPr marL="458470" lvl="1" indent="457200" eaLnBrk="1" hangingPunct="1">
              <a:buNone/>
            </a:pPr>
            <a:r>
              <a:rPr lang="zh-CN" altLang="en-US"/>
              <a:t>管理员对用户权限进行细致管理，保证数据安全。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用户类型及需求</a:t>
            </a:r>
            <a:endParaRPr lang="zh-CN" altLang="en-US" sz="2400"/>
          </a:p>
          <a:p>
            <a:pPr marL="1270" indent="0" eaLnBrk="1" hangingPunct="1">
              <a:buNone/>
            </a:pPr>
            <a:r>
              <a:rPr lang="zh-CN" altLang="en-US" sz="2400"/>
              <a:t>员工：</a:t>
            </a:r>
            <a:endParaRPr lang="zh-CN" altLang="en-US" sz="2400"/>
          </a:p>
          <a:p>
            <a:pPr lvl="3" eaLnBrk="1" hangingPunct="1"/>
            <a:r>
              <a:rPr lang="zh-CN" altLang="en-US" sz="1600"/>
              <a:t>查询个人薪资等级和具体工资。</a:t>
            </a:r>
            <a:endParaRPr lang="zh-CN" altLang="en-US" sz="1600"/>
          </a:p>
          <a:p>
            <a:pPr lvl="3" eaLnBrk="1" hangingPunct="1"/>
            <a:r>
              <a:rPr lang="zh-CN" altLang="en-US" sz="1600"/>
              <a:t>按月、季度、年份进行工资统计。</a:t>
            </a:r>
            <a:endParaRPr lang="zh-CN" altLang="en-US" sz="1600"/>
          </a:p>
          <a:p>
            <a:pPr lvl="3" eaLnBrk="1" hangingPunct="1"/>
            <a:r>
              <a:rPr lang="zh-CN" altLang="en-US" sz="1600"/>
              <a:t>提交财务报表。</a:t>
            </a:r>
            <a:endParaRPr lang="zh-CN" altLang="en-US" sz="1600"/>
          </a:p>
          <a:p>
            <a:pPr marL="1270" indent="0" eaLnBrk="1" hangingPunct="1">
              <a:buNone/>
            </a:pPr>
            <a:r>
              <a:rPr lang="zh-CN" altLang="en-US" sz="2400"/>
              <a:t>财务人员：</a:t>
            </a:r>
            <a:endParaRPr lang="zh-CN" altLang="en-US" sz="2400"/>
          </a:p>
          <a:p>
            <a:pPr lvl="3" eaLnBrk="1" hangingPunct="1"/>
            <a:r>
              <a:rPr lang="zh-CN" altLang="en-US" sz="1600"/>
              <a:t>设置不同用户的工资等级。</a:t>
            </a:r>
            <a:endParaRPr lang="zh-CN" altLang="en-US" sz="1600"/>
          </a:p>
          <a:p>
            <a:pPr lvl="3" eaLnBrk="1" hangingPunct="1"/>
            <a:r>
              <a:rPr lang="zh-CN" altLang="en-US" sz="1600"/>
              <a:t>管理和审核财务报表。</a:t>
            </a:r>
            <a:endParaRPr lang="zh-CN" altLang="en-US" sz="1600"/>
          </a:p>
          <a:p>
            <a:pPr marL="1270" indent="0" eaLnBrk="1" hangingPunct="1">
              <a:buNone/>
            </a:pPr>
            <a:r>
              <a:rPr lang="zh-CN" altLang="en-US" sz="2400"/>
              <a:t>管理员：</a:t>
            </a:r>
            <a:endParaRPr lang="zh-CN" altLang="en-US" sz="2400"/>
          </a:p>
          <a:p>
            <a:pPr lvl="3" eaLnBrk="1" hangingPunct="1"/>
            <a:r>
              <a:rPr lang="zh-CN" altLang="en-US" sz="1600"/>
              <a:t>管理用户权限，确保数据安全。</a:t>
            </a:r>
            <a:endParaRPr lang="zh-CN" altLang="en-US" sz="1600"/>
          </a:p>
          <a:p>
            <a:pPr lvl="3" eaLnBrk="1" hangingPunct="1"/>
            <a:r>
              <a:rPr lang="zh-CN" altLang="en-US" sz="1600"/>
              <a:t>监控整个财务系统的运行状态。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简要阐述本系统拟达到的各方面</a:t>
            </a:r>
            <a:r>
              <a:rPr lang="en-US" altLang="zh-CN"/>
              <a:t>NFR</a:t>
            </a:r>
            <a:r>
              <a:rPr lang="zh-CN" altLang="en-US"/>
              <a:t>，并介绍为何。</a:t>
            </a:r>
            <a:endParaRPr lang="zh-CN" altLang="en-US"/>
          </a:p>
          <a:p>
            <a:pPr lvl="1" eaLnBrk="1" hangingPunct="1"/>
            <a:r>
              <a:rPr lang="zh-CN" altLang="en-US"/>
              <a:t>性能：系统必须能够快速响应用户请求，尤其是在处理大量数据时，如工资统计和报表生成。这是为了确保用户体验和系统的高效运行。</a:t>
            </a:r>
            <a:endParaRPr lang="zh-CN" altLang="en-US"/>
          </a:p>
          <a:p>
            <a:pPr lvl="1" eaLnBrk="1" hangingPunct="1"/>
            <a:r>
              <a:rPr lang="zh-CN" altLang="en-US"/>
              <a:t>可用性：系统应易于使用，以便不同技术背景的员工都能轻松操作。高可用性可以减少培训成本和提高工作效率。</a:t>
            </a:r>
            <a:endParaRPr lang="zh-CN" altLang="en-US"/>
          </a:p>
          <a:p>
            <a:pPr lvl="1" eaLnBrk="1" hangingPunct="1"/>
            <a:r>
              <a:rPr lang="zh-CN" altLang="en-US"/>
              <a:t>可靠性：财务数据需要高度准确，系统必须确保数据的一致性和正确性。任何错误都可能导致严重的财务后果。</a:t>
            </a:r>
            <a:endParaRPr lang="zh-CN" altLang="en-US"/>
          </a:p>
          <a:p>
            <a:pPr lvl="1" eaLnBrk="1" hangingPunct="1"/>
            <a:r>
              <a:rPr lang="zh-CN" altLang="en-US"/>
              <a:t>安全性：考虑到财务数据敏感性，需要强大的安全措施来防止未授权访问和数据泄露。</a:t>
            </a:r>
            <a:endParaRPr lang="zh-CN" altLang="en-US"/>
          </a:p>
          <a:p>
            <a:pPr lvl="1" eaLnBrk="1" hangingPunct="1"/>
            <a:r>
              <a:rPr lang="zh-CN" altLang="en-US"/>
              <a:t>可扩展性：随着企业的发展和用户数量的增加，系统应能够扩展以支持更大的数据量和更多的用户。</a:t>
            </a:r>
            <a:endParaRPr lang="zh-CN" altLang="en-US"/>
          </a:p>
          <a:p>
            <a:pPr lvl="1" eaLnBrk="1" hangingPunct="1"/>
            <a:r>
              <a:rPr lang="zh-CN" altLang="en-US"/>
              <a:t>维护性：系统应易于维护和升级，以便在未来可以轻松添加新功能或修复问题。</a:t>
            </a:r>
            <a:endParaRPr lang="zh-CN" altLang="en-US"/>
          </a:p>
          <a:p>
            <a:pPr lvl="1" eaLnBrk="1" hangingPunct="1"/>
            <a:r>
              <a:rPr lang="zh-CN" altLang="en-US"/>
              <a:t>互操作性：系统可能需要与其他系统（如人力资源管理系统）集成，因此需要支持标准的数据交换格式和协议。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编程语言</a:t>
            </a:r>
            <a:endParaRPr lang="zh-CN" altLang="en-US"/>
          </a:p>
          <a:p>
            <a:pPr lvl="1" eaLnBrk="1" hangingPunct="1"/>
            <a:r>
              <a:rPr lang="en-US" altLang="zh-CN" sz="1800"/>
              <a:t>JAVA</a:t>
            </a:r>
            <a:endParaRPr lang="en-US" altLang="zh-CN" sz="1800"/>
          </a:p>
          <a:p>
            <a:pPr lvl="1" eaLnBrk="1" hangingPunct="1"/>
            <a:r>
              <a:rPr lang="en-US" altLang="zh-CN" sz="1800"/>
              <a:t>HTML/CSS/JS</a:t>
            </a:r>
            <a:endParaRPr lang="en-US" altLang="zh-CN" sz="1800"/>
          </a:p>
          <a:p>
            <a:pPr eaLnBrk="1" hangingPunct="1"/>
            <a:r>
              <a:rPr lang="zh-CN" altLang="en-US"/>
              <a:t>开发环境</a:t>
            </a:r>
            <a:endParaRPr lang="zh-CN" altLang="en-US"/>
          </a:p>
          <a:p>
            <a:pPr lvl="1" eaLnBrk="1" hangingPunct="1"/>
            <a:r>
              <a:rPr lang="en-US" altLang="zh-CN"/>
              <a:t>MySQL 8.0.35</a:t>
            </a:r>
            <a:endParaRPr lang="en-US" altLang="zh-CN"/>
          </a:p>
          <a:p>
            <a:pPr lvl="1" eaLnBrk="1" hangingPunct="1"/>
            <a:r>
              <a:rPr lang="en-US" altLang="zh-CN"/>
              <a:t>Java EE 8</a:t>
            </a:r>
            <a:endParaRPr lang="en-US" altLang="zh-CN"/>
          </a:p>
          <a:p>
            <a:pPr lvl="1" eaLnBrk="1" hangingPunct="1"/>
            <a:r>
              <a:rPr lang="en-US" altLang="zh-CN"/>
              <a:t>Servlet 3.0</a:t>
            </a:r>
            <a:endParaRPr lang="en-US" altLang="zh-CN"/>
          </a:p>
          <a:p>
            <a:pPr lvl="1" eaLnBrk="1" hangingPunct="1"/>
            <a:r>
              <a:rPr lang="en-US" altLang="zh-CN"/>
              <a:t>Apache Maven 3</a:t>
            </a:r>
            <a:endParaRPr lang="en-US" altLang="zh-CN"/>
          </a:p>
          <a:p>
            <a:pPr eaLnBrk="1" hangingPunct="1"/>
            <a:r>
              <a:rPr lang="zh-CN" altLang="en-US"/>
              <a:t>运行环境</a:t>
            </a:r>
            <a:endParaRPr lang="zh-CN" altLang="en-US"/>
          </a:p>
          <a:p>
            <a:pPr lvl="1" eaLnBrk="1" hangingPunct="1"/>
            <a:r>
              <a:rPr lang="en-US" altLang="zh-CN" sz="1800"/>
              <a:t>Window 10</a:t>
            </a:r>
            <a:endParaRPr lang="zh-CN" altLang="en-US"/>
          </a:p>
          <a:p>
            <a:pPr eaLnBrk="1" hangingPunct="1"/>
            <a:r>
              <a:rPr lang="zh-CN" altLang="en-US"/>
              <a:t>主要技术</a:t>
            </a:r>
            <a:endParaRPr lang="zh-CN" altLang="en-US"/>
          </a:p>
          <a:p>
            <a:pPr lvl="1" eaLnBrk="1" hangingPunct="1"/>
            <a:r>
              <a:rPr lang="en-US" altLang="zh-CN">
                <a:sym typeface="+mn-ea"/>
              </a:rPr>
              <a:t>Vue2	Spring Boot	MyBatis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 eaLnBrk="1" hangingPunct="1"/>
            <a:r>
              <a:rPr lang="en-US" altLang="zh-CN" sz="1800" dirty="0">
                <a:sym typeface="+mn-ea"/>
              </a:rPr>
              <a:t>mock plus</a:t>
            </a:r>
            <a:r>
              <a:rPr lang="zh-CN" altLang="en-US" sz="1800" dirty="0">
                <a:sym typeface="+mn-ea"/>
              </a:rPr>
              <a:t>界面设计</a:t>
            </a:r>
            <a:endParaRPr lang="zh-CN" altLang="en-US" sz="1800" dirty="0">
              <a:sym typeface="+mn-ea"/>
            </a:endParaRPr>
          </a:p>
          <a:p>
            <a:pPr lvl="1" eaLnBrk="1" hangingPunct="1"/>
            <a:r>
              <a:rPr lang="zh-CN" altLang="en-US" sz="1800" dirty="0">
                <a:sym typeface="+mn-ea"/>
              </a:rPr>
              <a:t>项目时序分析、项目整合及汇报</a:t>
            </a:r>
            <a:endParaRPr lang="zh-CN" altLang="en-US" sz="1800" dirty="0"/>
          </a:p>
          <a:p>
            <a:pPr lvl="1" eaLnBrk="1" hangingPunct="1"/>
            <a:r>
              <a:rPr lang="zh-CN" altLang="en-US" sz="1800" dirty="0">
                <a:sym typeface="+mn-ea"/>
              </a:rPr>
              <a:t>数据库设计及</a:t>
            </a:r>
            <a:r>
              <a:rPr lang="en-US" altLang="zh-CN" sz="1800" dirty="0">
                <a:sym typeface="+mn-ea"/>
              </a:rPr>
              <a:t>XML</a:t>
            </a:r>
            <a:r>
              <a:rPr lang="zh-CN" altLang="en-US" sz="1800" dirty="0">
                <a:sym typeface="+mn-ea"/>
              </a:rPr>
              <a:t>编写</a:t>
            </a:r>
            <a:endParaRPr lang="zh-CN" altLang="en-US" sz="1800" dirty="0"/>
          </a:p>
          <a:p>
            <a:pPr eaLnBrk="1" hangingPunct="1"/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：</a:t>
            </a:r>
            <a:endParaRPr lang="zh-CN" altLang="en-US" sz="2000" dirty="0"/>
          </a:p>
          <a:p>
            <a:pPr lvl="1" eaLnBrk="1" hangingPunct="1"/>
            <a:r>
              <a:rPr lang="zh-CN" altLang="zh-CN" sz="1800" dirty="0">
                <a:sym typeface="+mn-ea"/>
              </a:rPr>
              <a:t>全栈开发与用例模型搭建</a:t>
            </a:r>
            <a:endParaRPr lang="zh-CN" altLang="zh-CN" sz="1800" dirty="0"/>
          </a:p>
          <a:p>
            <a:pPr lvl="1" eaLnBrk="1" hangingPunct="1"/>
            <a:r>
              <a:rPr lang="zh-CN" altLang="zh-CN" sz="1800" dirty="0">
                <a:sym typeface="+mn-ea"/>
              </a:rPr>
              <a:t>前后端功能对接</a:t>
            </a:r>
            <a:endParaRPr lang="zh-CN" altLang="zh-CN" sz="1800" dirty="0"/>
          </a:p>
          <a:p>
            <a:pPr lvl="1" eaLnBrk="1" hangingPunct="1"/>
            <a:r>
              <a:rPr lang="zh-CN" altLang="zh-CN" sz="1800" dirty="0">
                <a:sym typeface="+mn-ea"/>
              </a:rPr>
              <a:t>项目重构与服务器部署</a:t>
            </a:r>
            <a:endParaRPr lang="zh-CN" altLang="en-US" sz="1800" dirty="0"/>
          </a:p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前端</a:t>
            </a:r>
            <a:r>
              <a:rPr lang="en-US" altLang="zh-CN" dirty="0"/>
              <a:t>Vue</a:t>
            </a:r>
            <a:r>
              <a:rPr lang="zh-CN" altLang="zh-CN" dirty="0"/>
              <a:t>开发与</a:t>
            </a:r>
            <a:r>
              <a:rPr lang="en-US" altLang="zh-CN" dirty="0"/>
              <a:t>UI</a:t>
            </a:r>
            <a:r>
              <a:rPr lang="zh-CN" altLang="en-US" dirty="0"/>
              <a:t>优化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功能测试与</a:t>
            </a:r>
            <a:r>
              <a:rPr lang="en-US" altLang="zh-CN" dirty="0"/>
              <a:t>BUG</a:t>
            </a:r>
            <a:r>
              <a:rPr lang="zh-CN" altLang="en-US" dirty="0"/>
              <a:t>反馈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领域模型分析与构建</a:t>
            </a:r>
            <a:endParaRPr lang="zh-CN" altLang="zh-CN" dirty="0"/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开发进度计划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208962" cy="5113337"/>
          </a:xfrm>
        </p:spPr>
        <p:txBody>
          <a:bodyPr/>
          <a:lstStyle/>
          <a:p>
            <a:pPr eaLnBrk="1" hangingPunct="1"/>
            <a:r>
              <a:rPr lang="zh-CN" altLang="en-US" dirty="0"/>
              <a:t>以周为单位，阐述每周拟达到的目标</a:t>
            </a:r>
            <a:endParaRPr lang="en-US" altLang="zh-CN" dirty="0"/>
          </a:p>
          <a:p>
            <a:pPr eaLnBrk="1" hangingPunct="1"/>
            <a:r>
              <a:rPr lang="zh-CN" altLang="en-US" sz="1600" dirty="0">
                <a:latin typeface="+mn-ea"/>
              </a:rPr>
              <a:t>第十一周：需求分析和项目规划</a:t>
            </a:r>
            <a:endParaRPr lang="en-US" altLang="zh-CN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确定项目的范围和目标，在</a:t>
            </a:r>
            <a:r>
              <a:rPr lang="en-US" altLang="zh-CN" sz="1600" dirty="0" err="1">
                <a:latin typeface="+mn-ea"/>
              </a:rPr>
              <a:t>pingcode</a:t>
            </a:r>
            <a:r>
              <a:rPr lang="zh-CN" altLang="en-US" sz="1600" dirty="0">
                <a:latin typeface="+mn-ea"/>
              </a:rPr>
              <a:t>上将用户故事写好，每次迭代的规划写好。</a:t>
            </a:r>
            <a:endParaRPr lang="en-US" altLang="zh-CN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确定团队成员的角色和责任，为每个成员分配工作。</a:t>
            </a:r>
            <a:endParaRPr lang="en-US" altLang="zh-CN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第十二到第十三周：完成系统设计和架构</a:t>
            </a:r>
            <a:endParaRPr lang="en-US" altLang="zh-CN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基于需求文档，进行系统设计和架构设计。</a:t>
            </a:r>
            <a:endParaRPr lang="en-US" altLang="zh-CN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确定系统的主要模块和组件，定义接口和关键数据结构。</a:t>
            </a:r>
            <a:endParaRPr lang="en-US" altLang="zh-CN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完成部分核心代码</a:t>
            </a:r>
            <a:endParaRPr lang="en-US" altLang="zh-CN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第十四周：完成</a:t>
            </a:r>
            <a:r>
              <a:rPr lang="en-US" altLang="zh-CN" sz="1600" dirty="0">
                <a:latin typeface="+mn-ea"/>
              </a:rPr>
              <a:t>OO</a:t>
            </a:r>
            <a:r>
              <a:rPr lang="zh-CN" altLang="en-US" sz="1600" dirty="0">
                <a:latin typeface="+mn-ea"/>
              </a:rPr>
              <a:t>分析：</a:t>
            </a:r>
            <a:endParaRPr lang="en-US" altLang="zh-CN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根据</a:t>
            </a:r>
            <a:r>
              <a:rPr lang="en-US" altLang="zh-CN" sz="1600" dirty="0">
                <a:latin typeface="+mn-ea"/>
              </a:rPr>
              <a:t>Lab4</a:t>
            </a:r>
            <a:r>
              <a:rPr lang="zh-CN" altLang="en-US" sz="1600" dirty="0">
                <a:latin typeface="+mn-ea"/>
              </a:rPr>
              <a:t>的内容绘制系统的用例图、类图、时序图等设计文档。</a:t>
            </a:r>
            <a:endParaRPr lang="en-US" altLang="zh-CN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第十五到第十六周：</a:t>
            </a:r>
            <a:endParaRPr lang="en-US" altLang="zh-CN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实施单元测试和集成测试，确保代码质量和功能正确性。</a:t>
            </a:r>
            <a:endParaRPr lang="zh-CN" altLang="en-US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进行代码评审和团队讨论，解决可能存在的设计和实现问题。</a:t>
            </a:r>
            <a:endParaRPr lang="en-US" altLang="zh-CN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第十七周：</a:t>
            </a:r>
            <a:endParaRPr lang="en-US" altLang="zh-CN" sz="1600" dirty="0"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撰写项目的总结报告，准备最终演示和项目提交。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lmZTU0ZjA1MTVkNTFjNTI1MDA4MzYwYjJmZDIzYjUifQ=="/>
</p:tagLst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2619</Words>
  <Application>WPS 演示</Application>
  <PresentationFormat>全屏显示(4:3)</PresentationFormat>
  <Paragraphs>243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楷体</vt:lpstr>
      <vt:lpstr>Calibri</vt:lpstr>
      <vt:lpstr>楷体_GB2312</vt:lpstr>
      <vt:lpstr>新宋体</vt:lpstr>
      <vt:lpstr>Times New Roman</vt:lpstr>
      <vt:lpstr>微软雅黑</vt:lpstr>
      <vt:lpstr>Arial Unicode MS</vt:lpstr>
      <vt:lpstr>1_CITRUS</vt:lpstr>
      <vt:lpstr>2_CITRUS</vt:lpstr>
      <vt:lpstr>哈工大计算学部2024年春季学期 《软件工程》Project 第2轮 检查汇报</vt:lpstr>
      <vt:lpstr>选题与分组</vt:lpstr>
      <vt:lpstr>对题目的理解</vt:lpstr>
      <vt:lpstr>对题目的理解</vt:lpstr>
      <vt:lpstr>对题目的理解</vt:lpstr>
      <vt:lpstr>非功能需求</vt:lpstr>
      <vt:lpstr>系统开发技术</vt:lpstr>
      <vt:lpstr>团队分工</vt:lpstr>
      <vt:lpstr>开发进度计划</vt:lpstr>
      <vt:lpstr>系统的体系结构构思</vt:lpstr>
      <vt:lpstr>类设计</vt:lpstr>
      <vt:lpstr>类设计</vt:lpstr>
      <vt:lpstr>类设计</vt:lpstr>
      <vt:lpstr>第2轮成果</vt:lpstr>
      <vt:lpstr>第2轮成果</vt:lpstr>
      <vt:lpstr>第2轮成果</vt:lpstr>
      <vt:lpstr>第2轮成果</vt:lpstr>
      <vt:lpstr>第2轮成果</vt:lpstr>
      <vt:lpstr>两轮Project对比	</vt:lpstr>
      <vt:lpstr>Project总结	</vt:lpstr>
      <vt:lpstr>Project总结	</vt:lpstr>
      <vt:lpstr>Project总结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沉迷炉石的2,2,3,3-四甲基丁烷</cp:lastModifiedBy>
  <cp:revision>448</cp:revision>
  <dcterms:created xsi:type="dcterms:W3CDTF">2007-06-25T17:21:00Z</dcterms:created>
  <dcterms:modified xsi:type="dcterms:W3CDTF">2024-07-04T11:47:14Z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B2418288248AE02F81E45B66F0153367_42</vt:lpwstr>
  </property>
  <property fmtid="{D5CDD505-2E9C-101B-9397-08002B2CF9AE}" pid="3" name="KSOProductBuildVer">
    <vt:lpwstr>2052-12.1.0.16929</vt:lpwstr>
  </property>
</Properties>
</file>