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handoutMasterIdLst>
    <p:handoutMasterId r:id="rId28"/>
  </p:handoutMasterIdLst>
  <p:sldIdLst>
    <p:sldId id="297" r:id="rId4"/>
    <p:sldId id="298" r:id="rId5"/>
    <p:sldId id="299" r:id="rId6"/>
    <p:sldId id="317" r:id="rId7"/>
    <p:sldId id="315" r:id="rId8"/>
    <p:sldId id="300" r:id="rId9"/>
    <p:sldId id="318" r:id="rId10"/>
    <p:sldId id="301" r:id="rId11"/>
    <p:sldId id="302" r:id="rId12"/>
    <p:sldId id="303" r:id="rId13"/>
    <p:sldId id="304" r:id="rId14"/>
    <p:sldId id="305" r:id="rId15"/>
    <p:sldId id="308" r:id="rId16"/>
    <p:sldId id="311" r:id="rId17"/>
    <p:sldId id="331" r:id="rId18"/>
    <p:sldId id="335" r:id="rId19"/>
    <p:sldId id="336" r:id="rId20"/>
    <p:sldId id="337" r:id="rId21"/>
    <p:sldId id="338" r:id="rId22"/>
    <p:sldId id="339" r:id="rId23"/>
    <p:sldId id="312" r:id="rId24"/>
    <p:sldId id="313" r:id="rId25"/>
    <p:sldId id="310" r:id="rId26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3" autoAdjust="0"/>
    <p:restoredTop sz="94660" autoAdjust="0"/>
  </p:normalViewPr>
  <p:slideViewPr>
    <p:cSldViewPr showGuides="1">
      <p:cViewPr varScale="1">
        <p:scale>
          <a:sx n="92" d="100"/>
          <a:sy n="92" d="100"/>
        </p:scale>
        <p:origin x="1725" y="54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/>
              <a:t>哈工大计算学部</a:t>
            </a:r>
            <a:r>
              <a:rPr lang="en-US" altLang="zh-CN" sz="2800"/>
              <a:t>2024</a:t>
            </a:r>
            <a:r>
              <a:rPr lang="zh-CN" altLang="en-US" sz="2800"/>
              <a:t>年春季学期</a:t>
            </a:r>
            <a:br>
              <a:rPr lang="zh-CN" altLang="en-US" sz="2800"/>
            </a:br>
            <a:r>
              <a:rPr lang="en-US" altLang="zh-CN" sz="2800"/>
              <a:t>《</a:t>
            </a:r>
            <a:r>
              <a:rPr lang="zh-CN" altLang="en-US" sz="2800"/>
              <a:t>软件工程</a:t>
            </a:r>
            <a:r>
              <a:rPr lang="en-US" altLang="zh-CN" sz="2800"/>
              <a:t>》-Project</a:t>
            </a:r>
            <a:br>
              <a:rPr lang="en-US" altLang="zh-CN" sz="2800"/>
            </a:b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</a:t>
            </a:r>
            <a:r>
              <a:rPr lang="en-US" altLang="zh-CN"/>
              <a:t> </a:t>
            </a:r>
            <a:r>
              <a:rPr lang="zh-CN" altLang="en-US"/>
              <a:t>检查汇报</a:t>
            </a:r>
            <a:endParaRPr lang="zh-CN" altLang="en-US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7285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编程语言</a:t>
            </a:r>
            <a:endParaRPr lang="zh-CN" altLang="en-US"/>
          </a:p>
          <a:p>
            <a:pPr lvl="1" eaLnBrk="1" hangingPunct="1"/>
            <a:r>
              <a:rPr lang="en-US" altLang="zh-CN" sz="1800"/>
              <a:t>J</a:t>
            </a:r>
            <a:r>
              <a:rPr lang="en-US" altLang="zh-CN" sz="1800"/>
              <a:t>ava</a:t>
            </a:r>
            <a:endParaRPr lang="en-US" altLang="zh-CN" sz="1800"/>
          </a:p>
          <a:p>
            <a:pPr lvl="1" eaLnBrk="1" hangingPunct="1"/>
            <a:r>
              <a:rPr lang="en-US" altLang="zh-CN" sz="1800"/>
              <a:t>HTML/CSS/JS</a:t>
            </a:r>
            <a:endParaRPr lang="en-US" altLang="zh-CN" sz="1800"/>
          </a:p>
          <a:p>
            <a:pPr eaLnBrk="1" hangingPunct="1"/>
            <a:r>
              <a:rPr lang="zh-CN" altLang="en-US"/>
              <a:t>开发环境</a:t>
            </a:r>
            <a:endParaRPr lang="zh-CN" altLang="en-US"/>
          </a:p>
          <a:p>
            <a:pPr lvl="1" eaLnBrk="1" hangingPunct="1"/>
            <a:r>
              <a:t>Java EE 8</a:t>
            </a:r>
          </a:p>
          <a:p>
            <a:pPr lvl="1" eaLnBrk="1" hangingPunct="1"/>
            <a:r>
              <a:rPr lang="en-US" altLang="zh-CN"/>
              <a:t>MySQL 8.0</a:t>
            </a:r>
            <a:endParaRPr lang="en-US" altLang="zh-CN"/>
          </a:p>
          <a:p>
            <a:pPr lvl="1" eaLnBrk="1" hangingPunct="1"/>
            <a:r>
              <a:rPr lang="en-US" altLang="zh-CN"/>
              <a:t>Maven 3</a:t>
            </a:r>
            <a:endParaRPr lang="en-US" altLang="zh-CN"/>
          </a:p>
          <a:p>
            <a:pPr lvl="1" eaLnBrk="1" hangingPunct="1"/>
            <a:r>
              <a:rPr lang="en-US" altLang="zh-CN"/>
              <a:t>Vue 2.6</a:t>
            </a:r>
            <a:endParaRPr lang="en-US" altLang="zh-CN"/>
          </a:p>
          <a:p>
            <a:pPr eaLnBrk="1" hangingPunct="1"/>
            <a:r>
              <a:rPr lang="zh-CN" altLang="en-US"/>
              <a:t>运行环境</a:t>
            </a:r>
            <a:endParaRPr lang="zh-CN" altLang="en-US"/>
          </a:p>
          <a:p>
            <a:pPr lvl="1" eaLnBrk="1" hangingPunct="1"/>
            <a:r>
              <a:rPr lang="en-US" altLang="zh-CN" sz="1800"/>
              <a:t>Window 10</a:t>
            </a:r>
            <a:endParaRPr lang="zh-CN" altLang="en-US"/>
          </a:p>
          <a:p>
            <a:pPr eaLnBrk="1" hangingPunct="1"/>
            <a:r>
              <a:rPr lang="zh-CN" altLang="en-US"/>
              <a:t>主要技术</a:t>
            </a:r>
            <a:endParaRPr lang="zh-CN" altLang="en-US"/>
          </a:p>
          <a:p>
            <a:pPr lvl="1" eaLnBrk="1" hangingPunct="1"/>
            <a:r>
              <a:rPr lang="en-US" altLang="zh-CN">
                <a:sym typeface="+mn-ea"/>
              </a:rPr>
              <a:t>Spring Boot	Vue	SQL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zh-CN"/>
          </a:p>
          <a:p>
            <a:pPr lvl="2" eaLnBrk="1" hangingPunct="1"/>
            <a:r>
              <a:rPr lang="zh-CN" altLang="zh-CN" sz="1600"/>
              <a:t>数据库设计</a:t>
            </a:r>
            <a:endParaRPr lang="zh-CN" altLang="zh-CN" sz="1600"/>
          </a:p>
          <a:p>
            <a:pPr lvl="2" eaLnBrk="1" hangingPunct="1"/>
            <a:r>
              <a:rPr lang="zh-CN" altLang="zh-CN" sz="1600"/>
              <a:t>后端设计</a:t>
            </a:r>
            <a:endParaRPr lang="zh-CN" altLang="zh-CN" sz="1600"/>
          </a:p>
          <a:p>
            <a:pPr eaLnBrk="1" hangingPunct="1"/>
            <a:r>
              <a:rPr lang="en-US" altLang="zh-CN"/>
              <a:t> </a:t>
            </a:r>
            <a:endParaRPr lang="zh-CN" altLang="zh-CN"/>
          </a:p>
          <a:p>
            <a:pPr lvl="2" eaLnBrk="1" hangingPunct="1"/>
            <a:r>
              <a:rPr lang="zh-CN" altLang="zh-CN"/>
              <a:t>后端</a:t>
            </a:r>
            <a:r>
              <a:rPr lang="zh-CN" altLang="zh-CN"/>
              <a:t>开发</a:t>
            </a:r>
            <a:endParaRPr lang="zh-CN" altLang="zh-CN"/>
          </a:p>
          <a:p>
            <a:pPr lvl="2" eaLnBrk="1" hangingPunct="1"/>
            <a:r>
              <a:rPr lang="zh-CN" altLang="zh-CN"/>
              <a:t>后端</a:t>
            </a:r>
            <a:r>
              <a:rPr lang="zh-CN" altLang="zh-CN"/>
              <a:t>设计</a:t>
            </a:r>
            <a:endParaRPr lang="zh-CN" altLang="zh-CN"/>
          </a:p>
          <a:p>
            <a:pPr lvl="2" eaLnBrk="1" hangingPunct="1"/>
            <a:r>
              <a:rPr lang="zh-CN" altLang="zh-CN"/>
              <a:t>前后端</a:t>
            </a:r>
            <a:r>
              <a:rPr lang="zh-CN" altLang="zh-CN"/>
              <a:t>对接</a:t>
            </a:r>
            <a:endParaRPr lang="zh-CN" altLang="zh-CN"/>
          </a:p>
          <a:p>
            <a:pPr eaLnBrk="1" hangingPunct="1"/>
            <a:r>
              <a:rPr lang="en-US" altLang="zh-CN"/>
              <a:t> </a:t>
            </a:r>
            <a:endParaRPr lang="zh-CN" altLang="zh-CN"/>
          </a:p>
          <a:p>
            <a:pPr lvl="2" eaLnBrk="1" hangingPunct="1"/>
            <a:r>
              <a:rPr lang="zh-CN" altLang="zh-CN"/>
              <a:t>前端</a:t>
            </a:r>
            <a:r>
              <a:rPr lang="zh-CN" altLang="zh-CN"/>
              <a:t>设计</a:t>
            </a:r>
            <a:endParaRPr lang="zh-CN" altLang="zh-CN"/>
          </a:p>
          <a:p>
            <a:pPr lvl="2" eaLnBrk="1" hangingPunct="1"/>
            <a:r>
              <a:rPr lang="zh-CN" altLang="zh-CN"/>
              <a:t>前端</a:t>
            </a:r>
            <a:r>
              <a:rPr lang="zh-CN" altLang="zh-CN"/>
              <a:t>开发</a:t>
            </a:r>
            <a:endParaRPr lang="zh-CN" altLang="zh-CN"/>
          </a:p>
          <a:p>
            <a:pPr lvl="2" eaLnBrk="1" hangingPunct="1"/>
            <a:r>
              <a:rPr lang="zh-CN" altLang="zh-CN"/>
              <a:t>前后端</a:t>
            </a:r>
            <a:r>
              <a:rPr lang="zh-CN" altLang="zh-CN"/>
              <a:t>对接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以周为单位，阐述每周拟达到的目标</a:t>
            </a:r>
            <a:endParaRPr lang="en-US" altLang="zh-CN" dirty="0"/>
          </a:p>
          <a:p>
            <a:pPr eaLnBrk="1" hangingPunct="1"/>
            <a:r>
              <a:rPr lang="zh-CN" altLang="en-US" dirty="0"/>
              <a:t>可结合</a:t>
            </a:r>
            <a:r>
              <a:rPr lang="en-US" altLang="zh-CN" dirty="0"/>
              <a:t>Lab2</a:t>
            </a:r>
            <a:r>
              <a:rPr lang="zh-CN" altLang="en-US" dirty="0"/>
              <a:t>中的项目计划阐述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此前已完成项目分析，用户故事编写，数据库设计</a:t>
            </a:r>
            <a:r>
              <a:rPr lang="zh-CN" altLang="en-US" dirty="0"/>
              <a:t>等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除下表外，如在项目进行中遇到问题或新的想法，会对目标进行</a:t>
            </a:r>
            <a:r>
              <a:rPr lang="zh-CN" altLang="en-US" dirty="0"/>
              <a:t>调整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0775" y="3025140"/>
          <a:ext cx="6667500" cy="26670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  <a:gridCol w="1333500"/>
              </a:tblGrid>
              <a:tr h="615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迭代次数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包含的用户故事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故事的优先级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故事的工作量估计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计划起止时间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  <a:endParaRPr lang="en-US" sz="1400" b="1"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</a:rPr>
                        <a:t> </a:t>
                      </a:r>
                      <a:endParaRPr lang="en-US" altLang="zh-CN" sz="1400" b="1"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</a:rPr>
                        <a:t> </a:t>
                      </a:r>
                      <a:endParaRPr 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Times New Roman" panose="02020603050405020304" pitchFamily="18" charset="0"/>
                        </a:rPr>
                        <a:t>用户认证</a:t>
                      </a:r>
                      <a:endParaRPr lang="en-US" altLang="en-US" sz="1400" b="1"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6/2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+mn-ea"/>
                          <a:cs typeface="Times New Roman" panose="02020603050405020304" pitchFamily="18" charset="0"/>
                        </a:rPr>
                        <a:t>薪资查询</a:t>
                      </a:r>
                      <a:endParaRPr lang="en-US" altLang="en-US" sz="1600" b="1"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6/5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权限管理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6/7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2</a:t>
                      </a:r>
                      <a:endParaRPr lang="en-US" sz="1400" b="1"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</a:rPr>
                        <a:t> </a:t>
                      </a:r>
                      <a:endParaRPr lang="en-US" altLang="zh-CN" sz="1400" b="1"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</a:rPr>
                        <a:t> </a:t>
                      </a:r>
                      <a:endParaRPr lang="en-US" altLang="zh-CN" sz="1400" b="1"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latin typeface="宋体" panose="02010600030101010101" pitchFamily="2" charset="-122"/>
                        </a:rPr>
                        <a:t> </a:t>
                      </a:r>
                      <a:endParaRPr 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+mn-ea"/>
                          <a:cs typeface="Times New Roman" panose="02020603050405020304" pitchFamily="18" charset="0"/>
                        </a:rPr>
                        <a:t>工资统计</a:t>
                      </a:r>
                      <a:endParaRPr lang="en-US" altLang="en-US" sz="1600" b="1"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6/9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+mn-ea"/>
                          <a:cs typeface="Times New Roman" panose="02020603050405020304" pitchFamily="18" charset="0"/>
                        </a:rPr>
                        <a:t>薪资管理</a:t>
                      </a:r>
                      <a:endParaRPr lang="en-US" altLang="en-US" sz="1600" b="1"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6/13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+mn-ea"/>
                          <a:cs typeface="Times New Roman" panose="02020603050405020304" pitchFamily="18" charset="0"/>
                        </a:rPr>
                        <a:t>财务报表</a:t>
                      </a:r>
                      <a:endParaRPr lang="en-US" altLang="en-US" sz="1600" b="1"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22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6/20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 vMerge="1"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+mn-ea"/>
                          <a:cs typeface="Times New Roman" panose="02020603050405020304" pitchFamily="18" charset="0"/>
                        </a:rPr>
                        <a:t>系统管理</a:t>
                      </a:r>
                      <a:endParaRPr lang="en-US" altLang="en-US" sz="1600" b="1"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+mn-ea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遇到</a:t>
            </a:r>
            <a:r>
              <a:rPr lang="zh-CN" altLang="zh-CN"/>
              <a:t>问题</a:t>
            </a:r>
            <a:endParaRPr lang="zh-CN" altLang="zh-CN"/>
          </a:p>
          <a:p>
            <a:pPr lvl="1" eaLnBrk="1" hangingPunct="1"/>
            <a:r>
              <a:rPr lang="zh-CN" altLang="zh-CN">
                <a:sym typeface="+mn-ea"/>
              </a:rPr>
              <a:t>在此前，我组成员对于项目开发流程并不了解</a:t>
            </a:r>
            <a:endParaRPr lang="zh-CN" altLang="zh-CN">
              <a:sym typeface="+mn-ea"/>
            </a:endParaRPr>
          </a:p>
          <a:p>
            <a:pPr lvl="1" eaLnBrk="1" hangingPunct="1"/>
            <a:r>
              <a:rPr lang="zh-CN" altLang="zh-CN">
                <a:sym typeface="+mn-ea"/>
              </a:rPr>
              <a:t>对于工程项目的必要技术栈基本未曾接触过</a:t>
            </a:r>
            <a:endParaRPr lang="zh-CN" altLang="zh-CN">
              <a:sym typeface="+mn-ea"/>
            </a:endParaRPr>
          </a:p>
          <a:p>
            <a:pPr lvl="1" eaLnBrk="1" hangingPunct="1"/>
            <a:r>
              <a:rPr lang="zh-CN" altLang="zh-CN"/>
              <a:t>对敏捷开发的理解不够深刻，在项目进行过程中时常出现返工</a:t>
            </a:r>
            <a:endParaRPr lang="zh-CN" altLang="zh-CN"/>
          </a:p>
          <a:p>
            <a:pPr eaLnBrk="1" hangingPunct="1"/>
            <a:r>
              <a:rPr lang="zh-CN" altLang="zh-CN"/>
              <a:t>解决</a:t>
            </a:r>
            <a:r>
              <a:rPr lang="zh-CN" altLang="zh-CN"/>
              <a:t>思路</a:t>
            </a:r>
            <a:endParaRPr lang="zh-CN" altLang="zh-CN"/>
          </a:p>
          <a:p>
            <a:pPr lvl="1" eaLnBrk="1" hangingPunct="1"/>
            <a:r>
              <a:rPr lang="zh-CN" altLang="zh-CN" sz="1800">
                <a:sym typeface="+mn-ea"/>
              </a:rPr>
              <a:t>面向需求学习，对于开发中遇到的问题进行定点击破</a:t>
            </a:r>
            <a:endParaRPr lang="zh-CN" altLang="zh-CN" sz="1800"/>
          </a:p>
          <a:p>
            <a:pPr lvl="1" eaLnBrk="1" hangingPunct="1"/>
            <a:r>
              <a:rPr lang="zh-CN" altLang="zh-CN" sz="1800">
                <a:sym typeface="+mn-ea"/>
              </a:rPr>
              <a:t>体会开发流程，感受项目开发的具体步骤。</a:t>
            </a:r>
            <a:endParaRPr lang="zh-CN" altLang="zh-CN" sz="1800"/>
          </a:p>
          <a:p>
            <a:pPr lvl="1" eaLnBrk="1" hangingPunct="1"/>
            <a:r>
              <a:rPr lang="zh-CN" altLang="zh-CN" sz="1800">
                <a:sym typeface="+mn-ea"/>
              </a:rPr>
              <a:t>参考一些开源模板，在其基础上添加修改为自己的项目需求</a:t>
            </a:r>
            <a:endParaRPr lang="zh-CN" altLang="zh-CN" sz="1800"/>
          </a:p>
          <a:p>
            <a:pPr eaLnBrk="1" hangingPunct="1"/>
            <a:r>
              <a:rPr lang="zh-CN" altLang="en-US">
                <a:sym typeface="+mn-ea"/>
              </a:rPr>
              <a:t>可行性分析</a:t>
            </a:r>
            <a:endParaRPr lang="zh-CN" altLang="en-US">
              <a:sym typeface="+mn-ea"/>
            </a:endParaRPr>
          </a:p>
          <a:p>
            <a:pPr lvl="1" eaLnBrk="1" hangingPunct="1"/>
            <a:r>
              <a:rPr lang="zh-CN" altLang="en-US" sz="1800">
                <a:sym typeface="+mn-ea"/>
              </a:rPr>
              <a:t>截至目前，我组已经完成了整个用户故事设计以及数据库设计</a:t>
            </a:r>
            <a:endParaRPr lang="zh-CN" altLang="en-US" sz="1800">
              <a:sym typeface="+mn-ea"/>
            </a:endParaRPr>
          </a:p>
          <a:p>
            <a:pPr lvl="1" eaLnBrk="1" hangingPunct="1"/>
            <a:r>
              <a:rPr lang="zh-CN" altLang="en-US"/>
              <a:t>并且为后续拓展留下了相应的</a:t>
            </a:r>
            <a:r>
              <a:rPr lang="zh-CN" altLang="en-US"/>
              <a:t>接口</a:t>
            </a:r>
            <a:endParaRPr lang="zh-CN" altLang="en-US"/>
          </a:p>
          <a:p>
            <a:pPr lvl="1" eaLnBrk="1" hangingPunct="1"/>
            <a:r>
              <a:rPr lang="zh-CN" altLang="en-US"/>
              <a:t>除了</a:t>
            </a:r>
            <a:r>
              <a:rPr lang="en-US" altLang="zh-CN"/>
              <a:t>“</a:t>
            </a:r>
            <a:r>
              <a:rPr lang="zh-CN" altLang="en-US"/>
              <a:t>提交财务报表</a:t>
            </a:r>
            <a:r>
              <a:rPr lang="en-US" altLang="zh-CN"/>
              <a:t>”</a:t>
            </a:r>
            <a:r>
              <a:rPr lang="zh-CN" altLang="en-US"/>
              <a:t>外的功能实现难度均在可承受</a:t>
            </a:r>
            <a:r>
              <a:rPr lang="zh-CN" altLang="en-US"/>
              <a:t>范围</a:t>
            </a:r>
            <a:endParaRPr lang="zh-CN" altLang="en-US"/>
          </a:p>
          <a:p>
            <a:pPr lvl="1" eaLnBrk="1" hangingPunct="1"/>
            <a:endParaRPr lang="zh-CN" altLang="en-US"/>
          </a:p>
          <a:p>
            <a:pPr marL="1270" indent="0" eaLnBrk="1" hangingPunct="1"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endParaRPr lang="zh-CN" altLang="zh-CN"/>
          </a:p>
          <a:p>
            <a:pPr marL="342900" indent="-342900" eaLnBrk="1" hangingPunct="1"/>
            <a:r>
              <a:rPr lang="zh-CN" altLang="zh-CN"/>
              <a:t>数据库设计</a:t>
            </a:r>
            <a:endParaRPr lang="zh-CN" altLang="zh-CN"/>
          </a:p>
          <a:p>
            <a:pPr marL="800100" lvl="1" indent="-342900" eaLnBrk="1" hangingPunct="1"/>
            <a:r>
              <a:rPr lang="zh-CN" altLang="en-US" sz="1800"/>
              <a:t>用户信息</a:t>
            </a:r>
            <a:endParaRPr lang="zh-CN" altLang="en-US" sz="1800"/>
          </a:p>
          <a:p>
            <a:pPr marL="800100" lvl="1" indent="-342900" eaLnBrk="1" hangingPunct="1"/>
            <a:r>
              <a:rPr lang="zh-CN" altLang="zh-CN" sz="1800"/>
              <a:t>记录</a:t>
            </a:r>
            <a:r>
              <a:rPr lang="zh-CN" altLang="zh-CN" sz="1800"/>
              <a:t>基本信息</a:t>
            </a:r>
            <a:endParaRPr lang="zh-CN" altLang="zh-CN" sz="1800"/>
          </a:p>
          <a:p>
            <a:pPr marL="800100" lvl="1" indent="-342900" eaLnBrk="1" hangingPunct="1"/>
            <a:r>
              <a:rPr lang="zh-CN" altLang="zh-CN"/>
              <a:t>存放</a:t>
            </a:r>
            <a:r>
              <a:rPr lang="zh-CN" altLang="zh-CN" b="1"/>
              <a:t>加密后的</a:t>
            </a:r>
            <a:r>
              <a:rPr lang="zh-CN" altLang="zh-CN" b="1"/>
              <a:t>密码</a:t>
            </a:r>
            <a:endParaRPr lang="zh-CN" altLang="zh-CN" b="1"/>
          </a:p>
          <a:p>
            <a:pPr marL="800100" lvl="1" indent="-342900" eaLnBrk="1" hangingPunct="1"/>
            <a:r>
              <a:rPr lang="zh-CN" altLang="zh-CN"/>
              <a:t>记录建立和最近一次更新的相关</a:t>
            </a:r>
            <a:r>
              <a:rPr lang="zh-CN" altLang="zh-CN"/>
              <a:t>信息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" t="20937" r="-7" b="10862"/>
          <a:stretch>
            <a:fillRect/>
          </a:stretch>
        </p:blipFill>
        <p:spPr>
          <a:xfrm>
            <a:off x="488950" y="4220845"/>
            <a:ext cx="8021955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endParaRPr lang="zh-CN" altLang="zh-CN"/>
          </a:p>
          <a:p>
            <a:pPr marL="342900" indent="-342900" eaLnBrk="1" hangingPunct="1"/>
            <a:r>
              <a:rPr lang="zh-CN" altLang="zh-CN"/>
              <a:t>数据库设计</a:t>
            </a:r>
            <a:endParaRPr lang="zh-CN" altLang="zh-CN"/>
          </a:p>
          <a:p>
            <a:pPr marL="800100" lvl="1" indent="-342900" eaLnBrk="1" hangingPunct="1"/>
            <a:r>
              <a:rPr lang="zh-CN" altLang="zh-CN" sz="1800"/>
              <a:t>此处为权限设置</a:t>
            </a:r>
            <a:endParaRPr lang="zh-CN" altLang="zh-CN" sz="1800"/>
          </a:p>
          <a:p>
            <a:pPr marL="800100" lvl="1" indent="-342900" eaLnBrk="1" hangingPunct="1"/>
            <a:r>
              <a:rPr lang="en-US" altLang="zh-CN" sz="1800"/>
              <a:t>content_tpye_id</a:t>
            </a:r>
            <a:r>
              <a:rPr lang="zh-CN" altLang="en-US" sz="1800"/>
              <a:t>对应权限等级</a:t>
            </a:r>
            <a:endParaRPr lang="zh-CN" altLang="en-US" sz="1800"/>
          </a:p>
          <a:p>
            <a:pPr marL="800100" lvl="1" indent="-342900" eaLnBrk="1" hangingPunct="1"/>
            <a:r>
              <a:rPr lang="zh-CN" altLang="zh-CN" sz="1800"/>
              <a:t>每个权限等级有可执行的</a:t>
            </a:r>
            <a:r>
              <a:rPr lang="zh-CN" altLang="zh-CN" sz="1800"/>
              <a:t>操作</a:t>
            </a:r>
            <a:endParaRPr lang="zh-CN" altLang="zh-CN" sz="1800"/>
          </a:p>
          <a:p>
            <a:pPr marL="800100" lvl="1" indent="-342900" eaLnBrk="1" hangingPunct="1"/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20305"/>
          <a:stretch>
            <a:fillRect/>
          </a:stretch>
        </p:blipFill>
        <p:spPr>
          <a:xfrm>
            <a:off x="4644390" y="1988820"/>
            <a:ext cx="3888105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endParaRPr lang="zh-CN" altLang="zh-CN"/>
          </a:p>
          <a:p>
            <a:pPr marL="342900" indent="-342900" eaLnBrk="1" hangingPunct="1"/>
            <a:endParaRPr lang="zh-CN" altLang="zh-CN"/>
          </a:p>
          <a:p>
            <a:pPr marL="342900" indent="-342900" eaLnBrk="1" hangingPunct="1"/>
            <a:r>
              <a:rPr lang="zh-CN" altLang="zh-CN"/>
              <a:t>登录</a:t>
            </a:r>
            <a:r>
              <a:rPr lang="zh-CN" altLang="zh-CN"/>
              <a:t>设计</a:t>
            </a:r>
            <a:endParaRPr lang="zh-CN" altLang="zh-CN"/>
          </a:p>
          <a:p>
            <a:pPr marL="800100" lvl="1" indent="-342900" eaLnBrk="1" hangingPunct="1"/>
            <a:r>
              <a:rPr lang="zh-CN" altLang="en-US" sz="1800"/>
              <a:t>前端读取用户输入</a:t>
            </a:r>
            <a:endParaRPr lang="zh-CN" altLang="en-US" sz="1800"/>
          </a:p>
          <a:p>
            <a:pPr marL="800100" lvl="1" indent="-342900" eaLnBrk="1" hangingPunct="1"/>
            <a:r>
              <a:rPr lang="zh-CN" altLang="zh-CN" sz="1800"/>
              <a:t>调用</a:t>
            </a:r>
            <a:r>
              <a:rPr lang="en-US" altLang="zh-CN" sz="1800"/>
              <a:t>”handlelogin”</a:t>
            </a:r>
            <a:r>
              <a:rPr lang="zh-CN" altLang="en-US" sz="1800"/>
              <a:t>进行处理</a:t>
            </a:r>
            <a:endParaRPr lang="zh-CN" altLang="en-US" sz="1800"/>
          </a:p>
          <a:p>
            <a:pPr marL="800100" lvl="1" indent="-342900" eaLnBrk="1" hangingPunct="1"/>
            <a:r>
              <a:rPr lang="zh-CN" altLang="zh-CN" sz="1800"/>
              <a:t>设计了一个可选的验证码</a:t>
            </a:r>
            <a:r>
              <a:rPr lang="zh-CN" altLang="zh-CN" sz="1800"/>
              <a:t>填写</a:t>
            </a:r>
            <a:endParaRPr lang="zh-CN" altLang="zh-CN" sz="1800"/>
          </a:p>
          <a:p>
            <a:pPr marL="800100" lvl="1" indent="-342900" eaLnBrk="1" hangingPunct="1"/>
            <a:r>
              <a:rPr lang="zh-CN" altLang="zh-CN" sz="1800"/>
              <a:t>未</a:t>
            </a:r>
            <a:r>
              <a:rPr lang="zh-CN" altLang="zh-CN" sz="1800"/>
              <a:t>设计创建账户</a:t>
            </a:r>
            <a:r>
              <a:rPr lang="zh-CN" altLang="zh-CN" sz="1800"/>
              <a:t>功能</a:t>
            </a:r>
            <a:endParaRPr lang="zh-CN" altLang="zh-CN" sz="1800"/>
          </a:p>
          <a:p>
            <a:pPr marL="800100" lvl="1" indent="-342900" eaLnBrk="1" hangingPunct="1"/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35093"/>
          <a:stretch>
            <a:fillRect/>
          </a:stretch>
        </p:blipFill>
        <p:spPr>
          <a:xfrm>
            <a:off x="4716145" y="2060575"/>
            <a:ext cx="366204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endParaRPr lang="zh-CN" altLang="zh-CN"/>
          </a:p>
          <a:p>
            <a:pPr marL="342900" indent="-342900" eaLnBrk="1" hangingPunct="1"/>
            <a:endParaRPr lang="zh-CN" altLang="zh-CN"/>
          </a:p>
          <a:p>
            <a:pPr marL="0" indent="0" eaLnBrk="1" hangingPunct="1">
              <a:buNone/>
            </a:pPr>
            <a:endParaRPr lang="zh-CN" altLang="zh-CN"/>
          </a:p>
          <a:p>
            <a:pPr marL="342900" indent="-342900" eaLnBrk="1" hangingPunct="1"/>
            <a:r>
              <a:rPr lang="zh-CN" altLang="zh-CN"/>
              <a:t>登录</a:t>
            </a:r>
            <a:r>
              <a:rPr lang="zh-CN" altLang="zh-CN"/>
              <a:t>设计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前端效果</a:t>
            </a:r>
            <a:r>
              <a:rPr lang="zh-CN" altLang="zh-CN"/>
              <a:t>展示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验证码作为可选功能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855" y="1917065"/>
            <a:ext cx="4476115" cy="3754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zh-CN"/>
              <a:t>权限</a:t>
            </a:r>
            <a:r>
              <a:rPr lang="zh-CN" altLang="zh-CN"/>
              <a:t>设置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普通用户与管理</a:t>
            </a:r>
            <a:r>
              <a:rPr lang="zh-CN" altLang="zh-CN"/>
              <a:t>员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普通用户只可以对自身部分</a:t>
            </a:r>
            <a:r>
              <a:rPr lang="zh-CN" altLang="zh-CN"/>
              <a:t>信息进行</a:t>
            </a:r>
            <a:r>
              <a:rPr lang="zh-CN" altLang="zh-CN"/>
              <a:t>修改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管理员可对除管理员账号外进行</a:t>
            </a:r>
            <a:r>
              <a:rPr lang="zh-CN" altLang="zh-CN"/>
              <a:t>修改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预留后续拓展空间，如部门管理等介于管理员与用户权限之间的</a:t>
            </a:r>
            <a:r>
              <a:rPr lang="zh-CN" altLang="zh-CN"/>
              <a:t>情况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3429000"/>
            <a:ext cx="6888480" cy="3235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zh-CN"/>
              <a:t>部门管理（此处为管理员</a:t>
            </a:r>
            <a:r>
              <a:rPr lang="zh-CN" altLang="zh-CN"/>
              <a:t>视角）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以哈尔滨工业大学作为</a:t>
            </a:r>
            <a:r>
              <a:rPr lang="zh-CN" altLang="zh-CN"/>
              <a:t>数据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管理员可对部门进行</a:t>
            </a:r>
            <a:r>
              <a:rPr lang="zh-CN" altLang="zh-CN"/>
              <a:t>新建修改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加入部分合法性检验防止非法操作导致信息</a:t>
            </a:r>
            <a:r>
              <a:rPr lang="zh-CN" altLang="zh-CN"/>
              <a:t>丢失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3284855"/>
            <a:ext cx="8147685" cy="3046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财务管理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系统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2103601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高恩柱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2021111660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mayzyee.sudo@outlook.com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https://github.com/MayZyee/Financial_Management.git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刘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铭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zh-CN"/>
              <a:t>用户管理（此处为管理员</a:t>
            </a:r>
            <a:r>
              <a:rPr lang="zh-CN" altLang="zh-CN"/>
              <a:t>视角）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新建两个用户作为功能</a:t>
            </a:r>
            <a:r>
              <a:rPr lang="zh-CN" altLang="zh-CN"/>
              <a:t>测试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改系统取消了用户注册功能，改为由管理员进行</a:t>
            </a:r>
            <a:r>
              <a:rPr lang="zh-CN" altLang="zh-CN"/>
              <a:t>分配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管理员可对用户进行新建</a:t>
            </a:r>
            <a:r>
              <a:rPr lang="zh-CN" altLang="zh-CN"/>
              <a:t>或修改</a:t>
            </a:r>
            <a:endParaRPr lang="zh-CN" altLang="zh-CN"/>
          </a:p>
          <a:p>
            <a:pPr marL="800100" lvl="1" indent="-342900" eaLnBrk="1" hangingPunct="1"/>
            <a:r>
              <a:rPr lang="zh-CN" altLang="zh-CN"/>
              <a:t>用户序号采用自动升序</a:t>
            </a:r>
            <a:r>
              <a:rPr lang="zh-CN" altLang="zh-CN"/>
              <a:t>排列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261"/>
          <a:stretch>
            <a:fillRect/>
          </a:stretch>
        </p:blipFill>
        <p:spPr>
          <a:xfrm>
            <a:off x="467360" y="3644900"/>
            <a:ext cx="8352155" cy="26333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zh-CN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轮总体完成情况</a:t>
            </a:r>
            <a:endParaRPr lang="zh-CN" altLang="en-US" noProof="1"/>
          </a:p>
          <a:p>
            <a:pPr lvl="1" indent="-228600" eaLnBrk="1" hangingPunct="1">
              <a:defRPr/>
            </a:pPr>
            <a:r>
              <a:rPr lang="zh-CN" altLang="en-US" sz="1800" noProof="1"/>
              <a:t>完成数据库设计</a:t>
            </a:r>
            <a:endParaRPr lang="zh-CN" altLang="en-US" sz="1800" noProof="1"/>
          </a:p>
          <a:p>
            <a:pPr lvl="1" indent="-228600" eaLnBrk="1" hangingPunct="1">
              <a:defRPr/>
            </a:pPr>
            <a:r>
              <a:rPr lang="zh-CN" altLang="en-US" noProof="1"/>
              <a:t>登录功能</a:t>
            </a:r>
            <a:r>
              <a:rPr lang="zh-CN" altLang="en-US" noProof="1"/>
              <a:t>实现</a:t>
            </a:r>
            <a:endParaRPr lang="zh-CN" altLang="en-US" noProof="1"/>
          </a:p>
          <a:p>
            <a:pPr lvl="1" indent="-228600" eaLnBrk="1" hangingPunct="1">
              <a:defRPr/>
            </a:pPr>
            <a:r>
              <a:rPr lang="zh-CN" altLang="en-US" noProof="1"/>
              <a:t>实现用户</a:t>
            </a:r>
            <a:r>
              <a:rPr lang="zh-CN" altLang="en-US" noProof="1"/>
              <a:t>管理</a:t>
            </a:r>
            <a:endParaRPr lang="zh-CN" altLang="en-US" noProof="1"/>
          </a:p>
          <a:p>
            <a:pPr lvl="1" indent="-228600" eaLnBrk="1" hangingPunct="1">
              <a:defRPr/>
            </a:pPr>
            <a:r>
              <a:rPr lang="zh-CN" altLang="en-US" noProof="1"/>
              <a:t>实现权限设置，待进一步</a:t>
            </a:r>
            <a:r>
              <a:rPr lang="zh-CN" altLang="en-US" noProof="1"/>
              <a:t>拓展</a:t>
            </a:r>
            <a:endParaRPr lang="zh-CN" altLang="en-US" noProof="1"/>
          </a:p>
          <a:p>
            <a:pPr lvl="1" indent="-228600" eaLnBrk="1" hangingPunct="1">
              <a:defRPr/>
            </a:pPr>
            <a:r>
              <a:rPr lang="zh-CN" altLang="en-US" noProof="1"/>
              <a:t>实现部门</a:t>
            </a:r>
            <a:r>
              <a:rPr lang="zh-CN" altLang="en-US" noProof="1"/>
              <a:t>管理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轮需要改进的地方和措施</a:t>
            </a:r>
            <a:endParaRPr lang="zh-CN" altLang="en-US" noProof="1"/>
          </a:p>
          <a:p>
            <a:pPr lvl="1" indent="-228600" eaLnBrk="1" hangingPunct="1">
              <a:defRPr/>
            </a:pPr>
            <a:r>
              <a:rPr lang="zh-CN" altLang="en-US" sz="1800" noProof="1"/>
              <a:t>对于新功能，需要根据具体情况调整数据库信息</a:t>
            </a:r>
            <a:endParaRPr lang="zh-CN" altLang="en-US" sz="1800" noProof="1"/>
          </a:p>
          <a:p>
            <a:pPr lvl="1" indent="-228600" eaLnBrk="1" hangingPunct="1">
              <a:defRPr/>
            </a:pPr>
            <a:r>
              <a:rPr lang="zh-CN" altLang="en-US" sz="1800" noProof="1"/>
              <a:t>设计类网盘功能以实现财务</a:t>
            </a:r>
            <a:r>
              <a:rPr lang="zh-CN" altLang="en-US" sz="1800" noProof="1"/>
              <a:t>报表</a:t>
            </a:r>
            <a:endParaRPr lang="zh-CN" altLang="en-US" sz="1800" noProof="1"/>
          </a:p>
          <a:p>
            <a:pPr lvl="1" indent="-228600" eaLnBrk="1" hangingPunct="1">
              <a:defRPr/>
            </a:pPr>
            <a:r>
              <a:rPr lang="zh-CN" altLang="en-US" sz="1800" noProof="1"/>
              <a:t>操作和界面</a:t>
            </a:r>
            <a:r>
              <a:rPr lang="zh-CN" altLang="en-US" sz="1800" noProof="1"/>
              <a:t>优化</a:t>
            </a:r>
            <a:endParaRPr lang="zh-CN" altLang="en-US" sz="1800" noProof="1"/>
          </a:p>
          <a:p>
            <a:pPr indent="-228600" eaLnBrk="1" hangingPunct="1">
              <a:defRPr/>
            </a:pPr>
            <a:r>
              <a:rPr lang="zh-CN" altLang="en-US" noProof="1"/>
              <a:t>其他需要说明的东西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5" y="1484630"/>
            <a:ext cx="8206105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9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，文件名称为“学号-姓名-Project第1轮检查汇报.ppt”</a:t>
            </a:r>
            <a:endParaRPr lang="zh-CN" altLang="en-US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将根据所提交材料进行评价，并给出意见和建议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基本背景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>
                <a:sym typeface="+mn-ea"/>
              </a:rPr>
              <a:t>财务管理系统是现代企业中非常重要的组成部分，它负责处理和监控公司的财务活动，包括工资管理、报表生成和用户权限管理等。随着企业规模的扩大和财务管理要求的提高，一个高效、可靠的财务管理系统成为必需。</a:t>
            </a:r>
            <a:endParaRPr lang="zh-CN" altLang="en-US"/>
          </a:p>
          <a:p>
            <a:pPr marL="1270" indent="0" eaLnBrk="1" hangingPunct="1">
              <a:buNone/>
            </a:pPr>
            <a:endParaRPr lang="zh-CN" altLang="en-US"/>
          </a:p>
          <a:p>
            <a:pPr eaLnBrk="1" hangingPunct="1"/>
            <a:r>
              <a:rPr lang="zh-CN" altLang="en-US"/>
              <a:t>现实意义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提高效率：自动化处理薪资和财务报表，减少手动操作错误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数据安全：通过权限管理确保财务数据的安全性。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数据可视：用户对薪资报表等可以详细查找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系统功能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工资查询与管理：员工可以查看个人工资详情，财务人员可进行工资等级设置。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财务报表：员工提交报表，系统自动统计和分析。</a:t>
            </a:r>
            <a:endParaRPr lang="zh-CN" altLang="en-US"/>
          </a:p>
          <a:p>
            <a:pPr marL="1270" indent="457200" eaLnBrk="1" hangingPunct="1">
              <a:buNone/>
            </a:pPr>
            <a:r>
              <a:rPr lang="zh-CN" altLang="en-US"/>
              <a:t>权限管理：管理员对用户权限进行细致管理，保证数据安全。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3610610"/>
            <a:ext cx="6295390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用户类型及需求</a:t>
            </a:r>
            <a:endParaRPr lang="zh-CN" altLang="en-US" sz="2400"/>
          </a:p>
          <a:p>
            <a:pPr marL="1270" indent="0" eaLnBrk="1" hangingPunct="1">
              <a:buNone/>
            </a:pPr>
            <a:r>
              <a:rPr lang="zh-CN" altLang="en-US" sz="2400"/>
              <a:t>员工：</a:t>
            </a:r>
            <a:endParaRPr lang="zh-CN" altLang="en-US" sz="2400"/>
          </a:p>
          <a:p>
            <a:pPr lvl="3" eaLnBrk="1" hangingPunct="1"/>
            <a:r>
              <a:rPr lang="zh-CN" altLang="en-US" sz="1600"/>
              <a:t>查询个人薪资等级和具体工资。</a:t>
            </a:r>
            <a:endParaRPr lang="zh-CN" altLang="en-US" sz="1600"/>
          </a:p>
          <a:p>
            <a:pPr lvl="3" eaLnBrk="1" hangingPunct="1"/>
            <a:r>
              <a:rPr lang="zh-CN" altLang="en-US" sz="1600"/>
              <a:t>按月、季度、年份进行工资统计。</a:t>
            </a:r>
            <a:endParaRPr lang="zh-CN" altLang="en-US" sz="1600"/>
          </a:p>
          <a:p>
            <a:pPr lvl="3" eaLnBrk="1" hangingPunct="1"/>
            <a:r>
              <a:rPr lang="zh-CN" altLang="en-US" sz="1600"/>
              <a:t>提交财务报表。</a:t>
            </a:r>
            <a:endParaRPr lang="zh-CN" altLang="en-US" sz="1600"/>
          </a:p>
          <a:p>
            <a:pPr marL="1270" indent="0" eaLnBrk="1" hangingPunct="1">
              <a:buNone/>
            </a:pPr>
            <a:r>
              <a:rPr lang="zh-CN" altLang="en-US" sz="2400"/>
              <a:t>财务人员：</a:t>
            </a:r>
            <a:endParaRPr lang="zh-CN" altLang="en-US" sz="2400"/>
          </a:p>
          <a:p>
            <a:pPr lvl="3" eaLnBrk="1" hangingPunct="1"/>
            <a:r>
              <a:rPr lang="zh-CN" altLang="en-US" sz="1600"/>
              <a:t>设置不同用户的工资等级。</a:t>
            </a:r>
            <a:endParaRPr lang="zh-CN" altLang="en-US" sz="1600"/>
          </a:p>
          <a:p>
            <a:pPr lvl="3" eaLnBrk="1" hangingPunct="1"/>
            <a:r>
              <a:rPr lang="zh-CN" altLang="en-US" sz="1600"/>
              <a:t>管理和审核财务报表。</a:t>
            </a:r>
            <a:endParaRPr lang="zh-CN" altLang="en-US" sz="1600"/>
          </a:p>
          <a:p>
            <a:pPr marL="1270" indent="0" eaLnBrk="1" hangingPunct="1">
              <a:buNone/>
            </a:pPr>
            <a:r>
              <a:rPr lang="zh-CN" altLang="en-US" sz="2400"/>
              <a:t>管理员：</a:t>
            </a:r>
            <a:endParaRPr lang="zh-CN" altLang="en-US" sz="2400"/>
          </a:p>
          <a:p>
            <a:pPr lvl="3" eaLnBrk="1" hangingPunct="1"/>
            <a:r>
              <a:rPr lang="zh-CN" altLang="en-US" sz="1600"/>
              <a:t>管理用户权限，确保数据安全。</a:t>
            </a:r>
            <a:endParaRPr lang="zh-CN" altLang="en-US" sz="1600"/>
          </a:p>
          <a:p>
            <a:pPr lvl="3" eaLnBrk="1" hangingPunct="1"/>
            <a:r>
              <a:rPr lang="zh-CN" altLang="en-US" sz="1600"/>
              <a:t>监控整个财务系统的运行状态。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简要列出本系统所包含的全部功能清单</a:t>
            </a:r>
            <a:r>
              <a:rPr lang="en-US" altLang="zh-CN" dirty="0"/>
              <a:t>(</a:t>
            </a:r>
            <a:r>
              <a:rPr lang="zh-CN" altLang="en-US" dirty="0"/>
              <a:t>在当前构思下，未来可扩展或改变</a:t>
            </a:r>
            <a:r>
              <a:rPr lang="en-US" altLang="zh-CN" dirty="0"/>
              <a:t>)</a:t>
            </a:r>
            <a:r>
              <a:rPr lang="zh-CN" altLang="en-US" dirty="0"/>
              <a:t>，每项功能清单有简短的介绍。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用户认证模块：实现用户的登录和权限验证功能，确保只有授权用户才能访问系统。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薪资查询模块：员工可以通过此模块查询个人的薪资等级和具体工资。此模块需要提供按月、季度、年份进行工资统计的功能。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财务报表模块：员工可以通过此模块提交财务报表。此模块需要提供报表的创建、编辑、保存和提交等功能。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薪资管理模块：财务人员可以通过此模块对不同用户的工资等级进行设置，包括薪资等级的创建、编辑和删除等功能。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权限管理模块：管理员可以通过此模块对不同用户的权限进行管理，包括用户角色的创建、编辑和删除等功能。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系统管理模块：管理员可以通过此模块进行系统的基本设置，包括系统参数的配置、系统日志的查看等功能。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简要列出本系统所包含的全部功能清单</a:t>
            </a:r>
            <a:r>
              <a:rPr lang="en-US" altLang="zh-CN" dirty="0"/>
              <a:t>(</a:t>
            </a:r>
            <a:r>
              <a:rPr lang="zh-CN" altLang="en-US" dirty="0"/>
              <a:t>在当前构思下，未来可扩展或改变</a:t>
            </a:r>
            <a:r>
              <a:rPr lang="en-US" altLang="zh-CN" dirty="0"/>
              <a:t>)</a:t>
            </a:r>
            <a:r>
              <a:rPr lang="zh-CN" altLang="en-US" dirty="0"/>
              <a:t>，每项功能清单有简短的介绍。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用户认证模块：实现用户的登录和权限验证功能，确保只有授权用户才能访问系统。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薪资查询模块：员工可以通过此模块查询个人的薪资等级和具体工资。此模块需要提供按月、季度、年份进行工资统计的功能。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财务报表模块：员工可以通过此模块提交财务报表。此模块需要提供报表的创建、编辑、保存和提交等功能。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薪资管理模块：财务人员可以通过此模块对不同用户的工资等级进行设置，包括薪资等级的创建、编辑和删除等功能。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权限管理模块：管理员可以通过此模块对不同用户的权限进行管理，包括用户角色的创建、编辑和删除等功能。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系统管理模块：管理员可以通过此模块进行系统的基本设置，包括系统参数的配置、系统日志的查看等功能。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简要阐述本系统拟达到的各方面</a:t>
            </a:r>
            <a:r>
              <a:rPr lang="en-US" altLang="zh-CN"/>
              <a:t>NFR</a:t>
            </a:r>
            <a:r>
              <a:rPr lang="zh-CN" altLang="en-US"/>
              <a:t>，并介绍为何。</a:t>
            </a:r>
            <a:endParaRPr lang="zh-CN" altLang="en-US"/>
          </a:p>
          <a:p>
            <a:pPr lvl="1" eaLnBrk="1" hangingPunct="1"/>
            <a:r>
              <a:rPr lang="zh-CN" altLang="en-US"/>
              <a:t>性能：系统必须能够快速响应用户请求，尤其是在处理大量数据时，如工资统计和报表生成。这是为了确保用户体验和系统的高效运行。</a:t>
            </a:r>
            <a:endParaRPr lang="zh-CN" altLang="en-US"/>
          </a:p>
          <a:p>
            <a:pPr lvl="1" eaLnBrk="1" hangingPunct="1"/>
            <a:r>
              <a:rPr lang="zh-CN" altLang="en-US"/>
              <a:t>可用性：系统应易于使用，以便不同技术背景的员工都能轻松操作。高可用性可以减少培训成本和提高工作效率。</a:t>
            </a:r>
            <a:endParaRPr lang="zh-CN" altLang="en-US"/>
          </a:p>
          <a:p>
            <a:pPr lvl="1" eaLnBrk="1" hangingPunct="1"/>
            <a:r>
              <a:rPr lang="zh-CN" altLang="en-US"/>
              <a:t>可靠性：财务数据需要高度准确，系统必须确保数据的一致性和正确性。任何错误都可能导致严重的财务后果。</a:t>
            </a:r>
            <a:endParaRPr lang="zh-CN" altLang="en-US"/>
          </a:p>
          <a:p>
            <a:pPr lvl="1" eaLnBrk="1" hangingPunct="1"/>
            <a:r>
              <a:rPr lang="zh-CN" altLang="en-US"/>
              <a:t>安全性：考虑到财务数据敏感性，需要强大的安全措施来防止未授权访问和数据泄露。</a:t>
            </a:r>
            <a:endParaRPr lang="zh-CN" altLang="en-US"/>
          </a:p>
          <a:p>
            <a:pPr lvl="1" eaLnBrk="1" hangingPunct="1"/>
            <a:r>
              <a:rPr lang="zh-CN" altLang="en-US"/>
              <a:t>可扩展性：随着企业的发展和用户数量的增加，系统应能够扩展以支持更大的数据量和更多的用户。</a:t>
            </a:r>
            <a:endParaRPr lang="zh-CN" altLang="en-US"/>
          </a:p>
          <a:p>
            <a:pPr lvl="1" eaLnBrk="1" hangingPunct="1"/>
            <a:r>
              <a:rPr lang="zh-CN" altLang="en-US"/>
              <a:t>维护性：系统应易于维护和升级，以便在未来可以轻松添加新功能或修复问题。</a:t>
            </a:r>
            <a:endParaRPr lang="zh-CN" altLang="en-US"/>
          </a:p>
          <a:p>
            <a:pPr lvl="1" eaLnBrk="1" hangingPunct="1"/>
            <a:r>
              <a:rPr lang="zh-CN" altLang="en-US"/>
              <a:t>互操作性：系统可能需要与其他系统（如人力资源管理系统）集成，因此需要支持标准的数据交换格式和协议。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605" y="1484630"/>
            <a:ext cx="6089015" cy="5113020"/>
          </a:xfrm>
        </p:spPr>
        <p:txBody>
          <a:bodyPr/>
          <a:lstStyle/>
          <a:p>
            <a:pPr eaLnBrk="1" hangingPunct="1"/>
            <a:r>
              <a:rPr lang="zh-CN" altLang="en-US"/>
              <a:t>通过图形阐述拟开发系统的基本架构</a:t>
            </a:r>
            <a:endParaRPr lang="zh-CN" altLang="en-US"/>
          </a:p>
          <a:p>
            <a:pPr marL="1270" indent="0" eaLnBrk="1" hangingPunct="1">
              <a:buNone/>
            </a:pPr>
            <a:r>
              <a:rPr lang="zh-CN" altLang="en-US"/>
              <a:t>拟开发的财务管理系统可以采用典型的三层架构模式，包括表示层、业务逻辑层和数据访问层。</a:t>
            </a:r>
            <a:endParaRPr lang="zh-CN" altLang="en-US"/>
          </a:p>
          <a:p>
            <a:pPr lvl="1" eaLnBrk="1" hangingPunct="1"/>
            <a:r>
              <a:rPr lang="zh-CN" altLang="en-US"/>
              <a:t>表示层（UI层）：这是用户与系统交互的前端部分。它负责展示数据和接收用户的输入。对于本系统，它包括员工界面、财务人员界面和管理员界面。</a:t>
            </a:r>
            <a:endParaRPr lang="zh-CN" altLang="en-US"/>
          </a:p>
          <a:p>
            <a:pPr lvl="1" eaLnBrk="1" hangingPunct="1"/>
            <a:r>
              <a:rPr lang="zh-CN" altLang="en-US"/>
              <a:t>业务逻辑层：这一层包含处理业务逻辑的代码，如工资计算、报表生成和权限管理等。它将表示层与数据访问层分隔开来，确保业务规则的独立性。</a:t>
            </a:r>
            <a:endParaRPr lang="zh-CN" altLang="en-US"/>
          </a:p>
          <a:p>
            <a:pPr lvl="1" eaLnBrk="1" hangingPunct="1"/>
            <a:r>
              <a:rPr lang="zh-CN" altLang="en-US"/>
              <a:t>数据访问层：这一层负责与数据库交互，执行数据的存储、检索和更新操作。它确保了数据的完整性和安全性。</a:t>
            </a:r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660" y="1628775"/>
            <a:ext cx="1447800" cy="4029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24*209"/>
  <p:tag name="TABLE_ENDDRAG_RECT" val="88*238*524*210"/>
</p:tagLst>
</file>

<file path=ppt/tags/tag2.xml><?xml version="1.0" encoding="utf-8"?>
<p:tagLst xmlns:p="http://schemas.openxmlformats.org/presentationml/2006/main">
  <p:tag name="commondata" val="eyJoZGlkIjoiZjlmZTU0ZjA1MTVkNTFjNTI1MDA4MzYwYjJmZDIzYjUifQ==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3254</Words>
  <Application>WPS 演示</Application>
  <PresentationFormat>全屏显示(4:3)</PresentationFormat>
  <Paragraphs>368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微软雅黑</vt:lpstr>
      <vt:lpstr>Arial Unicode MS</vt:lpstr>
      <vt:lpstr>1_CITRUS</vt:lpstr>
      <vt:lpstr>2_CITRUS</vt:lpstr>
      <vt:lpstr>哈工大计算学部2024年春季学期 《软件工程》-Project 第1轮 检查汇报</vt:lpstr>
      <vt:lpstr>选题与分组</vt:lpstr>
      <vt:lpstr>对题目的理解</vt:lpstr>
      <vt:lpstr>对题目的理解</vt:lpstr>
      <vt:lpstr>对题目的理解</vt:lpstr>
      <vt:lpstr>功能清单</vt:lpstr>
      <vt:lpstr>功能清单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第1轮成果</vt:lpstr>
      <vt:lpstr>第1轮成果</vt:lpstr>
      <vt:lpstr>第1轮成果</vt:lpstr>
      <vt:lpstr>第1轮成果</vt:lpstr>
      <vt:lpstr>第1轮成果</vt:lpstr>
      <vt:lpstr>第1轮成果</vt:lpstr>
      <vt:lpstr>小结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沉迷炉石的2,2,3,3-四甲基丁烷</cp:lastModifiedBy>
  <cp:revision>440</cp:revision>
  <dcterms:created xsi:type="dcterms:W3CDTF">2007-06-25T17:21:00Z</dcterms:created>
  <dcterms:modified xsi:type="dcterms:W3CDTF">2024-07-04T12:46:28Z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2052-12.1.0.16929</vt:lpwstr>
  </property>
</Properties>
</file>