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0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9" r:id="rId27"/>
    <p:sldId id="286" r:id="rId28"/>
    <p:sldId id="266" r:id="rId29"/>
    <p:sldId id="288" r:id="rId30"/>
    <p:sldId id="291" r:id="rId31"/>
    <p:sldId id="292" r:id="rId32"/>
    <p:sldId id="293" r:id="rId33"/>
    <p:sldId id="294" r:id="rId34"/>
    <p:sldId id="295" r:id="rId35"/>
    <p:sldId id="296" r:id="rId36"/>
    <p:sldId id="2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>
        <p:scale>
          <a:sx n="66" d="100"/>
          <a:sy n="66" d="100"/>
        </p:scale>
        <p:origin x="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8:46:08.3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1,'50'0,"72"-1,206 25,-270-14,1-3,-1-2,108-6,27-28,-114 19,-58 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9:13:37.30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32,'1'-1,"-1"0,0 0,0 0,1 0,-1 1,1-1,-1 0,1 0,-1 1,1-1,-1 0,1 0,0 1,-1-1,1 1,0-1,-1 1,1-1,0 1,0-1,0 1,-1 0,1-1,0 1,0 0,1-1,27-4,-25 4,74-6,129 5,-112 4,690-1,-760-1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thread in a line&#10;&#10;Description automatically generated">
            <a:extLst>
              <a:ext uri="{FF2B5EF4-FFF2-40B4-BE49-F238E27FC236}">
                <a16:creationId xmlns:a16="http://schemas.microsoft.com/office/drawing/2014/main" id="{2F36FCBC-90CB-2B53-6021-8324E5898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873925"/>
            <a:ext cx="2895600" cy="1828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DCO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Project Name: </a:t>
            </a:r>
            <a:r>
              <a:rPr lang="en-US" sz="2400" dirty="0"/>
              <a:t>Digital high-frequency source on a chip - digitally controlled oscillator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Project Number:</a:t>
            </a:r>
            <a:r>
              <a:rPr lang="en-US" sz="2400" dirty="0"/>
              <a:t> 22-1-12723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Students:</a:t>
            </a:r>
            <a:r>
              <a:rPr lang="en-US" sz="2400" dirty="0"/>
              <a:t> Alisa Gumerova I.D. 956711378, Maya </a:t>
            </a:r>
            <a:r>
              <a:rPr lang="en-US" sz="2400" dirty="0" err="1"/>
              <a:t>Shami</a:t>
            </a:r>
            <a:r>
              <a:rPr lang="en-US" sz="2400" dirty="0"/>
              <a:t> I.D. 209369347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Project Mentor: </a:t>
            </a:r>
            <a:r>
              <a:rPr lang="en-US" sz="2400" dirty="0"/>
              <a:t>Prof. Eran </a:t>
            </a:r>
            <a:r>
              <a:rPr lang="en-US" sz="2400" dirty="0" err="1"/>
              <a:t>Socher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Project Location: </a:t>
            </a:r>
            <a:r>
              <a:rPr lang="en-US" sz="2400" dirty="0"/>
              <a:t>VLSI Lab, Tel Aviv University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Mentor’s Signature:</a:t>
            </a:r>
          </a:p>
          <a:p>
            <a:pPr marL="0" indent="0" algn="l">
              <a:buNone/>
            </a:pPr>
            <a:r>
              <a:rPr lang="en-US" sz="2400" dirty="0"/>
              <a:t>			_______________</a:t>
            </a:r>
          </a:p>
          <a:p>
            <a:pPr algn="l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3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F9B6-9F31-56EC-10B7-886FCD35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Inductor – Simulation Results</a:t>
            </a:r>
            <a:endParaRPr lang="en-IL" sz="4000" b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1D799-9ABB-0E1F-AA31-264B9B17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CD8CC-CA4D-B0F7-47B3-4C3F6AD1D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41" y="958470"/>
            <a:ext cx="5488994" cy="5446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3C971-C87B-8F08-1879-D1B827144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r="3181" b="1943"/>
          <a:stretch/>
        </p:blipFill>
        <p:spPr bwMode="auto">
          <a:xfrm>
            <a:off x="2113118" y="2422776"/>
            <a:ext cx="9715084" cy="9026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2E2D25-CF47-EA84-EB66-DAE91AA48833}"/>
                  </a:ext>
                </a:extLst>
              </p14:cNvPr>
              <p14:cNvContentPartPr/>
              <p14:nvPr/>
            </p14:nvContentPartPr>
            <p14:xfrm>
              <a:off x="9670642" y="3034202"/>
              <a:ext cx="408240" cy="16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2E2D25-CF47-EA84-EB66-DAE91AA488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2642" y="2998202"/>
                <a:ext cx="443880" cy="885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CA74C48-47C6-5D3C-ACAB-AC1DEF4E4F52}"/>
              </a:ext>
            </a:extLst>
          </p:cNvPr>
          <p:cNvSpPr txBox="1"/>
          <p:nvPr/>
        </p:nvSpPr>
        <p:spPr>
          <a:xfrm>
            <a:off x="5758285" y="1981272"/>
            <a:ext cx="68972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ea typeface="Times New Roman" panose="02020603050405020304" pitchFamily="18" charset="0"/>
              </a:rPr>
              <a:t>S-parameter simulation and calculation of the inductance and the Q 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93176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D529-D601-F9B0-A760-D867D38C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21" y="1189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Capacitor Matrix – Single Cap </a:t>
            </a:r>
            <a:endParaRPr lang="en-IL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62AD-FF06-FC27-73A1-B9CD45BD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483"/>
            <a:ext cx="10619766" cy="899294"/>
          </a:xfrm>
        </p:spPr>
        <p:txBody>
          <a:bodyPr>
            <a:normAutofit/>
          </a:bodyPr>
          <a:lstStyle/>
          <a:p>
            <a:r>
              <a:rPr lang="en-US" sz="1600" dirty="0"/>
              <a:t>Built in Hierarchal manner:</a:t>
            </a:r>
            <a:br>
              <a:rPr lang="en-US" sz="1600" dirty="0"/>
            </a:br>
            <a:r>
              <a:rPr lang="en-US" sz="1600" dirty="0"/>
              <a:t>Single capacitor           Single cell          Single cell with logic          4-cells with logic          The matrix (256 cells)  </a:t>
            </a:r>
          </a:p>
          <a:p>
            <a:r>
              <a:rPr lang="en-US" sz="1600" dirty="0"/>
              <a:t>A single capacitor </a:t>
            </a:r>
            <a:endParaRPr lang="en-IL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C3DAF-281D-C204-4E6F-3909E669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28A40-6C32-5D87-CEBE-5AD262D35D52}"/>
              </a:ext>
            </a:extLst>
          </p:cNvPr>
          <p:cNvCxnSpPr/>
          <p:nvPr/>
        </p:nvCxnSpPr>
        <p:spPr>
          <a:xfrm>
            <a:off x="2548666" y="1525480"/>
            <a:ext cx="352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2CAA61-8A1C-CF96-7D7B-24458C4AF110}"/>
              </a:ext>
            </a:extLst>
          </p:cNvPr>
          <p:cNvCxnSpPr/>
          <p:nvPr/>
        </p:nvCxnSpPr>
        <p:spPr>
          <a:xfrm>
            <a:off x="3828699" y="1525480"/>
            <a:ext cx="352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3FF5D5-7603-CED7-AF33-3EA4AB836D39}"/>
              </a:ext>
            </a:extLst>
          </p:cNvPr>
          <p:cNvCxnSpPr/>
          <p:nvPr/>
        </p:nvCxnSpPr>
        <p:spPr>
          <a:xfrm>
            <a:off x="5941495" y="1525480"/>
            <a:ext cx="352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3BA206-A943-565C-2ED8-7E9E3B14C90D}"/>
              </a:ext>
            </a:extLst>
          </p:cNvPr>
          <p:cNvCxnSpPr/>
          <p:nvPr/>
        </p:nvCxnSpPr>
        <p:spPr>
          <a:xfrm>
            <a:off x="7769977" y="1527452"/>
            <a:ext cx="352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908861B-45F5-DDFD-AAD1-21B886B6CA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6" r="24060"/>
          <a:stretch/>
        </p:blipFill>
        <p:spPr bwMode="auto">
          <a:xfrm>
            <a:off x="877531" y="2877754"/>
            <a:ext cx="3227214" cy="26526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503FBF-5156-A5AF-C9E3-0A92B8C45A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919"/>
          <a:stretch/>
        </p:blipFill>
        <p:spPr>
          <a:xfrm>
            <a:off x="4965163" y="2311625"/>
            <a:ext cx="6492803" cy="3444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7759AF-8729-E88F-890A-85941F2BDE89}"/>
                  </a:ext>
                </a:extLst>
              </p:cNvPr>
              <p:cNvSpPr txBox="1"/>
              <p:nvPr/>
            </p:nvSpPr>
            <p:spPr>
              <a:xfrm>
                <a:off x="1251213" y="5826920"/>
                <a:ext cx="29799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  <a:ea typeface="Times New Roman" panose="02020603050405020304" pitchFamily="18" charset="0"/>
                  </a:rPr>
                  <a:t>Layout of </a:t>
                </a: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250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𝑎𝐹</m:t>
                    </m:r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</a:rPr>
                  <a:t>capacitor.</a:t>
                </a:r>
                <a:endParaRPr lang="en-IL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7759AF-8729-E88F-890A-85941F2B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213" y="5826920"/>
                <a:ext cx="2979916" cy="338554"/>
              </a:xfrm>
              <a:prstGeom prst="rect">
                <a:avLst/>
              </a:prstGeom>
              <a:blipFill>
                <a:blip r:embed="rId4"/>
                <a:stretch>
                  <a:fillRect l="-1022"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C130559-B922-77FB-0667-B1818BC283B7}"/>
              </a:ext>
            </a:extLst>
          </p:cNvPr>
          <p:cNvSpPr txBox="1"/>
          <p:nvPr/>
        </p:nvSpPr>
        <p:spPr>
          <a:xfrm>
            <a:off x="5378818" y="5738178"/>
            <a:ext cx="4993399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Schematic of a single capacitor for SP simulation </a:t>
            </a:r>
            <a:endParaRPr lang="en-IL" sz="16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2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4988-853B-8AB7-4D61-F4B45711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Capacitor Matrix – Single Cap </a:t>
            </a:r>
            <a:endParaRPr lang="en-IL" sz="4000" b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FE3B-40E6-2F78-5FDA-67A1C4BC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173DE-035C-C4E2-A90A-4533B848D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62" y="958849"/>
            <a:ext cx="4932780" cy="5538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0AC0C-AD3D-71F4-9EBB-9567D3A205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9" b="-4859"/>
          <a:stretch/>
        </p:blipFill>
        <p:spPr bwMode="auto">
          <a:xfrm>
            <a:off x="2094296" y="4828674"/>
            <a:ext cx="8962589" cy="886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B78303-DAED-0FFF-AFA8-89D896ABD761}"/>
                  </a:ext>
                </a:extLst>
              </p14:cNvPr>
              <p14:cNvContentPartPr/>
              <p14:nvPr/>
            </p14:nvContentPartPr>
            <p14:xfrm>
              <a:off x="9050362" y="5397242"/>
              <a:ext cx="447120" cy="11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B78303-DAED-0FFF-AFA8-89D896ABD7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2362" y="5361242"/>
                <a:ext cx="482760" cy="83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F549395-1E7C-F74F-A60F-3EC0E2D91F06}"/>
              </a:ext>
            </a:extLst>
          </p:cNvPr>
          <p:cNvSpPr txBox="1"/>
          <p:nvPr/>
        </p:nvSpPr>
        <p:spPr>
          <a:xfrm>
            <a:off x="5343469" y="4353142"/>
            <a:ext cx="68485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S-parameter simulation and extraction of the capacitor size and the Q 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12078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2A98-25F1-F07C-6E16-699B3A5F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858" y="290262"/>
            <a:ext cx="10268284" cy="720391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Capacitor Matrix – Single Cell </a:t>
            </a:r>
            <a:endParaRPr lang="en-IL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9997E-31E4-F9C6-D211-B2E4C8EF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066299"/>
            <a:ext cx="9809079" cy="500480"/>
          </a:xfrm>
        </p:spPr>
        <p:txBody>
          <a:bodyPr/>
          <a:lstStyle/>
          <a:p>
            <a:pPr marL="0" indent="0">
              <a:buNone/>
            </a:pPr>
            <a:endParaRPr lang="en-IL" sz="1600" dirty="0"/>
          </a:p>
          <a:p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6797F-E2FE-B22B-7005-5756E2F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AB4CC-9DC3-7D29-F482-5BCDD3DCEF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0" t="8232" r="12338"/>
          <a:stretch/>
        </p:blipFill>
        <p:spPr bwMode="auto">
          <a:xfrm>
            <a:off x="2138552" y="1068509"/>
            <a:ext cx="8164681" cy="47317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9E1019-B4B9-0AEF-14CA-F89D2151193C}"/>
                  </a:ext>
                </a:extLst>
              </p:cNvPr>
              <p:cNvSpPr txBox="1"/>
              <p:nvPr/>
            </p:nvSpPr>
            <p:spPr>
              <a:xfrm>
                <a:off x="3356920" y="5800224"/>
                <a:ext cx="60970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  <a:ea typeface="Times New Roman" panose="02020603050405020304" pitchFamily="18" charset="0"/>
                  </a:rPr>
                  <a:t>Schematic of A single cell for the simulation of </a:t>
                </a:r>
                <a14:m>
                  <m:oMath xmlns:m="http://schemas.openxmlformats.org/officeDocument/2006/math">
                    <m:r>
                      <a:rPr lang="e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IL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9E1019-B4B9-0AEF-14CA-F89D21511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20" y="5800224"/>
                <a:ext cx="6097022" cy="338554"/>
              </a:xfrm>
              <a:prstGeom prst="rect">
                <a:avLst/>
              </a:prstGeom>
              <a:blipFill>
                <a:blip r:embed="rId3"/>
                <a:stretch>
                  <a:fillRect l="-600"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A34B6C2-E4E5-2052-01CA-51C212A1BBC0}"/>
              </a:ext>
            </a:extLst>
          </p:cNvPr>
          <p:cNvSpPr/>
          <p:nvPr/>
        </p:nvSpPr>
        <p:spPr>
          <a:xfrm>
            <a:off x="2652247" y="2607934"/>
            <a:ext cx="7401201" cy="17152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117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465B56C-8A8C-F7BF-A522-3B0D122628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09571" y="136525"/>
                <a:ext cx="8821615" cy="871114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4000" b="1" u="sng" dirty="0"/>
                  <a:t>Capacitor Matrix – Single Cell: </a:t>
                </a:r>
                <a14:m>
                  <m:oMath xmlns:m="http://schemas.openxmlformats.org/officeDocument/2006/math">
                    <m:r>
                      <a:rPr lang="en" sz="4000" i="1" u="sng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" sz="4000" i="1" u="sng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IL" sz="4000" b="1" u="sng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465B56C-8A8C-F7BF-A522-3B0D12262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09571" y="136525"/>
                <a:ext cx="8821615" cy="871114"/>
              </a:xfrm>
              <a:blipFill>
                <a:blip r:embed="rId2"/>
                <a:stretch>
                  <a:fillRect t="-6294" b="-16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ECA30-B603-874B-3B51-1266D485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DA8C3-E1D2-3696-8C1B-B17FD2C44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b="46528"/>
          <a:stretch/>
        </p:blipFill>
        <p:spPr>
          <a:xfrm>
            <a:off x="471550" y="934179"/>
            <a:ext cx="5947661" cy="2829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6953E-59EF-EA4D-CD60-1E9E9EA86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72" r="-4517"/>
          <a:stretch/>
        </p:blipFill>
        <p:spPr>
          <a:xfrm>
            <a:off x="5003061" y="3886769"/>
            <a:ext cx="6922195" cy="2716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765F42-745C-7685-B83F-4F38EEFBEF86}"/>
              </a:ext>
            </a:extLst>
          </p:cNvPr>
          <p:cNvSpPr txBox="1"/>
          <p:nvPr/>
        </p:nvSpPr>
        <p:spPr>
          <a:xfrm>
            <a:off x="266744" y="5378680"/>
            <a:ext cx="49917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ea typeface="Times New Roman" panose="02020603050405020304" pitchFamily="18" charset="0"/>
              </a:rPr>
              <a:t>Simulation’s results for </a:t>
            </a:r>
            <a:r>
              <a:rPr lang="en" sz="1600" dirty="0">
                <a:effectLst/>
                <a:ea typeface="Times New Roman" panose="02020603050405020304" pitchFamily="18" charset="0"/>
              </a:rPr>
              <a:t>Enable = 0 &amp; Enable = 1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.</a:t>
            </a:r>
            <a:endParaRPr lang="en-I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B9EE44-B196-2B4E-F345-201E24244FF3}"/>
                  </a:ext>
                </a:extLst>
              </p:cNvPr>
              <p:cNvSpPr txBox="1"/>
              <p:nvPr/>
            </p:nvSpPr>
            <p:spPr>
              <a:xfrm>
                <a:off x="6705149" y="1362907"/>
                <a:ext cx="4419149" cy="1156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 calculate the </a:t>
                </a:r>
                <a14:m>
                  <m:oMath xmlns:m="http://schemas.openxmlformats.org/officeDocument/2006/math">
                    <m:r>
                      <a:rPr lang="e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b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L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_10.5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𝐸𝑁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L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_10.5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𝐸𝑁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146.1−98.7=47.4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𝑎𝐹</m:t>
                    </m:r>
                  </m:oMath>
                </a14:m>
                <a:endParaRPr lang="en-IL" sz="1600" dirty="0"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B9EE44-B196-2B4E-F345-201E24244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149" y="1362907"/>
                <a:ext cx="4419149" cy="1156086"/>
              </a:xfrm>
              <a:prstGeom prst="rect">
                <a:avLst/>
              </a:prstGeom>
              <a:blipFill>
                <a:blip r:embed="rId4"/>
                <a:stretch>
                  <a:fillRect l="-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12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98FD-4F38-EE06-2DA2-2ED24F81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894" y="191985"/>
            <a:ext cx="8967703" cy="787344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Capacitor Matrix – Cell  </a:t>
            </a:r>
            <a:endParaRPr lang="en-IL" sz="4000" b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6A96B-507A-8AF0-B353-F1B55970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E33F9-90F3-D0FC-48EC-AE3516DFFBE9}"/>
              </a:ext>
            </a:extLst>
          </p:cNvPr>
          <p:cNvSpPr txBox="1"/>
          <p:nvPr/>
        </p:nvSpPr>
        <p:spPr>
          <a:xfrm>
            <a:off x="1137588" y="1092247"/>
            <a:ext cx="7395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single cell with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logic: En = ~</a:t>
            </a:r>
            <a:r>
              <a:rPr lang="en-US" dirty="0" err="1"/>
              <a:t>col_off</a:t>
            </a:r>
            <a:r>
              <a:rPr lang="en-US" dirty="0"/>
              <a:t> + col · row = ~ (</a:t>
            </a:r>
            <a:r>
              <a:rPr lang="en-US" dirty="0" err="1"/>
              <a:t>col_off</a:t>
            </a:r>
            <a:r>
              <a:rPr lang="en-US" dirty="0"/>
              <a:t> · (~ (col · row))</a:t>
            </a:r>
            <a:endParaRPr lang="en-IL" dirty="0"/>
          </a:p>
          <a:p>
            <a:r>
              <a:rPr lang="en-US" dirty="0"/>
              <a:t> 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0FE87-6810-6DC1-3281-AFCD75D0B1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r="9035" b="4115"/>
          <a:stretch/>
        </p:blipFill>
        <p:spPr bwMode="auto">
          <a:xfrm>
            <a:off x="492790" y="1882100"/>
            <a:ext cx="7340464" cy="4053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9C13B-A757-A6FC-01E1-5DA51F2EE9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45213" r="5363"/>
          <a:stretch/>
        </p:blipFill>
        <p:spPr bwMode="auto">
          <a:xfrm>
            <a:off x="4875845" y="2015577"/>
            <a:ext cx="6614160" cy="17513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DCDB74-84C4-8902-813B-342C04AA6574}"/>
              </a:ext>
            </a:extLst>
          </p:cNvPr>
          <p:cNvSpPr/>
          <p:nvPr/>
        </p:nvSpPr>
        <p:spPr>
          <a:xfrm>
            <a:off x="7384716" y="2128495"/>
            <a:ext cx="4030426" cy="15293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312E3D-3254-649E-098A-ADA60C35FEF4}"/>
              </a:ext>
            </a:extLst>
          </p:cNvPr>
          <p:cNvSpPr txBox="1"/>
          <p:nvPr/>
        </p:nvSpPr>
        <p:spPr>
          <a:xfrm>
            <a:off x="3772576" y="5987018"/>
            <a:ext cx="6095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ea typeface="Times New Roman" panose="02020603050405020304" pitchFamily="18" charset="0"/>
              </a:rPr>
              <a:t>Schematic and Layout of a single cell with logic.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5829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CDB3-2740-CA0F-D08B-7CCCFC91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800" y="274637"/>
            <a:ext cx="9016399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Capacitor Matrix – 4 Cells</a:t>
            </a:r>
            <a:endParaRPr lang="en-IL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95BA1-CFD1-A752-4574-763826C74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93" y="1024849"/>
            <a:ext cx="7699807" cy="365125"/>
          </a:xfrm>
        </p:spPr>
        <p:txBody>
          <a:bodyPr>
            <a:normAutofit/>
          </a:bodyPr>
          <a:lstStyle/>
          <a:p>
            <a:r>
              <a:rPr lang="en-US" sz="1600" dirty="0">
                <a:effectLst/>
                <a:ea typeface="Times New Roman" panose="02020603050405020304" pitchFamily="18" charset="0"/>
              </a:rPr>
              <a:t>4-cells block -  an intermediate step to ease the layout process of the whole matrix </a:t>
            </a:r>
            <a:endParaRPr lang="en-IL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8CBA6-A499-8FC9-2D28-ECD2A6A8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82C75-63F5-1771-2711-DD90E163BE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3" t="9353" r="4979" b="4449"/>
          <a:stretch/>
        </p:blipFill>
        <p:spPr bwMode="auto">
          <a:xfrm>
            <a:off x="532243" y="1801747"/>
            <a:ext cx="6284520" cy="29217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C3474-CB8D-4D03-635D-230D0D071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667" y="1719397"/>
            <a:ext cx="4896639" cy="3870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1C13DB-27B3-7DFA-00CD-EA1218B4BAEC}"/>
              </a:ext>
            </a:extLst>
          </p:cNvPr>
          <p:cNvSpPr txBox="1"/>
          <p:nvPr/>
        </p:nvSpPr>
        <p:spPr>
          <a:xfrm>
            <a:off x="2099785" y="5632203"/>
            <a:ext cx="6095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ea typeface="Times New Roman" panose="02020603050405020304" pitchFamily="18" charset="0"/>
              </a:rPr>
              <a:t>Schematic and Layout of 4-cells block.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024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872D-31C6-C2CA-5E73-BB53E2AB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742"/>
            <a:ext cx="9350056" cy="468491"/>
          </a:xfrm>
        </p:spPr>
        <p:txBody>
          <a:bodyPr>
            <a:normAutofit/>
          </a:bodyPr>
          <a:lstStyle/>
          <a:p>
            <a:r>
              <a:rPr lang="en-US" sz="1600" dirty="0"/>
              <a:t>The whole matrix</a:t>
            </a:r>
            <a:endParaRPr lang="en-IL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EB3C5-0D5D-4659-8D0E-3A4480E5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99E37B-1A8B-AD83-D3B9-2403F335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079" y="273144"/>
            <a:ext cx="8408602" cy="5655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Capacitor Matrix – Whole</a:t>
            </a:r>
            <a:endParaRPr lang="en-IL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61D32-4C2C-4CD6-7973-F3204D5B2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0" t="15244" r="15012" b="4339"/>
          <a:stretch/>
        </p:blipFill>
        <p:spPr bwMode="auto">
          <a:xfrm>
            <a:off x="454512" y="1675519"/>
            <a:ext cx="5853987" cy="3338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4EB24-9BEB-8801-983A-9684126CD3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3" t="3433" r="24299" b="4997"/>
          <a:stretch/>
        </p:blipFill>
        <p:spPr bwMode="auto">
          <a:xfrm>
            <a:off x="6479903" y="1326125"/>
            <a:ext cx="5186452" cy="40316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327C2A-D7E0-795F-D8BE-6E4BD0948A19}"/>
              </a:ext>
            </a:extLst>
          </p:cNvPr>
          <p:cNvSpPr txBox="1"/>
          <p:nvPr/>
        </p:nvSpPr>
        <p:spPr>
          <a:xfrm>
            <a:off x="2767159" y="5528455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ea typeface="Times New Roman" panose="02020603050405020304" pitchFamily="18" charset="0"/>
              </a:rPr>
              <a:t>Schematic and Layout of the whole matrix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2529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7002-C6A9-39B7-87DC-6772A6AD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48" y="381358"/>
            <a:ext cx="9436626" cy="722416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Capacitor Matrix – Simulations &amp; Results</a:t>
            </a:r>
            <a:endParaRPr lang="en-IL" sz="4000" b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1BCA8-FFC8-ED77-AADD-2A733427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258E0-8768-3853-C3D0-B19A498815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8" t="10091" r="19118"/>
          <a:stretch/>
        </p:blipFill>
        <p:spPr bwMode="auto">
          <a:xfrm>
            <a:off x="521806" y="1362271"/>
            <a:ext cx="4445171" cy="29615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1682A-4C97-865C-1644-7BB7ED89E74E}"/>
              </a:ext>
            </a:extLst>
          </p:cNvPr>
          <p:cNvSpPr txBox="1"/>
          <p:nvPr/>
        </p:nvSpPr>
        <p:spPr>
          <a:xfrm>
            <a:off x="601932" y="4966112"/>
            <a:ext cx="7649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effectLst/>
                <a:ea typeface="Times New Roman" panose="02020603050405020304" pitchFamily="18" charset="0"/>
              </a:rPr>
              <a:t>OFF Mode: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col&lt;0:15&gt; &amp; Row&lt;0:15&gt; -VSS,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Col_off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&lt;0:15&gt; -VDD</a:t>
            </a:r>
            <a:endParaRPr lang="en-IL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B69A4-E688-DA1D-942E-23686ED968FE}"/>
              </a:ext>
            </a:extLst>
          </p:cNvPr>
          <p:cNvSpPr txBox="1"/>
          <p:nvPr/>
        </p:nvSpPr>
        <p:spPr>
          <a:xfrm>
            <a:off x="601932" y="5326452"/>
            <a:ext cx="6843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effectLst/>
                <a:ea typeface="Times New Roman" panose="02020603050405020304" pitchFamily="18" charset="0"/>
              </a:rPr>
              <a:t>ON Mode:</a:t>
            </a:r>
            <a:r>
              <a:rPr lang="en-US" sz="16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col&lt;0:15&gt; &amp; Row&lt;0:15&gt; -VDD,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Col_off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&lt;0:15&gt; VSS</a:t>
            </a:r>
            <a:endParaRPr lang="en-I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E92005-2D37-D73F-E8D5-4AFEBEC4B6CF}"/>
                  </a:ext>
                </a:extLst>
              </p:cNvPr>
              <p:cNvSpPr txBox="1"/>
              <p:nvPr/>
            </p:nvSpPr>
            <p:spPr>
              <a:xfrm>
                <a:off x="533851" y="4397660"/>
                <a:ext cx="609509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  <a:ea typeface="Times New Roman" panose="02020603050405020304" pitchFamily="18" charset="0"/>
                  </a:rPr>
                  <a:t>Schematic of simulation for </a:t>
                </a:r>
                <a14:m>
                  <m:oMath xmlns:m="http://schemas.openxmlformats.org/officeDocument/2006/math">
                    <m:r>
                      <a:rPr lang="en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ea typeface="Times New Roman" panose="02020603050405020304" pitchFamily="18" charset="0"/>
                  </a:rPr>
                  <a:t>calculation</a:t>
                </a:r>
                <a:endParaRPr lang="en-IL" sz="16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E92005-2D37-D73F-E8D5-4AFEBEC4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1" y="4397660"/>
                <a:ext cx="6095098" cy="338554"/>
              </a:xfrm>
              <a:prstGeom prst="rect">
                <a:avLst/>
              </a:prstGeom>
              <a:blipFill>
                <a:blip r:embed="rId3"/>
                <a:stretch>
                  <a:fillRect l="-601" t="-5357" b="-2142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2D1157-BD0E-3EDF-1704-AA49293B4991}"/>
                  </a:ext>
                </a:extLst>
              </p:cNvPr>
              <p:cNvSpPr txBox="1"/>
              <p:nvPr/>
            </p:nvSpPr>
            <p:spPr>
              <a:xfrm>
                <a:off x="6862284" y="2949278"/>
                <a:ext cx="3180110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𝑂𝑛𝑒</m:t>
                          </m:r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𝐶𝑒𝑙𝑙</m:t>
                          </m:r>
                        </m:sub>
                      </m:sSub>
                      <m:r>
                        <a:rPr lang="en-I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L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IL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IL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IL" i="1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L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IL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IL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IL" i="1">
                                  <a:latin typeface="Cambria Math" panose="02040503050406030204" pitchFamily="18" charset="0"/>
                                </a:rPr>
                                <m:t>𝑂𝐹𝐹</m:t>
                              </m:r>
                            </m:sub>
                          </m:sSub>
                        </m:num>
                        <m:den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2D1157-BD0E-3EDF-1704-AA49293B4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284" y="2949278"/>
                <a:ext cx="3180110" cy="6127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4B84324-FC29-D5CA-ECCF-20662B1F9F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3" r="3296" b="-7062"/>
          <a:stretch/>
        </p:blipFill>
        <p:spPr bwMode="auto">
          <a:xfrm>
            <a:off x="4658129" y="1831232"/>
            <a:ext cx="3340942" cy="4738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90BF65-1B12-7C00-9890-0473826C1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07" y="1798634"/>
            <a:ext cx="3957187" cy="4738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0DE15C-6D6C-A40C-EEBE-B21D2A2B1BC2}"/>
              </a:ext>
            </a:extLst>
          </p:cNvPr>
          <p:cNvSpPr txBox="1"/>
          <p:nvPr/>
        </p:nvSpPr>
        <p:spPr>
          <a:xfrm>
            <a:off x="6521640" y="2489040"/>
            <a:ext cx="3861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Results of ON and OFF modes of the matrix</a:t>
            </a:r>
            <a:endParaRPr lang="en-I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BE95C-B295-D467-BD94-02FF1F9F1531}"/>
                  </a:ext>
                </a:extLst>
              </p:cNvPr>
              <p:cNvSpPr txBox="1"/>
              <p:nvPr/>
            </p:nvSpPr>
            <p:spPr>
              <a:xfrm>
                <a:off x="4463787" y="3791972"/>
                <a:ext cx="7477520" cy="652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𝑂𝑛𝑒</m:t>
                          </m:r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𝐶𝑒𝑙𝑙</m:t>
                          </m:r>
                        </m:sub>
                      </m:sSub>
                      <m:r>
                        <a:rPr lang="en-I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51.71×</m:t>
                          </m:r>
                          <m:sSup>
                            <m:sSupPr>
                              <m:ctrlPr>
                                <a:rPr lang="en-I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L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L" i="0">
                                  <a:latin typeface="Cambria Math" panose="02040503050406030204" pitchFamily="18" charset="0"/>
                                </a:rPr>
                                <m:t>−15</m:t>
                              </m:r>
                            </m:sup>
                          </m:sSup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−41.29×</m:t>
                          </m:r>
                          <m:sSup>
                            <m:sSupPr>
                              <m:ctrlPr>
                                <a:rPr lang="en-I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L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L" i="0">
                                  <a:latin typeface="Cambria Math" panose="02040503050406030204" pitchFamily="18" charset="0"/>
                                </a:rPr>
                                <m:t>−15</m:t>
                              </m:r>
                            </m:sup>
                          </m:sSup>
                        </m:num>
                        <m:den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lang="en-IL" i="0">
                          <a:latin typeface="Cambria Math" panose="02040503050406030204" pitchFamily="18" charset="0"/>
                        </a:rPr>
                        <m:t>=40.07×</m:t>
                      </m:r>
                      <m:sSup>
                        <m:sSupPr>
                          <m:ctrlPr>
                            <a:rPr lang="en-I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−18</m:t>
                          </m:r>
                        </m:sup>
                      </m:sSup>
                      <m:r>
                        <a:rPr lang="en-IL" i="0">
                          <a:latin typeface="Cambria Math" panose="02040503050406030204" pitchFamily="18" charset="0"/>
                        </a:rPr>
                        <m:t>=40.07</m:t>
                      </m:r>
                      <m:r>
                        <a:rPr lang="en-IL" i="1">
                          <a:latin typeface="Cambria Math" panose="02040503050406030204" pitchFamily="18" charset="0"/>
                        </a:rPr>
                        <m:t>𝑎𝐹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BE95C-B295-D467-BD94-02FF1F9F1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787" y="3791972"/>
                <a:ext cx="7477520" cy="6521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04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429824"/>
            <a:ext cx="7200956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Capacitor Bank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8854"/>
            <a:ext cx="10515600" cy="5107288"/>
          </a:xfrm>
        </p:spPr>
        <p:txBody>
          <a:bodyPr>
            <a:normAutofit/>
          </a:bodyPr>
          <a:lstStyle/>
          <a:p>
            <a:r>
              <a:rPr lang="en-US" dirty="0"/>
              <a:t>2 sub-blocks: coarse (2 cells, 36fF each), fine (8 cells, 4fF each)</a:t>
            </a:r>
          </a:p>
          <a:p>
            <a:r>
              <a:rPr lang="en-US" dirty="0"/>
              <a:t>Both use differential switches</a:t>
            </a:r>
          </a:p>
          <a:p>
            <a:pPr lvl="1"/>
            <a:r>
              <a:rPr lang="en-US" dirty="0"/>
              <a:t>Transistor (switch)</a:t>
            </a:r>
          </a:p>
          <a:p>
            <a:pPr lvl="1"/>
            <a:r>
              <a:rPr lang="en-US" dirty="0"/>
              <a:t>2 biasing resistors (+ invertor)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354FE-8989-599E-E029-5954DB4E6B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2" t="3633" r="31064" b="3603"/>
          <a:stretch/>
        </p:blipFill>
        <p:spPr bwMode="auto">
          <a:xfrm>
            <a:off x="5988250" y="1518864"/>
            <a:ext cx="4731369" cy="46472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6A026-AF65-9D1D-3506-5111F4DF662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1174888" y="2976275"/>
            <a:ext cx="3382364" cy="153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1A25B37-2944-1087-F8EF-47A4FA9DE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973" y="2632860"/>
            <a:ext cx="3249430" cy="39060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429824"/>
            <a:ext cx="7200956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Project Topic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8854"/>
            <a:ext cx="8977009" cy="5107288"/>
          </a:xfrm>
        </p:spPr>
        <p:txBody>
          <a:bodyPr>
            <a:normAutofit/>
          </a:bodyPr>
          <a:lstStyle/>
          <a:p>
            <a:r>
              <a:rPr lang="en-US" dirty="0"/>
              <a:t>DPLL project, focusing on a DCO</a:t>
            </a:r>
          </a:p>
          <a:p>
            <a:pPr marL="0" indent="0">
              <a:buNone/>
            </a:pPr>
            <a:r>
              <a:rPr lang="en-US" b="1" u="sng" dirty="0"/>
              <a:t>DCO </a:t>
            </a:r>
          </a:p>
          <a:p>
            <a:r>
              <a:rPr lang="en-US" dirty="0"/>
              <a:t>LC tank (inductor + capacitor bank - controlled by switches) + Amplifier</a:t>
            </a:r>
          </a:p>
          <a:p>
            <a:r>
              <a:rPr lang="en-US" dirty="0"/>
              <a:t>non-linear circuit</a:t>
            </a:r>
          </a:p>
          <a:p>
            <a:r>
              <a:rPr lang="en-US" dirty="0"/>
              <a:t>converts DC power into a periodic electrical waveform</a:t>
            </a:r>
          </a:p>
          <a:p>
            <a:r>
              <a:rPr lang="en-US" dirty="0"/>
              <a:t>harmonic oscillator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goal: designing and building a DCO from scratch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2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429824"/>
            <a:ext cx="7200956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Capacitor Bank - Fine-Tuning: Cell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8854"/>
            <a:ext cx="10515600" cy="5107288"/>
          </a:xfrm>
        </p:spPr>
        <p:txBody>
          <a:bodyPr>
            <a:normAutofit/>
          </a:bodyPr>
          <a:lstStyle/>
          <a:p>
            <a:r>
              <a:rPr lang="en-US" dirty="0"/>
              <a:t>Goal: ΔC = 4fF + spare</a:t>
            </a:r>
          </a:p>
          <a:p>
            <a:r>
              <a:rPr lang="en-US" dirty="0"/>
              <a:t>Before extraction: ΔC = 5.03fF</a:t>
            </a:r>
          </a:p>
          <a:p>
            <a:r>
              <a:rPr lang="en-US" dirty="0"/>
              <a:t>After extraction: ΔC = 4.77fF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F81BE-2077-CFA0-A7E9-D6D1BBAFD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6749" r="48675" b="22020"/>
          <a:stretch/>
        </p:blipFill>
        <p:spPr bwMode="auto">
          <a:xfrm>
            <a:off x="1039592" y="2864217"/>
            <a:ext cx="5840361" cy="31561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diagram of a computer&#10;&#10;Description automatically generated">
            <a:extLst>
              <a:ext uri="{FF2B5EF4-FFF2-40B4-BE49-F238E27FC236}">
                <a16:creationId xmlns:a16="http://schemas.microsoft.com/office/drawing/2014/main" id="{066FCF7C-28CF-3DF2-1269-05D96BF2D3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9" r="43216"/>
          <a:stretch/>
        </p:blipFill>
        <p:spPr bwMode="auto">
          <a:xfrm>
            <a:off x="8075052" y="1320888"/>
            <a:ext cx="1882256" cy="51072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051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429824"/>
            <a:ext cx="7200956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Capacitor Bank - Fine-Tuning: Block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8854"/>
            <a:ext cx="10515600" cy="5107288"/>
          </a:xfrm>
        </p:spPr>
        <p:txBody>
          <a:bodyPr>
            <a:normAutofit/>
          </a:bodyPr>
          <a:lstStyle/>
          <a:p>
            <a:r>
              <a:rPr lang="en-US" dirty="0"/>
              <a:t>8 cells in parallel – connections through a high metal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528438-8106-01BD-C6BB-8983B8F27E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t="35123" r="35154" b="18489"/>
          <a:stretch/>
        </p:blipFill>
        <p:spPr bwMode="auto">
          <a:xfrm>
            <a:off x="614326" y="1759739"/>
            <a:ext cx="10963347" cy="40394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694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429824"/>
            <a:ext cx="7516344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Capacitor Bank - Coarse-Tuning: Cell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058854"/>
            <a:ext cx="5257799" cy="5107288"/>
          </a:xfrm>
        </p:spPr>
        <p:txBody>
          <a:bodyPr>
            <a:normAutofit/>
          </a:bodyPr>
          <a:lstStyle/>
          <a:p>
            <a:r>
              <a:rPr lang="en-US" dirty="0"/>
              <a:t>Identical to fine-tuning, except:</a:t>
            </a:r>
          </a:p>
          <a:p>
            <a:pPr lvl="1"/>
            <a:r>
              <a:rPr lang="en-US" dirty="0"/>
              <a:t>Larger capacitors</a:t>
            </a:r>
          </a:p>
          <a:p>
            <a:pPr lvl="1"/>
            <a:r>
              <a:rPr lang="en-US" dirty="0"/>
              <a:t>Larger transistors – 2 in parallel to achieve a wider effective gate</a:t>
            </a:r>
          </a:p>
          <a:p>
            <a:r>
              <a:rPr lang="en-US" dirty="0"/>
              <a:t>Goal: ΔC = 36fF + spare</a:t>
            </a:r>
          </a:p>
          <a:p>
            <a:r>
              <a:rPr lang="en-US" dirty="0"/>
              <a:t>Before extraction: ΔC = 40.4fF</a:t>
            </a:r>
          </a:p>
          <a:p>
            <a:r>
              <a:rPr lang="en-US" dirty="0"/>
              <a:t>After extraction: ΔC = 38.27fF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DB06B7AE-4906-3847-9FD0-AD4CC3AB4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2" r="24153"/>
          <a:stretch/>
        </p:blipFill>
        <p:spPr>
          <a:xfrm>
            <a:off x="5823154" y="1181608"/>
            <a:ext cx="5895284" cy="461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94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429824"/>
            <a:ext cx="7737570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Capacitor Bank - Coarse-Tuning: Block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8854"/>
            <a:ext cx="10515600" cy="5107288"/>
          </a:xfrm>
        </p:spPr>
        <p:txBody>
          <a:bodyPr>
            <a:normAutofit/>
          </a:bodyPr>
          <a:lstStyle/>
          <a:p>
            <a:r>
              <a:rPr lang="en-US" dirty="0"/>
              <a:t>2 cells in parallel – connections through a high metal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302BFC-15F6-A031-94C6-38B3F3A4DC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6" r="33951"/>
          <a:stretch/>
        </p:blipFill>
        <p:spPr bwMode="auto">
          <a:xfrm>
            <a:off x="4052884" y="1469671"/>
            <a:ext cx="4086231" cy="48866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01692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429824"/>
            <a:ext cx="7737570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Capacitor Bank – Full Layout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24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107A402-A241-FE1E-E211-3BB5252D7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8" r="28778"/>
          <a:stretch/>
        </p:blipFill>
        <p:spPr bwMode="auto">
          <a:xfrm>
            <a:off x="2891236" y="1189858"/>
            <a:ext cx="6409528" cy="52383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0036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429824"/>
            <a:ext cx="7737570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LC Tank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 descr="A screenshot of a computer diagram&#10;&#10;Description automatically generated">
            <a:extLst>
              <a:ext uri="{FF2B5EF4-FFF2-40B4-BE49-F238E27FC236}">
                <a16:creationId xmlns:a16="http://schemas.microsoft.com/office/drawing/2014/main" id="{0EEDFFDE-07EB-D91F-A0D5-94E3A07850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6" b="15155"/>
          <a:stretch/>
        </p:blipFill>
        <p:spPr bwMode="auto">
          <a:xfrm>
            <a:off x="286109" y="1809535"/>
            <a:ext cx="11619781" cy="35788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9380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4B8B-F150-C391-F649-7A988AA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462518"/>
            <a:ext cx="10515600" cy="1325563"/>
          </a:xfrm>
        </p:spPr>
        <p:txBody>
          <a:bodyPr/>
          <a:lstStyle/>
          <a:p>
            <a:pPr algn="ctr"/>
            <a:r>
              <a:rPr lang="en-GB" b="1" u="sng" dirty="0"/>
              <a:t>LC Tank - Summary of Results</a:t>
            </a:r>
            <a:endParaRPr lang="en-IL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C111-E1C9-CA83-95F1-80243F12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98192-5BCC-BBA0-C494-28127FAE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70CC3-C747-CB5A-C87D-4B72A886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40" y="1958127"/>
            <a:ext cx="7582654" cy="336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91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429824"/>
            <a:ext cx="7516344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Amplifier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D9D1A4-3B92-80FB-0325-7476D327A9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9" r="26853"/>
          <a:stretch/>
        </p:blipFill>
        <p:spPr bwMode="auto">
          <a:xfrm>
            <a:off x="686587" y="1293922"/>
            <a:ext cx="5556897" cy="47767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2FCCC2-7097-2924-72DC-B4D508B255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02"/>
          <a:stretch/>
        </p:blipFill>
        <p:spPr bwMode="auto">
          <a:xfrm>
            <a:off x="6096000" y="2374491"/>
            <a:ext cx="5796447" cy="28573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9013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DCO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11D30B-12D9-15DD-D5F5-B2648F5DE1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1" r="35395" b="2724"/>
          <a:stretch/>
        </p:blipFill>
        <p:spPr bwMode="auto">
          <a:xfrm>
            <a:off x="6716869" y="90982"/>
            <a:ext cx="4243515" cy="66304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788AA6-8B32-AE9B-E71B-D140A7AC8A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6" r="24386"/>
          <a:stretch/>
        </p:blipFill>
        <p:spPr bwMode="auto">
          <a:xfrm>
            <a:off x="743283" y="1206043"/>
            <a:ext cx="5702293" cy="4967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643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B7DE-CDB5-98C6-8599-BE68C876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245" y="2575889"/>
            <a:ext cx="10515600" cy="1325563"/>
          </a:xfrm>
        </p:spPr>
        <p:txBody>
          <a:bodyPr/>
          <a:lstStyle/>
          <a:p>
            <a:pPr algn="ctr"/>
            <a:r>
              <a:rPr lang="en-GB" b="1" u="sng" dirty="0"/>
              <a:t>Challenges and the Solutions</a:t>
            </a:r>
            <a:endParaRPr lang="en-IL" b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F2520-2D9C-CD3F-85BE-54C99BCC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DCO Specifications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89E0DA-769A-8494-11CB-C3C699778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00591"/>
              </p:ext>
            </p:extLst>
          </p:nvPr>
        </p:nvGraphicFramePr>
        <p:xfrm>
          <a:off x="681135" y="1970532"/>
          <a:ext cx="10487608" cy="389937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97071">
                  <a:extLst>
                    <a:ext uri="{9D8B030D-6E8A-4147-A177-3AD203B41FA5}">
                      <a16:colId xmlns:a16="http://schemas.microsoft.com/office/drawing/2014/main" val="3614841858"/>
                    </a:ext>
                  </a:extLst>
                </a:gridCol>
                <a:gridCol w="4632187">
                  <a:extLst>
                    <a:ext uri="{9D8B030D-6E8A-4147-A177-3AD203B41FA5}">
                      <a16:colId xmlns:a16="http://schemas.microsoft.com/office/drawing/2014/main" val="256044708"/>
                    </a:ext>
                  </a:extLst>
                </a:gridCol>
                <a:gridCol w="2958350">
                  <a:extLst>
                    <a:ext uri="{9D8B030D-6E8A-4147-A177-3AD203B41FA5}">
                      <a16:colId xmlns:a16="http://schemas.microsoft.com/office/drawing/2014/main" val="824813352"/>
                    </a:ext>
                  </a:extLst>
                </a:gridCol>
              </a:tblGrid>
              <a:tr h="329286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+mn-lt"/>
                        </a:rPr>
                        <a:t>Characteristic</a:t>
                      </a: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Description</a:t>
                      </a:r>
                      <a:endParaRPr lang="ru-RU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GB" sz="1800">
                          <a:effectLst/>
                          <a:latin typeface="+mn-lt"/>
                        </a:rPr>
                        <a:t>Target</a:t>
                      </a: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7329121"/>
                  </a:ext>
                </a:extLst>
              </a:tr>
              <a:tr h="329286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aseline="-25000" dirty="0">
                          <a:effectLst/>
                          <a:latin typeface="+mn-lt"/>
                        </a:rPr>
                        <a:t>DD</a:t>
                      </a:r>
                      <a:endParaRPr lang="ru-RU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Nominal operating voltage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 V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804401"/>
                  </a:ext>
                </a:extLst>
              </a:tr>
              <a:tr h="329286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  <a:latin typeface="+mn-lt"/>
                        </a:rPr>
                        <a:t>top</a:t>
                      </a:r>
                      <a:endParaRPr lang="ru-RU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Upper oscillation frequency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10.5 GHz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333601"/>
                  </a:ext>
                </a:extLst>
              </a:tr>
              <a:tr h="329286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  <a:latin typeface="+mn-lt"/>
                        </a:rPr>
                        <a:t>bottom</a:t>
                      </a:r>
                      <a:endParaRPr lang="ru-RU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 oscillation frequency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9.5 GHz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2055010"/>
                  </a:ext>
                </a:extLst>
              </a:tr>
              <a:tr h="697908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+mn-lt"/>
                        </a:rPr>
                        <a:t>mtrx</a:t>
                      </a:r>
                      <a:r>
                        <a:rPr lang="en-US" sz="1800" baseline="-25000">
                          <a:effectLst/>
                          <a:latin typeface="+mn-lt"/>
                        </a:rPr>
                        <a:t>n</a:t>
                      </a: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Digital varactor capacitors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256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508636"/>
                  </a:ext>
                </a:extLst>
              </a:tr>
              <a:tr h="329286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df</a:t>
                      </a:r>
                      <a:r>
                        <a:rPr lang="en-US" sz="1800" baseline="-25000" dirty="0" err="1">
                          <a:effectLst/>
                          <a:latin typeface="+mn-lt"/>
                        </a:rPr>
                        <a:t>mtrx</a:t>
                      </a:r>
                      <a:endParaRPr lang="ru-RU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Digital varactor resolution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 MHz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649006"/>
                  </a:ext>
                </a:extLst>
              </a:tr>
              <a:tr h="329286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Is</a:t>
                      </a:r>
                      <a:endParaRPr lang="ru-RU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Operational current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&lt; 3mA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154617"/>
                  </a:ext>
                </a:extLst>
              </a:tr>
              <a:tr h="3292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pn_100K</a:t>
                      </a:r>
                      <a:endParaRPr lang="ru-RU" sz="18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Phase noise at 100 kHz offset</a:t>
                      </a:r>
                      <a:endParaRPr lang="ru-RU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-77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dBc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/Hz</a:t>
                      </a:r>
                      <a:endParaRPr lang="ru-RU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213402"/>
                  </a:ext>
                </a:extLst>
              </a:tr>
              <a:tr h="3292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pn_1M</a:t>
                      </a:r>
                      <a:endParaRPr lang="ru-RU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Phase noise at 1 MHz offset</a:t>
                      </a:r>
                      <a:endParaRPr lang="ru-RU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-100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dBc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/Hz</a:t>
                      </a:r>
                      <a:endParaRPr lang="ru-RU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979161"/>
                  </a:ext>
                </a:extLst>
              </a:tr>
              <a:tr h="3292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pn_10M</a:t>
                      </a:r>
                      <a:endParaRPr lang="ru-RU" sz="18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Phase noise at 10 MHz offset</a:t>
                      </a:r>
                      <a:endParaRPr lang="ru-RU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-120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dBc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/Hz</a:t>
                      </a:r>
                      <a:endParaRPr lang="ru-RU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723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208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8DF5-DD55-AFB9-FCBC-2FEC3F56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Final simulations &amp; results</a:t>
            </a:r>
            <a:endParaRPr lang="en-IL" b="1" u="sng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B5DBF5-562D-4040-19D2-7E88F0FFB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488188"/>
              </p:ext>
            </p:extLst>
          </p:nvPr>
        </p:nvGraphicFramePr>
        <p:xfrm>
          <a:off x="574876" y="1373479"/>
          <a:ext cx="11042248" cy="526144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879658">
                  <a:extLst>
                    <a:ext uri="{9D8B030D-6E8A-4147-A177-3AD203B41FA5}">
                      <a16:colId xmlns:a16="http://schemas.microsoft.com/office/drawing/2014/main" val="3053095773"/>
                    </a:ext>
                  </a:extLst>
                </a:gridCol>
                <a:gridCol w="5276706">
                  <a:extLst>
                    <a:ext uri="{9D8B030D-6E8A-4147-A177-3AD203B41FA5}">
                      <a16:colId xmlns:a16="http://schemas.microsoft.com/office/drawing/2014/main" val="1663424523"/>
                    </a:ext>
                  </a:extLst>
                </a:gridCol>
                <a:gridCol w="2637733">
                  <a:extLst>
                    <a:ext uri="{9D8B030D-6E8A-4147-A177-3AD203B41FA5}">
                      <a16:colId xmlns:a16="http://schemas.microsoft.com/office/drawing/2014/main" val="268306789"/>
                    </a:ext>
                  </a:extLst>
                </a:gridCol>
                <a:gridCol w="2248151">
                  <a:extLst>
                    <a:ext uri="{9D8B030D-6E8A-4147-A177-3AD203B41FA5}">
                      <a16:colId xmlns:a16="http://schemas.microsoft.com/office/drawing/2014/main" val="1320785956"/>
                    </a:ext>
                  </a:extLst>
                </a:gridCol>
              </a:tblGrid>
              <a:tr h="460932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Parameter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Target - spec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Simulation results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extLst>
                  <a:ext uri="{0D108BD9-81ED-4DB2-BD59-A6C34878D82A}">
                    <a16:rowId xmlns:a16="http://schemas.microsoft.com/office/drawing/2014/main" val="2083111362"/>
                  </a:ext>
                </a:extLst>
              </a:tr>
              <a:tr h="384149"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Is - Operational current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&lt; 3mA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ON – 2.367 mA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ru-RU" sz="1600">
                          <a:effectLst/>
                        </a:rPr>
                        <a:t>OFF – 2.194 mA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extLst>
                  <a:ext uri="{0D108BD9-81ED-4DB2-BD59-A6C34878D82A}">
                    <a16:rowId xmlns:a16="http://schemas.microsoft.com/office/drawing/2014/main" val="645215409"/>
                  </a:ext>
                </a:extLst>
              </a:tr>
              <a:tr h="384149"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f_bot - Bottom oscillation frequency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9.5 GHz (with spare 8.55GHz)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8.98 GHz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extLst>
                  <a:ext uri="{0D108BD9-81ED-4DB2-BD59-A6C34878D82A}">
                    <a16:rowId xmlns:a16="http://schemas.microsoft.com/office/drawing/2014/main" val="4202216243"/>
                  </a:ext>
                </a:extLst>
              </a:tr>
              <a:tr h="384149"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f_top - Upper oscillation frequency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10.5 GHz (with spare 11.235 GHz)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12.34 GHz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extLst>
                  <a:ext uri="{0D108BD9-81ED-4DB2-BD59-A6C34878D82A}">
                    <a16:rowId xmlns:a16="http://schemas.microsoft.com/office/drawing/2014/main" val="150767481"/>
                  </a:ext>
                </a:extLst>
              </a:tr>
              <a:tr h="179845"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mtrx_n - Digital varactor capacitor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256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256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extLst>
                  <a:ext uri="{0D108BD9-81ED-4DB2-BD59-A6C34878D82A}">
                    <a16:rowId xmlns:a16="http://schemas.microsoft.com/office/drawing/2014/main" val="1554206899"/>
                  </a:ext>
                </a:extLst>
              </a:tr>
              <a:tr h="179845"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df_mtrx – Minimal jump in tuning range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&lt; 1.2 MHz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1.1 MHz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extLst>
                  <a:ext uri="{0D108BD9-81ED-4DB2-BD59-A6C34878D82A}">
                    <a16:rowId xmlns:a16="http://schemas.microsoft.com/office/drawing/2014/main" val="3708358782"/>
                  </a:ext>
                </a:extLst>
              </a:tr>
              <a:tr h="792757"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Pn_100K – Phase noise at 100kHz offset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-77 dBc/Hz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ON – -72.547 dBc/Hz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ru-RU" sz="1600">
                          <a:effectLst/>
                        </a:rPr>
                        <a:t>OFF – -64.955 dBc/Hz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extLst>
                  <a:ext uri="{0D108BD9-81ED-4DB2-BD59-A6C34878D82A}">
                    <a16:rowId xmlns:a16="http://schemas.microsoft.com/office/drawing/2014/main" val="951912374"/>
                  </a:ext>
                </a:extLst>
              </a:tr>
              <a:tr h="792757"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Pn_1M – Phase noise at 1 MHz offset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-100 dBc/Hz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ON – -100.130 dBc/Hz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ru-RU" sz="1600">
                          <a:effectLst/>
                        </a:rPr>
                        <a:t>OFF – -93.412 dBc/Hz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extLst>
                  <a:ext uri="{0D108BD9-81ED-4DB2-BD59-A6C34878D82A}">
                    <a16:rowId xmlns:a16="http://schemas.microsoft.com/office/drawing/2014/main" val="3474373795"/>
                  </a:ext>
                </a:extLst>
              </a:tr>
              <a:tr h="792757"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Pn_10M – Phase noise at 10 MHz offset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-120 dBc/Hz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ON – -122.913 dBc/Hz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OFF – -117.403 dBc/Hz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91" marR="61291" marT="0" marB="0"/>
                </a:tc>
                <a:extLst>
                  <a:ext uri="{0D108BD9-81ED-4DB2-BD59-A6C34878D82A}">
                    <a16:rowId xmlns:a16="http://schemas.microsoft.com/office/drawing/2014/main" val="311640574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4EC9A-FCE5-6551-BC81-68C7CD7D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2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8DF5-DD55-AFB9-FCBC-2FEC3F56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Final simulations – Transient (ON state)</a:t>
            </a:r>
            <a:endParaRPr lang="en-IL" b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4EC9A-FCE5-6551-BC81-68C7CD7D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EA7BD5-283A-CD70-AD57-C8F3A771D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89" y="1825625"/>
            <a:ext cx="68432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90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8DF5-DD55-AFB9-FCBC-2FEC3F56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Final simulations – Transient (OFF state)</a:t>
            </a:r>
            <a:endParaRPr lang="en-IL" b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4EC9A-FCE5-6551-BC81-68C7CD7D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32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DDB0AF-5F0C-56F6-DD16-12D0AD263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896" y="1825625"/>
            <a:ext cx="67282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95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8DF5-DD55-AFB9-FCBC-2FEC3F56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Final simulations – </a:t>
            </a:r>
            <a:r>
              <a:rPr lang="en-US" b="1" u="sng" dirty="0" err="1"/>
              <a:t>hbnoise</a:t>
            </a:r>
            <a:r>
              <a:rPr lang="en-US" b="1" u="sng" dirty="0"/>
              <a:t> (ON state)</a:t>
            </a:r>
            <a:endParaRPr lang="en-IL" b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4EC9A-FCE5-6551-BC81-68C7CD7D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B5D01-43CA-0B3F-6ADB-41FAAC8ED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716" y="1175897"/>
            <a:ext cx="7708567" cy="5025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6911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8DF5-DD55-AFB9-FCBC-2FEC3F56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Final simulations – </a:t>
            </a:r>
            <a:r>
              <a:rPr lang="en-US" b="1" u="sng" dirty="0" err="1"/>
              <a:t>hbnoise</a:t>
            </a:r>
            <a:r>
              <a:rPr lang="en-US" b="1" u="sng" dirty="0"/>
              <a:t> (OFF state)</a:t>
            </a:r>
            <a:endParaRPr lang="en-IL" b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4EC9A-FCE5-6551-BC81-68C7CD7D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DE665-DE0C-E5BF-6BDC-BABE5192A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93" y="1426369"/>
            <a:ext cx="8193813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38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429824"/>
            <a:ext cx="7516344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Conclusions &amp; Future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84017" y="2051296"/>
            <a:ext cx="10423966" cy="1684346"/>
          </a:xfrm>
        </p:spPr>
        <p:txBody>
          <a:bodyPr>
            <a:normAutofit/>
          </a:bodyPr>
          <a:lstStyle/>
          <a:p>
            <a:r>
              <a:rPr lang="en-US" dirty="0"/>
              <a:t>Increasing the amplifier gain</a:t>
            </a:r>
          </a:p>
          <a:p>
            <a:r>
              <a:rPr lang="en-US" dirty="0"/>
              <a:t>Lowering area – more loops in the inductor, improving routing</a:t>
            </a:r>
          </a:p>
          <a:p>
            <a:r>
              <a:rPr lang="en-US" dirty="0"/>
              <a:t>Lowering frequency – adding a fixed cap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8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993557"/>
            <a:ext cx="10515600" cy="8708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 for your attention!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Our Workflow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Theoretical calculations based on the project specifications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Schematic-level design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Simulations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Layout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Extraction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Simulations and verification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2839" y="393460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DPLL: Block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39F35E-B2DA-2A8F-B25F-36E3844AD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17" y="1534160"/>
            <a:ext cx="9480643" cy="451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C046C9-A0D3-FA1D-6D38-EBD719EA044A}"/>
              </a:ext>
            </a:extLst>
          </p:cNvPr>
          <p:cNvSpPr/>
          <p:nvPr/>
        </p:nvSpPr>
        <p:spPr>
          <a:xfrm>
            <a:off x="8382000" y="1740546"/>
            <a:ext cx="762000" cy="7971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8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5327BA-28AB-FB3B-1516-61137949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19" y="1723922"/>
            <a:ext cx="6591130" cy="39886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DCO: Block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6</a:t>
            </a:fld>
            <a:endParaRPr lang="en-US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838200" y="1312270"/>
            <a:ext cx="5851967" cy="4640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blocks are implemented by us</a:t>
            </a:r>
          </a:p>
          <a:p>
            <a:r>
              <a:rPr lang="en-US" dirty="0"/>
              <a:t>Using Virtuoso  </a:t>
            </a:r>
          </a:p>
          <a:p>
            <a:r>
              <a:rPr lang="en-US" dirty="0"/>
              <a:t>LC tank</a:t>
            </a:r>
          </a:p>
          <a:p>
            <a:pPr lvl="1"/>
            <a:r>
              <a:rPr lang="en-US" dirty="0"/>
              <a:t>Inductor</a:t>
            </a:r>
          </a:p>
          <a:p>
            <a:pPr lvl="1"/>
            <a:r>
              <a:rPr lang="en-US" dirty="0"/>
              <a:t>Capacitor bank: coarse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&amp; fine-tuning unit cell</a:t>
            </a:r>
          </a:p>
          <a:p>
            <a:pPr lvl="1"/>
            <a:r>
              <a:rPr lang="en-US" dirty="0"/>
              <a:t>Capacitor matrix: very fine tunning </a:t>
            </a:r>
          </a:p>
          <a:p>
            <a:r>
              <a:rPr lang="en-US" dirty="0"/>
              <a:t>Differential amplifier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8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25684" y="1090479"/>
                <a:ext cx="5655197" cy="5410775"/>
              </a:xfrm>
            </p:spPr>
            <p:txBody>
              <a:bodyPr>
                <a:noAutofit/>
              </a:bodyPr>
              <a:lstStyle/>
              <a:p>
                <a:pPr marL="0" indent="0" algn="l">
                  <a:buNone/>
                </a:pPr>
                <a:r>
                  <a:rPr lang="en-US" sz="1600" b="1" u="sng" dirty="0"/>
                  <a:t>Inductor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𝐷𝐷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𝐾𝑇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=5.8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𝑛𝐻</m:t>
                        </m:r>
                      </m:e>
                    </m:d>
                  </m:oMath>
                </a14:m>
                <a:endParaRPr lang="en-US" sz="16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Final inductor size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=1.2 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𝑛𝐻</m:t>
                        </m:r>
                      </m:e>
                    </m:d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80010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8.55[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𝑀𝐻𝑧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]&lt;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1.235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𝑀𝐻𝑧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pPr marL="0" indent="0" algn="l">
                  <a:buNone/>
                </a:pPr>
                <a:r>
                  <a:rPr lang="en-US" sz="1600" b="1" u="sng" dirty="0">
                    <a:solidFill>
                      <a:schemeClr val="tx1"/>
                    </a:solidFill>
                  </a:rPr>
                  <a:t>Capacitor bank &amp; matrix</a:t>
                </a:r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ad>
                          <m:radPr>
                            <m:deg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LC</m:t>
                            </m:r>
                          </m:e>
                        </m:rad>
                      </m:den>
                    </m:f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u="none" strike="noStrike" dirty="0">
                    <a:solidFill>
                      <a:schemeClr val="tx1"/>
                    </a:solidFill>
                    <a:effectLst/>
                  </a:rPr>
                  <a:t>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=167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fF</m:t>
                    </m:r>
                  </m:oMath>
                </a14:m>
                <a:r>
                  <a:rPr lang="en-GB" sz="1600" u="none" strike="noStrike" dirty="0">
                    <a:solidFill>
                      <a:schemeClr val="tx1"/>
                    </a:solidFill>
                    <a:effectLst/>
                  </a:rPr>
                  <a:t> ,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=289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fF</m:t>
                    </m:r>
                  </m:oMath>
                </a14:m>
                <a:r>
                  <a:rPr lang="en-GB" sz="1600" u="none" strike="noStrike" dirty="0"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indent="0" algn="l">
                  <a:buNone/>
                </a:pPr>
                <a:r>
                  <a:rPr lang="en-GB" sz="1600" dirty="0"/>
                  <a:t>	</a:t>
                </a:r>
                <a:r>
                  <a:rPr lang="en-GB" sz="1600" dirty="0">
                    <a:solidFill>
                      <a:schemeClr val="tx1"/>
                    </a:solidFill>
                  </a:rPr>
                  <a:t>⇒ size of capacitance range: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122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fF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</a:rPr>
                  <a:t>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32.7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aF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(fine tuning capacitor) </a:t>
                </a:r>
              </a:p>
              <a:p>
                <a:r>
                  <a:rPr lang="en-US" sz="1600" dirty="0"/>
                  <a:t>Frequency-band overlap: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OL</m:t>
                    </m:r>
                    <m: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num>
                      <m:den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sub>
                            </m:sSub>
                          </m:e>
                          <m:sup>
                            <m: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var</m:t>
                            </m:r>
                          </m:sub>
                        </m:sSub>
                      </m:den>
                    </m:f>
                    <m: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=55.4%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GB" sz="1600" dirty="0"/>
                  <a:t>⇒ </a:t>
                </a:r>
                <a:r>
                  <a:rPr lang="en-US" sz="1600" dirty="0">
                    <a:solidFill>
                      <a:schemeClr val="tx1"/>
                    </a:solidFill>
                  </a:rPr>
                  <a:t>27 sub-bands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Cambria Math" panose="02040503050406030204" pitchFamily="18" charset="0"/>
                  </a:rPr>
                  <a:t>Large caps </a:t>
                </a:r>
                <a:r>
                  <a:rPr lang="en-US" sz="1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 large area, high </a:t>
                </a:r>
                <a:r>
                  <a:rPr lang="en-US" sz="160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parasitics</a:t>
                </a:r>
                <a:r>
                  <a:rPr lang="en-US" sz="1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solution: </a:t>
                </a:r>
                <a:r>
                  <a:rPr lang="en-GB" sz="1600" dirty="0">
                    <a:sym typeface="Wingdings" panose="05000000000000000000" pitchFamily="2" charset="2"/>
                  </a:rPr>
                  <a:t>f</a:t>
                </a:r>
                <a:r>
                  <a:rPr lang="en-GB" sz="1600" dirty="0"/>
                  <a:t>urther division of the bank </a:t>
                </a:r>
              </a:p>
              <a:p>
                <a:pPr marL="0" indent="0">
                  <a:buNone/>
                </a:pPr>
                <a:r>
                  <a:rPr lang="en-GB" sz="1600" dirty="0"/>
                  <a:t>	(2 coarse caps (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36 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𝑓𝐹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each), 8 fine caps (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𝑓𝐹</m:t>
                    </m:r>
                  </m:oMath>
                </a14:m>
                <a:r>
                  <a:rPr lang="en-GB" sz="1600" dirty="0"/>
                  <a:t> each))</a:t>
                </a:r>
              </a:p>
              <a:p>
                <a:pPr algn="l"/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IL" sz="1600" dirty="0">
                  <a:solidFill>
                    <a:schemeClr val="tx1"/>
                  </a:solidFill>
                </a:endParaRPr>
              </a:p>
              <a:p>
                <a:pPr algn="l"/>
                <a:endParaRPr lang="en-US" sz="1600" dirty="0">
                  <a:solidFill>
                    <a:schemeClr val="tx1"/>
                  </a:solidFill>
                </a:endParaRPr>
              </a:p>
              <a:p>
                <a:pPr algn="l"/>
                <a:endParaRPr lang="en-US" sz="16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684" y="1090479"/>
                <a:ext cx="5655197" cy="5410775"/>
              </a:xfrm>
              <a:blipFill>
                <a:blip r:embed="rId2"/>
                <a:stretch>
                  <a:fillRect l="-539" t="-7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7</a:t>
            </a:fld>
            <a:endParaRPr lang="en-US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A0920486-B96E-716E-689B-E4EACAD5609D}"/>
              </a:ext>
            </a:extLst>
          </p:cNvPr>
          <p:cNvSpPr txBox="1">
            <a:spLocks/>
          </p:cNvSpPr>
          <p:nvPr/>
        </p:nvSpPr>
        <p:spPr>
          <a:xfrm>
            <a:off x="6314955" y="1090478"/>
            <a:ext cx="5655197" cy="5410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Capacitor matrix – logic: </a:t>
            </a:r>
          </a:p>
          <a:p>
            <a:pPr marL="0" indent="0">
              <a:buNone/>
            </a:pPr>
            <a:r>
              <a:rPr lang="en-US" sz="1600" dirty="0"/>
              <a:t>     En = ~</a:t>
            </a:r>
            <a:r>
              <a:rPr lang="en-US" sz="1600" dirty="0" err="1"/>
              <a:t>col_off</a:t>
            </a:r>
            <a:r>
              <a:rPr lang="en-US" sz="1600" dirty="0"/>
              <a:t> + col · row = ~ (</a:t>
            </a:r>
            <a:r>
              <a:rPr lang="en-US" sz="1600" dirty="0" err="1"/>
              <a:t>col_off</a:t>
            </a:r>
            <a:r>
              <a:rPr lang="en-US" sz="1600" dirty="0"/>
              <a:t> · (~ (col · row))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16C241-EF8A-351D-2581-9177DC949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29310"/>
              </p:ext>
            </p:extLst>
          </p:nvPr>
        </p:nvGraphicFramePr>
        <p:xfrm>
          <a:off x="6630837" y="1879076"/>
          <a:ext cx="3730488" cy="3098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2622">
                  <a:extLst>
                    <a:ext uri="{9D8B030D-6E8A-4147-A177-3AD203B41FA5}">
                      <a16:colId xmlns:a16="http://schemas.microsoft.com/office/drawing/2014/main" val="261442963"/>
                    </a:ext>
                  </a:extLst>
                </a:gridCol>
                <a:gridCol w="932622">
                  <a:extLst>
                    <a:ext uri="{9D8B030D-6E8A-4147-A177-3AD203B41FA5}">
                      <a16:colId xmlns:a16="http://schemas.microsoft.com/office/drawing/2014/main" val="2886529721"/>
                    </a:ext>
                  </a:extLst>
                </a:gridCol>
                <a:gridCol w="932622">
                  <a:extLst>
                    <a:ext uri="{9D8B030D-6E8A-4147-A177-3AD203B41FA5}">
                      <a16:colId xmlns:a16="http://schemas.microsoft.com/office/drawing/2014/main" val="4183179354"/>
                    </a:ext>
                  </a:extLst>
                </a:gridCol>
                <a:gridCol w="932622">
                  <a:extLst>
                    <a:ext uri="{9D8B030D-6E8A-4147-A177-3AD203B41FA5}">
                      <a16:colId xmlns:a16="http://schemas.microsoft.com/office/drawing/2014/main" val="1762676228"/>
                    </a:ext>
                  </a:extLst>
                </a:gridCol>
              </a:tblGrid>
              <a:tr h="3443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col[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row[j]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col_off</a:t>
                      </a:r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][j]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18273"/>
                  </a:ext>
                </a:extLst>
              </a:tr>
              <a:tr h="3443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4696"/>
                  </a:ext>
                </a:extLst>
              </a:tr>
              <a:tr h="3443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04255"/>
                  </a:ext>
                </a:extLst>
              </a:tr>
              <a:tr h="3443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8273"/>
                  </a:ext>
                </a:extLst>
              </a:tr>
              <a:tr h="3443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49965"/>
                  </a:ext>
                </a:extLst>
              </a:tr>
              <a:tr h="3443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43118"/>
                  </a:ext>
                </a:extLst>
              </a:tr>
              <a:tr h="3443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902317"/>
                  </a:ext>
                </a:extLst>
              </a:tr>
              <a:tr h="3443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86121"/>
                  </a:ext>
                </a:extLst>
              </a:tr>
              <a:tr h="3443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2229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62C09F7-32DB-D289-ADF9-A42B9F54F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837" y="5062109"/>
            <a:ext cx="4255206" cy="165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6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15C9FD-964F-4FFF-4DDA-AF5E4985D9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7" t="6185"/>
          <a:stretch/>
        </p:blipFill>
        <p:spPr>
          <a:xfrm>
            <a:off x="6083446" y="1393722"/>
            <a:ext cx="5820457" cy="407055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Simulations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5684" y="1090479"/>
            <a:ext cx="5655197" cy="5410775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C</a:t>
            </a:r>
            <a:r>
              <a:rPr lang="en-US" dirty="0">
                <a:solidFill>
                  <a:schemeClr val="tx1"/>
                </a:solidFill>
              </a:rPr>
              <a:t>ross-coupled oscillator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Non-ideal components chosen from </a:t>
            </a:r>
            <a:r>
              <a:rPr lang="en-US" dirty="0" err="1">
                <a:solidFill>
                  <a:schemeClr val="tx1"/>
                </a:solidFill>
              </a:rPr>
              <a:t>analoglib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/>
              <a:t>G</a:t>
            </a:r>
            <a:r>
              <a:rPr lang="en-US" dirty="0">
                <a:solidFill>
                  <a:schemeClr val="tx1"/>
                </a:solidFill>
              </a:rPr>
              <a:t>oal: lower oscillation frequency of 8.55 GHz 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upper oscillation frequency of 11.235 GHz (10% below and 7% above the spec) </a:t>
            </a:r>
          </a:p>
          <a:p>
            <a:pPr algn="l"/>
            <a:r>
              <a:rPr lang="en-US" dirty="0"/>
              <a:t>Result: 8.4 GHz, 11 GHz</a:t>
            </a:r>
            <a:endParaRPr lang="en-US" dirty="0">
              <a:solidFill>
                <a:schemeClr val="tx1"/>
              </a:solidFill>
            </a:endParaRPr>
          </a:p>
          <a:p>
            <a:endParaRPr lang="en-IL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A14A-17A0-A13A-5963-5F1E5ED6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9189" cy="6401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Inductor – Implementation </a:t>
            </a:r>
            <a:endParaRPr lang="en-IL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7B9DB-6A0F-38B4-A293-DBBBAF5192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077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=5.8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𝑛𝐻</m:t>
                        </m:r>
                      </m:e>
                    </m:d>
                  </m:oMath>
                </a14:m>
                <a:endParaRPr lang="en-US" sz="1600" b="0" dirty="0"/>
              </a:p>
              <a:p>
                <a:r>
                  <a:rPr lang="en-US" sz="1600" dirty="0"/>
                  <a:t>Final inductor size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=1.2 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𝑛𝐻</m:t>
                        </m:r>
                      </m:e>
                    </m:d>
                  </m:oMath>
                </a14:m>
                <a:b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endParaRPr lang="en-US" sz="1200" b="0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7B9DB-6A0F-38B4-A293-DBBBAF5192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077"/>
                <a:ext cx="10515600" cy="4351338"/>
              </a:xfrm>
              <a:blipFill>
                <a:blip r:embed="rId2"/>
                <a:stretch>
                  <a:fillRect l="-232" t="-7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4AFEB-8416-963F-0F30-38E4E61E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C2DE0-1CFC-C488-8C9E-E8FBC24B4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66" y="2350870"/>
            <a:ext cx="3320947" cy="3354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5BA114-FB3A-DE15-FE3F-BDE7B5C5D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682" y="2350870"/>
            <a:ext cx="7104492" cy="3354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9408F-27BC-ADB2-0591-98EFD1059CD5}"/>
              </a:ext>
            </a:extLst>
          </p:cNvPr>
          <p:cNvSpPr txBox="1"/>
          <p:nvPr/>
        </p:nvSpPr>
        <p:spPr>
          <a:xfrm>
            <a:off x="1000970" y="5705362"/>
            <a:ext cx="25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Layout of 1.2nH inductor</a:t>
            </a:r>
            <a:endParaRPr lang="en-IL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6194C-0A91-E788-C178-147273879C20}"/>
              </a:ext>
            </a:extLst>
          </p:cNvPr>
          <p:cNvSpPr txBox="1"/>
          <p:nvPr/>
        </p:nvSpPr>
        <p:spPr>
          <a:xfrm>
            <a:off x="4865076" y="5661524"/>
            <a:ext cx="6123955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Schematic of the inductor for SP simulation </a:t>
            </a:r>
            <a:endParaRPr lang="en-IL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1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1244</Words>
  <Application>Microsoft Office PowerPoint</Application>
  <PresentationFormat>Widescreen</PresentationFormat>
  <Paragraphs>291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DCO Project</vt:lpstr>
      <vt:lpstr>Project Topic </vt:lpstr>
      <vt:lpstr>DCO Specifications</vt:lpstr>
      <vt:lpstr>Our Workflow</vt:lpstr>
      <vt:lpstr>DPLL: Block Diagram</vt:lpstr>
      <vt:lpstr>DCO: Block Diagram</vt:lpstr>
      <vt:lpstr>Calculations</vt:lpstr>
      <vt:lpstr>Simulations</vt:lpstr>
      <vt:lpstr>Inductor – Implementation </vt:lpstr>
      <vt:lpstr>Inductor – Simulation Results</vt:lpstr>
      <vt:lpstr>Capacitor Matrix – Single Cap </vt:lpstr>
      <vt:lpstr>Capacitor Matrix – Single Cap </vt:lpstr>
      <vt:lpstr>Capacitor Matrix – Single Cell </vt:lpstr>
      <vt:lpstr>Capacitor Matrix – Single Cell: ∆C</vt:lpstr>
      <vt:lpstr>Capacitor Matrix – Cell  </vt:lpstr>
      <vt:lpstr>Capacitor Matrix – 4 Cells</vt:lpstr>
      <vt:lpstr>Capacitor Matrix – Whole</vt:lpstr>
      <vt:lpstr>Capacitor Matrix – Simulations &amp; Results</vt:lpstr>
      <vt:lpstr>Capacitor Bank</vt:lpstr>
      <vt:lpstr>Capacitor Bank - Fine-Tuning: Cell</vt:lpstr>
      <vt:lpstr>Capacitor Bank - Fine-Tuning: Block</vt:lpstr>
      <vt:lpstr>Capacitor Bank - Coarse-Tuning: Cell</vt:lpstr>
      <vt:lpstr>Capacitor Bank - Coarse-Tuning: Block</vt:lpstr>
      <vt:lpstr>Capacitor Bank – Full Layout</vt:lpstr>
      <vt:lpstr>LC Tank</vt:lpstr>
      <vt:lpstr>LC Tank - Summary of Results</vt:lpstr>
      <vt:lpstr>Amplifier</vt:lpstr>
      <vt:lpstr>DCO</vt:lpstr>
      <vt:lpstr>Challenges and the Solutions</vt:lpstr>
      <vt:lpstr>Final simulations &amp; results</vt:lpstr>
      <vt:lpstr>Final simulations – Transient (ON state)</vt:lpstr>
      <vt:lpstr>Final simulations – Transient (OFF state)</vt:lpstr>
      <vt:lpstr>Final simulations – hbnoise (ON state)</vt:lpstr>
      <vt:lpstr>Final simulations – hbnoise (OFF state)</vt:lpstr>
      <vt:lpstr>Conclusions &amp; Future work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Alisa Gumerova</cp:lastModifiedBy>
  <cp:revision>69</cp:revision>
  <dcterms:created xsi:type="dcterms:W3CDTF">2021-12-15T06:30:50Z</dcterms:created>
  <dcterms:modified xsi:type="dcterms:W3CDTF">2024-10-09T10:21:13Z</dcterms:modified>
</cp:coreProperties>
</file>