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4" r:id="rId4"/>
    <p:sldId id="297" r:id="rId5"/>
    <p:sldId id="296" r:id="rId6"/>
    <p:sldId id="278" r:id="rId7"/>
    <p:sldId id="271" r:id="rId8"/>
    <p:sldId id="261" r:id="rId9"/>
    <p:sldId id="262" r:id="rId10"/>
    <p:sldId id="263" r:id="rId11"/>
    <p:sldId id="292" r:id="rId12"/>
    <p:sldId id="270" r:id="rId13"/>
    <p:sldId id="273" r:id="rId14"/>
    <p:sldId id="274" r:id="rId15"/>
    <p:sldId id="281" r:id="rId16"/>
    <p:sldId id="275" r:id="rId17"/>
    <p:sldId id="282" r:id="rId18"/>
    <p:sldId id="284" r:id="rId19"/>
    <p:sldId id="291" r:id="rId20"/>
    <p:sldId id="287" r:id="rId21"/>
    <p:sldId id="288" r:id="rId22"/>
    <p:sldId id="300" r:id="rId23"/>
    <p:sldId id="290" r:id="rId24"/>
    <p:sldId id="285" r:id="rId25"/>
    <p:sldId id="299" r:id="rId26"/>
    <p:sldId id="264" r:id="rId27"/>
    <p:sldId id="280" r:id="rId28"/>
    <p:sldId id="298" r:id="rId2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ABECCF-B75F-4AFA-13BB-2F021DFDC8F7}" name="Maya A" initials="MA" userId="f220ac6d43d31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744AF-C4DA-446C-8AFD-7650DFBD0389}" v="418" dt="2024-10-23T12:00:29.437"/>
    <p1510:client id="{6FB3FAD4-42C1-46DB-A2CE-5E00EB18FE29}" v="28" dt="2024-10-22T17:38:26.420"/>
    <p1510:client id="{A9D692DB-0C67-49E3-8C77-9E36967E0D4E}" v="129" dt="2024-10-22T13:04:12.960"/>
    <p1510:client id="{AB08AE40-6E94-4F49-BDF5-C71AF7317DE8}" v="188" dt="2024-10-23T13:13:18.316"/>
    <p1510:client id="{E02606D2-9471-4D41-B160-F48DB17FB926}" v="323" dt="2024-10-21T20:50:13.168"/>
    <p1510:client id="{E1C2C421-3A61-4A18-A7A9-8FC5C8C60241}" v="291" dt="2024-10-22T18:42:3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BWQNlzZPuOghWej_AylXCyozWuVwZC2S?authuser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uman brain nerve cells">
            <a:extLst>
              <a:ext uri="{FF2B5EF4-FFF2-40B4-BE49-F238E27FC236}">
                <a16:creationId xmlns:a16="http://schemas.microsoft.com/office/drawing/2014/main" id="{2A07934D-398F-F0C5-B84C-11AC2178D4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GB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Aptos Display"/>
              </a:rPr>
              <a:t>Spiking Neural network accelerator in a heterogenous </a:t>
            </a:r>
            <a:r>
              <a:rPr lang="en-GB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Aptos Display"/>
              </a:rPr>
              <a:t>system </a:t>
            </a:r>
            <a:r>
              <a:rPr lang="en-GB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Aptos Display"/>
              </a:rPr>
              <a:t>with CNN and SNN</a:t>
            </a:r>
            <a:endParaRPr lang="en-US" dirty="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Aptos"/>
              </a:rPr>
              <a:t>Training of CNN-SNN system using  </a:t>
            </a:r>
            <a:r>
              <a:rPr lang="en-GB" sz="2000" err="1">
                <a:solidFill>
                  <a:schemeClr val="tx2"/>
                </a:solidFill>
                <a:latin typeface="Aptos"/>
              </a:rPr>
              <a:t>SnnTorch</a:t>
            </a:r>
            <a:r>
              <a:rPr lang="en-GB" sz="2000" dirty="0">
                <a:solidFill>
                  <a:schemeClr val="tx2"/>
                </a:solidFill>
                <a:latin typeface="Aptos"/>
              </a:rPr>
              <a:t> and RTL implementation of </a:t>
            </a:r>
            <a:r>
              <a:rPr lang="en-GB" sz="2000" dirty="0">
                <a:solidFill>
                  <a:schemeClr val="tx2"/>
                </a:solidFill>
                <a:latin typeface="Aptos Display"/>
              </a:rPr>
              <a:t>SNN Inference</a:t>
            </a:r>
          </a:p>
        </p:txBody>
      </p:sp>
      <p:pic>
        <p:nvPicPr>
          <p:cNvPr id="4" name="Picture 3" descr="A red and black logo&#10;&#10;Description automatically generated">
            <a:extLst>
              <a:ext uri="{FF2B5EF4-FFF2-40B4-BE49-F238E27FC236}">
                <a16:creationId xmlns:a16="http://schemas.microsoft.com/office/drawing/2014/main" id="{6D81BE97-2555-DDD7-5BAE-988ABFE10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192" y="351185"/>
            <a:ext cx="1732768" cy="633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4F923-9DA0-D3C9-D2B3-D0487B67E659}"/>
              </a:ext>
            </a:extLst>
          </p:cNvPr>
          <p:cNvSpPr txBox="1"/>
          <p:nvPr/>
        </p:nvSpPr>
        <p:spPr>
          <a:xfrm>
            <a:off x="4065181" y="5414375"/>
            <a:ext cx="4054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Supervisor : </a:t>
            </a:r>
            <a:r>
              <a:rPr lang="en-GB" dirty="0">
                <a:solidFill>
                  <a:srgbClr val="FFFFFF"/>
                </a:solidFill>
                <a:latin typeface="Aptos"/>
                <a:ea typeface="Lato"/>
                <a:cs typeface="Lato"/>
              </a:rPr>
              <a:t> Prof. Alberto Garcia-Ortiz</a:t>
            </a:r>
            <a:endParaRPr lang="en-US"/>
          </a:p>
          <a:p>
            <a:pPr algn="ctr"/>
            <a:r>
              <a:rPr lang="en-GB" dirty="0">
                <a:solidFill>
                  <a:srgbClr val="FFFFFF"/>
                </a:solidFill>
                <a:latin typeface="Aptos"/>
                <a:ea typeface="Lato"/>
                <a:cs typeface="Lato"/>
              </a:rPr>
              <a:t>Presented by : Maya </a:t>
            </a:r>
            <a:r>
              <a:rPr lang="en-GB" err="1">
                <a:solidFill>
                  <a:srgbClr val="FFFFFF"/>
                </a:solidFill>
                <a:latin typeface="Aptos"/>
                <a:ea typeface="Lato"/>
                <a:cs typeface="Lato"/>
              </a:rPr>
              <a:t>Ambalapat</a:t>
            </a:r>
            <a:endParaRPr lang="en-GB">
              <a:solidFill>
                <a:srgbClr val="FFFFFF"/>
              </a:solidFill>
              <a:latin typeface="Aptos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Leaky Integrate and Fire (LIF) neuron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77" y="2296110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For each time period t:</a:t>
            </a:r>
            <a:endParaRPr lang="en-GB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Update Neuron Voltage(V)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Process any incoming spike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if V crossed the V</a:t>
            </a:r>
            <a:r>
              <a:rPr lang="en-GB" sz="1600" baseline="-25000" dirty="0"/>
              <a:t>th</a:t>
            </a:r>
            <a:r>
              <a:rPr lang="en-GB" sz="1600" dirty="0"/>
              <a:t>, emit a spike and reset V</a:t>
            </a:r>
          </a:p>
          <a:p>
            <a:r>
              <a:rPr lang="en-GB" sz="2400" i="1" dirty="0">
                <a:latin typeface="Angsana New"/>
                <a:cs typeface="Angsana New"/>
              </a:rPr>
              <a:t>V[t+1] = β*V[t] + W*X[t+1]-S[t]V</a:t>
            </a:r>
            <a:r>
              <a:rPr lang="en-GB" sz="2400" i="1" baseline="-25000" dirty="0">
                <a:latin typeface="Angsana New"/>
                <a:cs typeface="Angsana New"/>
              </a:rPr>
              <a:t>th</a:t>
            </a:r>
          </a:p>
          <a:p>
            <a:r>
              <a:rPr lang="en-GB" i="1" dirty="0">
                <a:latin typeface="Angsana New"/>
                <a:cs typeface="Angsana New"/>
              </a:rPr>
              <a:t>S[t] = 0 if V[t] &gt; Vth  else 1</a:t>
            </a:r>
          </a:p>
          <a:p>
            <a:pPr marL="457200" lvl="1" indent="0">
              <a:buNone/>
            </a:pPr>
            <a:endParaRPr lang="en-GB" sz="1600" baseline="-25000" dirty="0">
              <a:solidFill>
                <a:srgbClr val="000000"/>
              </a:solidFill>
            </a:endParaRPr>
          </a:p>
        </p:txBody>
      </p:sp>
      <p:pic>
        <p:nvPicPr>
          <p:cNvPr id="5" name="Content Placeholder 14" descr="A diagram of a function&#10;&#10;Description automatically generated">
            <a:extLst>
              <a:ext uri="{FF2B5EF4-FFF2-40B4-BE49-F238E27FC236}">
                <a16:creationId xmlns:a16="http://schemas.microsoft.com/office/drawing/2014/main" id="{E9811A79-C7AE-6328-F69E-EF7E483F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343" y="2997006"/>
            <a:ext cx="6011548" cy="2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SNN encoding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B56BE-871F-C3AA-A7C5-0A3EC6D2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9" t="2069" r="26268" b="1379"/>
          <a:stretch/>
        </p:blipFill>
        <p:spPr>
          <a:xfrm>
            <a:off x="5189460" y="2078178"/>
            <a:ext cx="6086092" cy="4266440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C013A-2335-1B81-63F2-8B09CB7D1EF3}"/>
              </a:ext>
            </a:extLst>
          </p:cNvPr>
          <p:cNvSpPr txBox="1">
            <a:spLocks/>
          </p:cNvSpPr>
          <p:nvPr/>
        </p:nvSpPr>
        <p:spPr>
          <a:xfrm>
            <a:off x="1022958" y="2314022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Static Non-spiking dataset</a:t>
            </a:r>
            <a:endParaRPr lang="en-US" sz="2000" dirty="0"/>
          </a:p>
          <a:p>
            <a:r>
              <a:rPr lang="en-GB" sz="2000" dirty="0"/>
              <a:t>time-varying sequence of spikes</a:t>
            </a:r>
            <a:endParaRPr lang="en-GB" dirty="0"/>
          </a:p>
          <a:p>
            <a:r>
              <a:rPr lang="en-GB" sz="2000" dirty="0"/>
              <a:t>Rate encoding</a:t>
            </a:r>
            <a:endParaRPr lang="en-US" dirty="0"/>
          </a:p>
          <a:p>
            <a:r>
              <a:rPr lang="en-GB" sz="2000" dirty="0"/>
              <a:t>Latency encoding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705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SNN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STDP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Works for shallow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Hardware friendly</a:t>
            </a:r>
          </a:p>
          <a:p>
            <a:r>
              <a:rPr lang="en-GB" sz="2000" dirty="0"/>
              <a:t>ANN to SNN conversion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>
                <a:solidFill>
                  <a:srgbClr val="000000"/>
                </a:solidFill>
                <a:latin typeface="Aptos"/>
              </a:rPr>
              <a:t>Appropriate threshold selection</a:t>
            </a:r>
          </a:p>
          <a:p>
            <a:r>
              <a:rPr lang="en-GB" sz="2000" dirty="0">
                <a:solidFill>
                  <a:srgbClr val="000000"/>
                </a:solidFill>
                <a:latin typeface="Aptos"/>
              </a:rPr>
              <a:t>Backpropagation using surrogate gradient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733CA4EF-22D8-8A11-CFE1-80E3DC3A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65" y="2321490"/>
            <a:ext cx="3712711" cy="3935506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5024463-02FF-0A41-8588-D0E8DA94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9" t="32354" r="52941" b="4396"/>
          <a:stretch/>
        </p:blipFill>
        <p:spPr>
          <a:xfrm>
            <a:off x="2287921" y="4687653"/>
            <a:ext cx="2626597" cy="1886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517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Training CNN-SNN complementary network using </a:t>
            </a:r>
            <a:r>
              <a:rPr lang="en-GB" sz="4000" dirty="0" err="1">
                <a:solidFill>
                  <a:srgbClr val="FFFFFF"/>
                </a:solidFill>
              </a:rPr>
              <a:t>PyTorch</a:t>
            </a:r>
            <a:r>
              <a:rPr lang="en-GB" sz="4000" dirty="0">
                <a:solidFill>
                  <a:srgbClr val="FFFFFF"/>
                </a:solidFill>
              </a:rPr>
              <a:t> and </a:t>
            </a:r>
            <a:r>
              <a:rPr lang="en-GB" sz="4000" dirty="0" err="1">
                <a:solidFill>
                  <a:srgbClr val="FFFFFF"/>
                </a:solidFill>
              </a:rPr>
              <a:t>SnnTorch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D8C1815-B264-6675-4723-A0E17D5D0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35" y="1953867"/>
            <a:ext cx="8998323" cy="4464647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49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Training CNN-SNN complementary network using </a:t>
            </a:r>
            <a:r>
              <a:rPr lang="en-GB" sz="4000" dirty="0" err="1">
                <a:solidFill>
                  <a:srgbClr val="FFFFFF"/>
                </a:solidFill>
              </a:rPr>
              <a:t>PyTorch</a:t>
            </a:r>
            <a:r>
              <a:rPr lang="en-GB" sz="4000" dirty="0">
                <a:solidFill>
                  <a:srgbClr val="FFFFFF"/>
                </a:solidFill>
              </a:rPr>
              <a:t> and </a:t>
            </a:r>
            <a:r>
              <a:rPr lang="en-GB" sz="4000" dirty="0" err="1">
                <a:solidFill>
                  <a:srgbClr val="FFFFFF"/>
                </a:solidFill>
              </a:rPr>
              <a:t>SnnTorch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>
                <a:hlinkClick r:id="rId2"/>
              </a:rPr>
              <a:t>Google collab</a:t>
            </a:r>
            <a:endParaRPr lang="en-GB" sz="2000" dirty="0"/>
          </a:p>
          <a:p>
            <a:r>
              <a:rPr lang="en-GB" sz="2000" dirty="0"/>
              <a:t>CNN only model , 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Accuracy of 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90.63% </a:t>
            </a:r>
            <a:endParaRPr lang="en-GB"/>
          </a:p>
          <a:p>
            <a:r>
              <a:rPr lang="en-GB" sz="2000" dirty="0"/>
              <a:t>CNN-SNN model,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Accuracy of 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89.7%</a:t>
            </a:r>
            <a:endParaRPr lang="en-GB" sz="1600">
              <a:solidFill>
                <a:srgbClr val="000000"/>
              </a:solidFill>
            </a:endParaRPr>
          </a:p>
          <a:p>
            <a:r>
              <a:rPr lang="en-GB" sz="2000" dirty="0"/>
              <a:t>Leaky neuron properties</a:t>
            </a:r>
            <a:endParaRPr lang="en-US" sz="20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Beta = 1 , no Leak in Voltage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Threshold = 1 (default value)</a:t>
            </a:r>
            <a:endParaRPr lang="en-GB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Time steps = 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2585F-858C-2501-9D64-8197BABB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05" y="2483636"/>
            <a:ext cx="6096000" cy="334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6" y="2757337"/>
            <a:ext cx="311528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</a:rPr>
              <a:t>CNN-SNN complementary model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C69ED8-3297-9C1E-EDB7-21738C35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7" b="191"/>
          <a:stretch/>
        </p:blipFill>
        <p:spPr>
          <a:xfrm>
            <a:off x="5013630" y="586878"/>
            <a:ext cx="6290451" cy="5673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31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Training CNN-SNN complementary network using </a:t>
            </a:r>
            <a:r>
              <a:rPr lang="en-GB" sz="4000" dirty="0" err="1">
                <a:solidFill>
                  <a:srgbClr val="FFFFFF"/>
                </a:solidFill>
              </a:rPr>
              <a:t>PyTorch</a:t>
            </a:r>
            <a:r>
              <a:rPr lang="en-GB" sz="4000" dirty="0">
                <a:solidFill>
                  <a:srgbClr val="FFFFFF"/>
                </a:solidFill>
              </a:rPr>
              <a:t> and </a:t>
            </a:r>
            <a:r>
              <a:rPr lang="en-GB" sz="4000" dirty="0" err="1">
                <a:solidFill>
                  <a:srgbClr val="FFFFFF"/>
                </a:solidFill>
              </a:rPr>
              <a:t>SnnTorch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Collect data from trained model</a:t>
            </a:r>
            <a:endParaRPr lang="en-US" dirty="0"/>
          </a:p>
          <a:p>
            <a:r>
              <a:rPr lang="en-GB" sz="2000" dirty="0"/>
              <a:t>INT8 Quantization of weights using </a:t>
            </a:r>
            <a:r>
              <a:rPr lang="en-GB" sz="2000" err="1"/>
              <a:t>Brevitas</a:t>
            </a:r>
            <a:endParaRPr lang="en-GB" sz="2000"/>
          </a:p>
          <a:p>
            <a:r>
              <a:rPr lang="en-GB" sz="2000" dirty="0"/>
              <a:t>Input and output spikes of SNN layer is stored to a file</a:t>
            </a:r>
          </a:p>
        </p:txBody>
      </p:sp>
      <p:pic>
        <p:nvPicPr>
          <p:cNvPr id="4" name="Picture 3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5647D030-21BA-781E-97BE-A6E73053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581" y="2326141"/>
            <a:ext cx="2175783" cy="4531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67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CNN-SNN complementary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SNN Core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Distributed cache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Spike encoding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Accumulator to add weights based on input spikes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sz="1600" dirty="0"/>
          </a:p>
        </p:txBody>
      </p:sp>
      <p:pic>
        <p:nvPicPr>
          <p:cNvPr id="5" name="Content Placeholder 6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974D5406-244B-8D82-FB8E-CD40A004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04" y="2107180"/>
            <a:ext cx="4651479" cy="4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3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RTL Design of SNN core</a:t>
            </a:r>
          </a:p>
        </p:txBody>
      </p:sp>
      <p:pic>
        <p:nvPicPr>
          <p:cNvPr id="4" name="Content Placeholder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7C69ED8-3297-9C1E-EDB7-21738C35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52" y="1325506"/>
            <a:ext cx="6907524" cy="424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8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41462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Weight Reuse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Distributed cache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>
                <a:ea typeface="+mn-lt"/>
                <a:cs typeface="+mn-lt"/>
              </a:rPr>
              <a:t>the power consumption of the SNN</a:t>
            </a:r>
            <a:endParaRPr lang="en-GB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sz="1600">
                <a:ea typeface="+mn-lt"/>
                <a:cs typeface="+mn-lt"/>
              </a:rPr>
              <a:t>core decreases by 42.2% and 49.1%</a:t>
            </a:r>
            <a:endParaRPr lang="en-GB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GB" sz="1600" dirty="0">
                <a:ea typeface="+mn-lt"/>
                <a:cs typeface="+mn-lt"/>
              </a:rPr>
              <a:t>for ImageNet classification with ResNet-18 and MobileNet</a:t>
            </a:r>
            <a:endParaRPr lang="en-GB" dirty="0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F652C06F-EF28-A1DC-E783-6461F2BD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20" y="2180385"/>
            <a:ext cx="6096000" cy="23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3132-66D7-FC0D-6E5E-D0342E47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8A7-CD16-53C4-4DEE-1CF52216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47" y="2161315"/>
            <a:ext cx="9824883" cy="3840240"/>
          </a:xfrm>
        </p:spPr>
        <p:txBody>
          <a:bodyPr anchor="ctr">
            <a:normAutofit fontScale="77500" lnSpcReduction="20000"/>
          </a:bodyPr>
          <a:lstStyle/>
          <a:p>
            <a:endParaRPr lang="en-GB" sz="2000" dirty="0"/>
          </a:p>
          <a:p>
            <a:r>
              <a:rPr lang="en-GB" sz="2000" dirty="0"/>
              <a:t>Motivation</a:t>
            </a:r>
            <a:endParaRPr lang="en-US"/>
          </a:p>
          <a:p>
            <a:r>
              <a:rPr lang="en-GB" sz="2000" dirty="0"/>
              <a:t>Goals</a:t>
            </a:r>
          </a:p>
          <a:p>
            <a:r>
              <a:rPr lang="en-GB" sz="2000" dirty="0"/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Spiking Neural 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Spiking neuron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Spike encoding 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SNN Training</a:t>
            </a:r>
          </a:p>
          <a:p>
            <a:r>
              <a:rPr lang="en-GB" sz="2000" dirty="0"/>
              <a:t>Implementation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>
                <a:solidFill>
                  <a:srgbClr val="000000"/>
                </a:solidFill>
                <a:latin typeface="Aptos"/>
              </a:rPr>
              <a:t>Training CNN-SNN complementary network using </a:t>
            </a:r>
            <a:r>
              <a:rPr lang="en-GB" sz="1600" dirty="0" err="1">
                <a:solidFill>
                  <a:srgbClr val="000000"/>
                </a:solidFill>
                <a:latin typeface="Aptos"/>
              </a:rPr>
              <a:t>PyTorch</a:t>
            </a:r>
            <a:r>
              <a:rPr lang="en-GB" sz="1600" dirty="0">
                <a:solidFill>
                  <a:srgbClr val="000000"/>
                </a:solidFill>
                <a:latin typeface="Aptos"/>
              </a:rPr>
              <a:t> and </a:t>
            </a:r>
            <a:r>
              <a:rPr lang="en-GB" sz="1600" dirty="0" err="1">
                <a:solidFill>
                  <a:srgbClr val="000000"/>
                </a:solidFill>
                <a:latin typeface="Aptos"/>
              </a:rPr>
              <a:t>SnnTorch</a:t>
            </a:r>
            <a:endParaRPr lang="en-GB" sz="1600">
              <a:solidFill>
                <a:srgbClr val="000000"/>
              </a:solidFill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RTL Design of SNN core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600" dirty="0"/>
              <a:t>RTL Simulation Result</a:t>
            </a:r>
          </a:p>
          <a:p>
            <a:r>
              <a:rPr lang="en-GB" sz="2000" dirty="0"/>
              <a:t>Conclusion</a:t>
            </a:r>
          </a:p>
          <a:p>
            <a:r>
              <a:rPr lang="en-GB" sz="2000" dirty="0"/>
              <a:t>Scope</a:t>
            </a:r>
          </a:p>
          <a:p>
            <a:r>
              <a:rPr lang="en-GB" sz="2000" dirty="0"/>
              <a:t>References</a:t>
            </a:r>
          </a:p>
          <a:p>
            <a:endParaRPr lang="en-GB" sz="2000" dirty="0"/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E0B0DE5F-B470-E4B9-4672-5F64C836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263" y="6301354"/>
            <a:ext cx="1199031" cy="4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RTL Simulation Result</a:t>
            </a:r>
          </a:p>
        </p:txBody>
      </p:sp>
      <p:pic>
        <p:nvPicPr>
          <p:cNvPr id="9" name="Content Placeholder 8" descr="A screen shot of a graph&#10;&#10;Description automatically generated">
            <a:extLst>
              <a:ext uri="{FF2B5EF4-FFF2-40B4-BE49-F238E27FC236}">
                <a16:creationId xmlns:a16="http://schemas.microsoft.com/office/drawing/2014/main" id="{5DEC6883-E6D8-D680-0A5C-573CB30C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94" y="1998533"/>
            <a:ext cx="10636661" cy="4295150"/>
          </a:xfrm>
        </p:spPr>
      </p:pic>
    </p:spTree>
    <p:extLst>
      <p:ext uri="{BB962C8B-B14F-4D97-AF65-F5344CB8AC3E}">
        <p14:creationId xmlns:p14="http://schemas.microsoft.com/office/powerpoint/2010/main" val="73226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Result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Output spike of VHDL simulation is stored to a file.</a:t>
            </a:r>
          </a:p>
          <a:p>
            <a:r>
              <a:rPr lang="en-GB" sz="2000" dirty="0"/>
              <a:t>It is then compared with the output spikes of SNN layer in </a:t>
            </a:r>
            <a:r>
              <a:rPr lang="en-GB" sz="2000" dirty="0" err="1"/>
              <a:t>PyTorch</a:t>
            </a:r>
            <a:r>
              <a:rPr lang="en-GB" sz="2000" dirty="0"/>
              <a:t> using a Python script.</a:t>
            </a:r>
          </a:p>
        </p:txBody>
      </p:sp>
    </p:spTree>
    <p:extLst>
      <p:ext uri="{BB962C8B-B14F-4D97-AF65-F5344CB8AC3E}">
        <p14:creationId xmlns:p14="http://schemas.microsoft.com/office/powerpoint/2010/main" val="409716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4" name="Picture 3" descr="A graph of energy comparison&#10;&#10;Description automatically generated">
            <a:extLst>
              <a:ext uri="{FF2B5EF4-FFF2-40B4-BE49-F238E27FC236}">
                <a16:creationId xmlns:a16="http://schemas.microsoft.com/office/drawing/2014/main" id="{F8BEE695-C6A7-2544-0C23-46355A08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60" y="1999131"/>
            <a:ext cx="5630175" cy="4338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EC86EA-B9E3-3ACC-F355-D3A83DC4201F}"/>
              </a:ext>
            </a:extLst>
          </p:cNvPr>
          <p:cNvSpPr txBox="1"/>
          <p:nvPr/>
        </p:nvSpPr>
        <p:spPr>
          <a:xfrm>
            <a:off x="1078070" y="2422158"/>
            <a:ext cx="372424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/>
              <a:t>Energy efficiency: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GB" dirty="0">
                <a:ea typeface="+mn-lt"/>
                <a:cs typeface="+mn-lt"/>
              </a:rPr>
              <a:t>15%–31% for CIFAR-10</a:t>
            </a:r>
          </a:p>
          <a:p>
            <a:pPr marL="742950" lvl="1" indent="-285750">
              <a:buFont typeface="Courier New"/>
              <a:buChar char="o"/>
            </a:pPr>
            <a:r>
              <a:rPr lang="en-GB" dirty="0"/>
              <a:t>15%–38% for CIFAR-100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GB" dirty="0"/>
              <a:t>11%–50% for ImageNet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45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Low power inference using heterogenous systems has higher energy efficiency than SNN-only or CNN-only mode.</a:t>
            </a:r>
          </a:p>
          <a:p>
            <a:r>
              <a:rPr lang="en-GB" sz="2000" dirty="0"/>
              <a:t>RTL design of SNN inference module have been implemented.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799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Aptos"/>
              <a:cs typeface="Calibri"/>
            </a:endParaRPr>
          </a:p>
          <a:p>
            <a:r>
              <a:rPr lang="en-GB" sz="2000" dirty="0">
                <a:cs typeface="Calibri"/>
              </a:rPr>
              <a:t>Implementation of online learning in hardware</a:t>
            </a:r>
          </a:p>
          <a:p>
            <a:r>
              <a:rPr lang="en-GB" sz="2000" dirty="0">
                <a:cs typeface="Calibri"/>
              </a:rPr>
              <a:t>The RTL design of inference module can replace the CNN core in </a:t>
            </a:r>
            <a:r>
              <a:rPr lang="en-GB" sz="2000" dirty="0" err="1">
                <a:cs typeface="Calibri"/>
              </a:rPr>
              <a:t>Gemmini</a:t>
            </a:r>
            <a:r>
              <a:rPr lang="en-GB" sz="2000" dirty="0">
                <a:cs typeface="Calibri"/>
              </a:rPr>
              <a:t> accelerator</a:t>
            </a:r>
          </a:p>
          <a:p>
            <a:r>
              <a:rPr lang="en-GB" sz="2000" dirty="0">
                <a:cs typeface="Calibri"/>
              </a:rPr>
              <a:t>T</a:t>
            </a:r>
            <a:r>
              <a:rPr lang="en-GB" sz="2000" dirty="0">
                <a:latin typeface="Aptos"/>
                <a:cs typeface="Calibri"/>
              </a:rPr>
              <a:t>hus the system can be configured to work as a heterogenous SNN-CNN accelerator</a:t>
            </a:r>
          </a:p>
          <a:p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75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Questions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>
              <a:latin typeface="Aptos"/>
              <a:cs typeface="Calibri"/>
            </a:endParaRPr>
          </a:p>
          <a:p>
            <a:endParaRPr lang="en-GB" sz="2000" dirty="0">
              <a:cs typeface="Calibri"/>
            </a:endParaRPr>
          </a:p>
        </p:txBody>
      </p:sp>
      <p:pic>
        <p:nvPicPr>
          <p:cNvPr id="4" name="Graphic 3" descr="Help with solid fill">
            <a:extLst>
              <a:ext uri="{FF2B5EF4-FFF2-40B4-BE49-F238E27FC236}">
                <a16:creationId xmlns:a16="http://schemas.microsoft.com/office/drawing/2014/main" id="{023F7829-29E9-ED1C-A42B-554B87E67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1959" y="2244618"/>
            <a:ext cx="2323578" cy="232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0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1400" dirty="0">
                <a:ea typeface="+mn-lt"/>
                <a:cs typeface="+mn-lt"/>
              </a:rPr>
              <a:t>Manon </a:t>
            </a:r>
            <a:r>
              <a:rPr lang="en-GB" sz="1400" err="1">
                <a:ea typeface="+mn-lt"/>
                <a:cs typeface="+mn-lt"/>
              </a:rPr>
              <a:t>Dampfhoffer</a:t>
            </a:r>
            <a:r>
              <a:rPr lang="en-GB" sz="1400" dirty="0">
                <a:ea typeface="+mn-lt"/>
                <a:cs typeface="+mn-lt"/>
              </a:rPr>
              <a:t>, Thomas Mesquida, Alexandre </a:t>
            </a:r>
            <a:r>
              <a:rPr lang="en-GB" sz="1400" err="1">
                <a:ea typeface="+mn-lt"/>
                <a:cs typeface="+mn-lt"/>
              </a:rPr>
              <a:t>Valentian</a:t>
            </a:r>
            <a:r>
              <a:rPr lang="en-GB" sz="1400" dirty="0">
                <a:ea typeface="+mn-lt"/>
                <a:cs typeface="+mn-lt"/>
              </a:rPr>
              <a:t>, Lorena Anghel. Are SNNs really more energy-efficient than ANNs? An in-depth hardware-aware study. IEEE Transactions on Emerging Topics in Computational Intelligence, 2022, 2022, pp.1-11. ff10.1109/TETCI.2022.3214509ff. Ffcea03852141f</a:t>
            </a:r>
          </a:p>
          <a:p>
            <a:pPr marL="457200" indent="-457200">
              <a:buAutoNum type="arabicPeriod"/>
            </a:pPr>
            <a:r>
              <a:rPr lang="en-GB" sz="1400" dirty="0">
                <a:ea typeface="+mn-lt"/>
                <a:cs typeface="+mn-lt"/>
              </a:rPr>
              <a:t>J. K. </a:t>
            </a:r>
            <a:r>
              <a:rPr lang="en-GB" sz="1400" err="1">
                <a:ea typeface="+mn-lt"/>
                <a:cs typeface="+mn-lt"/>
              </a:rPr>
              <a:t>Eshraghian</a:t>
            </a:r>
            <a:r>
              <a:rPr lang="en-GB" sz="1400" dirty="0">
                <a:ea typeface="+mn-lt"/>
                <a:cs typeface="+mn-lt"/>
              </a:rPr>
              <a:t> et al., "Training Spiking Neural Networks Using Lessons From Deep Learning," in Proceedings of the IEEE, vol. 111, no. 9, pp. 1016-1054, Sept. 2023, </a:t>
            </a:r>
            <a:r>
              <a:rPr lang="en-GB" sz="1400" err="1">
                <a:ea typeface="+mn-lt"/>
                <a:cs typeface="+mn-lt"/>
              </a:rPr>
              <a:t>doi</a:t>
            </a:r>
            <a:r>
              <a:rPr lang="en-GB" sz="1400" dirty="0">
                <a:ea typeface="+mn-lt"/>
                <a:cs typeface="+mn-lt"/>
              </a:rPr>
              <a:t>: 10.1109/JPROC.2023.3308088.</a:t>
            </a:r>
            <a:endParaRPr lang="en-GB" sz="1400" dirty="0"/>
          </a:p>
          <a:p>
            <a:pPr marL="457200" indent="-457200">
              <a:buAutoNum type="arabicPeriod"/>
            </a:pPr>
            <a:r>
              <a:rPr lang="en-GB" sz="1400" dirty="0">
                <a:ea typeface="+mn-lt"/>
                <a:cs typeface="+mn-lt"/>
              </a:rPr>
              <a:t>S. Kim et al., "C-DNN: An Energy-Efficient Complementary Deep-Neural-Network Processor With Heterogeneous CNN/SNN Core Architecture," in IEEE Journal of Solid-State Circuits, vol. 59, no. 1, pp. 157-172, Jan. 2024, </a:t>
            </a:r>
            <a:r>
              <a:rPr lang="en-GB" sz="1400" err="1">
                <a:ea typeface="+mn-lt"/>
                <a:cs typeface="+mn-lt"/>
              </a:rPr>
              <a:t>doi</a:t>
            </a:r>
            <a:r>
              <a:rPr lang="en-GB" sz="1400" dirty="0">
                <a:ea typeface="+mn-lt"/>
                <a:cs typeface="+mn-lt"/>
              </a:rPr>
              <a:t>: 10.1109/JSSC.2023.3330483.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  <a:p>
            <a:pPr marL="457200" indent="-457200">
              <a:buAutoNum type="arabicPeriod"/>
            </a:pPr>
            <a:endParaRPr lang="en-GB" sz="1400" dirty="0"/>
          </a:p>
          <a:p>
            <a:endParaRPr lang="en-GB" sz="1400" dirty="0"/>
          </a:p>
          <a:p>
            <a:pPr marL="457200" indent="-457200">
              <a:buAutoNum type="arabicPeriod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780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1600" dirty="0">
                <a:ea typeface="+mn-lt"/>
                <a:cs typeface="+mn-lt"/>
              </a:rPr>
              <a:t>Gosciniak, Jacek. (2021). Plasmonic </a:t>
            </a:r>
            <a:r>
              <a:rPr lang="en-GB" sz="1600" dirty="0" err="1">
                <a:ea typeface="+mn-lt"/>
                <a:cs typeface="+mn-lt"/>
              </a:rPr>
              <a:t>nonvolatile</a:t>
            </a:r>
            <a:r>
              <a:rPr lang="en-GB" sz="1600" dirty="0">
                <a:ea typeface="+mn-lt"/>
                <a:cs typeface="+mn-lt"/>
              </a:rPr>
              <a:t> memory crossbar arrays for artificial neural networks. 10.48550/arXiv.2107.05424. </a:t>
            </a:r>
          </a:p>
          <a:p>
            <a:pPr marL="457200" indent="-457200">
              <a:buAutoNum type="arabicPeriod"/>
            </a:pPr>
            <a:r>
              <a:rPr lang="en-GB" sz="1600" dirty="0">
                <a:ea typeface="+mn-lt"/>
                <a:cs typeface="+mn-lt"/>
              </a:rPr>
              <a:t>Huang, </a:t>
            </a:r>
            <a:r>
              <a:rPr lang="en-GB" sz="1600" err="1">
                <a:ea typeface="+mn-lt"/>
                <a:cs typeface="+mn-lt"/>
              </a:rPr>
              <a:t>Anping</a:t>
            </a:r>
            <a:r>
              <a:rPr lang="en-GB" sz="1600" dirty="0">
                <a:ea typeface="+mn-lt"/>
                <a:cs typeface="+mn-lt"/>
              </a:rPr>
              <a:t> &amp; Zhang, Xinjiang &amp; Li, </a:t>
            </a:r>
            <a:r>
              <a:rPr lang="en-GB" sz="1600" err="1">
                <a:ea typeface="+mn-lt"/>
                <a:cs typeface="+mn-lt"/>
              </a:rPr>
              <a:t>Runmiao</a:t>
            </a:r>
            <a:r>
              <a:rPr lang="en-GB" sz="1600" dirty="0">
                <a:ea typeface="+mn-lt"/>
                <a:cs typeface="+mn-lt"/>
              </a:rPr>
              <a:t> &amp; Chi, Yu. (2018). Memristor Neural Network Design. 10.5772/intechopen.69929. </a:t>
            </a:r>
          </a:p>
        </p:txBody>
      </p:sp>
    </p:spTree>
    <p:extLst>
      <p:ext uri="{BB962C8B-B14F-4D97-AF65-F5344CB8AC3E}">
        <p14:creationId xmlns:p14="http://schemas.microsoft.com/office/powerpoint/2010/main" val="151341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Thank you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3132-66D7-FC0D-6E5E-D0342E47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8A7-CD16-53C4-4DEE-1CF52216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State-of-the-Art AI has high power consumption</a:t>
            </a:r>
          </a:p>
          <a:p>
            <a:r>
              <a:rPr lang="en-GB" sz="2000" dirty="0"/>
              <a:t>Brain consumes only 20W of power</a:t>
            </a:r>
            <a:endParaRPr lang="en-GB" dirty="0"/>
          </a:p>
          <a:p>
            <a:r>
              <a:rPr lang="en-GB" sz="2000" dirty="0"/>
              <a:t>Bridge this difference in power consumption</a:t>
            </a:r>
          </a:p>
          <a:p>
            <a:r>
              <a:rPr lang="en-GB" sz="2000" dirty="0"/>
              <a:t>Biologically inspired spiking neural Networks</a:t>
            </a:r>
          </a:p>
          <a:p>
            <a:r>
              <a:rPr lang="en-GB" sz="2000" dirty="0"/>
              <a:t>Low power, dynamic Applications</a:t>
            </a:r>
          </a:p>
        </p:txBody>
      </p:sp>
      <p:pic>
        <p:nvPicPr>
          <p:cNvPr id="4" name="Picture 3" descr="A person sitting at a table&#10;&#10;Description automatically generated">
            <a:extLst>
              <a:ext uri="{FF2B5EF4-FFF2-40B4-BE49-F238E27FC236}">
                <a16:creationId xmlns:a16="http://schemas.microsoft.com/office/drawing/2014/main" id="{A067DAF4-227D-55D9-CC53-B5A4954CC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538" y="2765347"/>
            <a:ext cx="1802407" cy="1822837"/>
          </a:xfrm>
          <a:prstGeom prst="rect">
            <a:avLst/>
          </a:prstGeom>
        </p:spPr>
      </p:pic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E0B0DE5F-B470-E4B9-4672-5F64C836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1263" y="6301354"/>
            <a:ext cx="1199031" cy="429732"/>
          </a:xfrm>
          <a:prstGeom prst="rect">
            <a:avLst/>
          </a:prstGeom>
        </p:spPr>
      </p:pic>
      <p:pic>
        <p:nvPicPr>
          <p:cNvPr id="7" name="Picture 6" descr="A diagram of synapse and synapse&#10;&#10;Description automatically generated">
            <a:extLst>
              <a:ext uri="{FF2B5EF4-FFF2-40B4-BE49-F238E27FC236}">
                <a16:creationId xmlns:a16="http://schemas.microsoft.com/office/drawing/2014/main" id="{B30EBCE0-1578-3858-72BC-B125E872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96"/>
          <a:stretch/>
        </p:blipFill>
        <p:spPr>
          <a:xfrm>
            <a:off x="6815018" y="4650904"/>
            <a:ext cx="3174910" cy="13438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7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3132-66D7-FC0D-6E5E-D0342E47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8A7-CD16-53C4-4DEE-1CF52216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Data is transmitted as spikes instead </a:t>
            </a:r>
          </a:p>
          <a:p>
            <a:pPr marL="0" indent="0">
              <a:buNone/>
            </a:pPr>
            <a:r>
              <a:rPr lang="en-GB" sz="2000" dirty="0"/>
              <a:t> of high precision values.</a:t>
            </a:r>
          </a:p>
          <a:p>
            <a:r>
              <a:rPr lang="en-GB" sz="2000" dirty="0"/>
              <a:t>Accumulation operations replace MAC operations</a:t>
            </a:r>
          </a:p>
          <a:p>
            <a:r>
              <a:rPr lang="en-GB" sz="2000" dirty="0"/>
              <a:t>Online learning possible</a:t>
            </a:r>
          </a:p>
          <a:p>
            <a:r>
              <a:rPr lang="en-GB" sz="2000" dirty="0">
                <a:ea typeface="+mn-lt"/>
                <a:cs typeface="+mn-lt"/>
              </a:rPr>
              <a:t>Low accuracy compared to CNN</a:t>
            </a:r>
            <a:endParaRPr lang="en-GB" sz="2000" dirty="0"/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E0B0DE5F-B470-E4B9-4672-5F64C836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263" y="6301354"/>
            <a:ext cx="1199031" cy="429732"/>
          </a:xfrm>
          <a:prstGeom prst="rect">
            <a:avLst/>
          </a:prstGeom>
        </p:spPr>
      </p:pic>
      <p:pic>
        <p:nvPicPr>
          <p:cNvPr id="7" name="Picture 6" descr="A diagram of synapse and synapse&#10;&#10;Description automatically generated">
            <a:extLst>
              <a:ext uri="{FF2B5EF4-FFF2-40B4-BE49-F238E27FC236}">
                <a16:creationId xmlns:a16="http://schemas.microsoft.com/office/drawing/2014/main" id="{B30EBCE0-1578-3858-72BC-B125E872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96"/>
          <a:stretch/>
        </p:blipFill>
        <p:spPr>
          <a:xfrm>
            <a:off x="7598789" y="3170447"/>
            <a:ext cx="4263481" cy="17793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10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3132-66D7-FC0D-6E5E-D0342E47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18A7-CD16-53C4-4DEE-1CF52216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687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Take advantage of complementary </a:t>
            </a:r>
          </a:p>
          <a:p>
            <a:pPr marL="0" indent="0">
              <a:buNone/>
            </a:pPr>
            <a:r>
              <a:rPr lang="en-GB" sz="2000" dirty="0"/>
              <a:t>     properties of SNN and CNN</a:t>
            </a:r>
          </a:p>
          <a:p>
            <a:r>
              <a:rPr lang="en-GB" sz="2000" dirty="0"/>
              <a:t>Workload division based on sparsity</a:t>
            </a:r>
          </a:p>
          <a:p>
            <a:r>
              <a:rPr lang="en-GB" sz="2000" dirty="0"/>
              <a:t>SNN efficient when </a:t>
            </a:r>
            <a:endParaRPr lang="en-GB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 spike sparsity &gt; 97.7%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E0B0DE5F-B470-E4B9-4672-5F64C836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263" y="6301354"/>
            <a:ext cx="1199031" cy="429732"/>
          </a:xfrm>
          <a:prstGeom prst="rect">
            <a:avLst/>
          </a:prstGeom>
        </p:spPr>
      </p:pic>
      <p:pic>
        <p:nvPicPr>
          <p:cNvPr id="11" name="Picture 10" descr="A graph with a green line and a red line&#10;&#10;Description automatically generated">
            <a:extLst>
              <a:ext uri="{FF2B5EF4-FFF2-40B4-BE49-F238E27FC236}">
                <a16:creationId xmlns:a16="http://schemas.microsoft.com/office/drawing/2014/main" id="{C87BAB55-1731-0913-AF9D-DF9DE4EC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32" y="2316442"/>
            <a:ext cx="6096000" cy="26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0ADB8-FFF9-9C9A-106E-2F543E6D2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52" y="2035817"/>
            <a:ext cx="5930243" cy="42940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C7FFF-1837-9AFB-8A60-B2E3BA766FBD}"/>
              </a:ext>
            </a:extLst>
          </p:cNvPr>
          <p:cNvSpPr txBox="1"/>
          <p:nvPr/>
        </p:nvSpPr>
        <p:spPr>
          <a:xfrm>
            <a:off x="8106299" y="2338152"/>
            <a:ext cx="38058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CNN has spatially arranged full adders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even if the operand is small, a large number of full adders are operated, and the computational power remains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For large amount of small data, SNN with low computational power consumption is useful.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For a lot of large-magnitude data, CNN with low-power variation is useful.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9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Implement RTL design of SNN inference module and scratchpad controller.</a:t>
            </a:r>
          </a:p>
          <a:p>
            <a:r>
              <a:rPr lang="en-GB" sz="2000" dirty="0"/>
              <a:t>Training of SNN-CNN heterogenous system using </a:t>
            </a:r>
            <a:r>
              <a:rPr lang="en-GB" sz="2000" dirty="0" err="1"/>
              <a:t>PyTorch</a:t>
            </a:r>
            <a:r>
              <a:rPr lang="en-GB" sz="2000" dirty="0"/>
              <a:t> and </a:t>
            </a:r>
            <a:r>
              <a:rPr lang="en-GB" sz="2000" dirty="0" err="1"/>
              <a:t>SnnTorch</a:t>
            </a:r>
            <a:endParaRPr lang="en-GB" sz="2000" dirty="0"/>
          </a:p>
          <a:p>
            <a:r>
              <a:rPr lang="en-GB" sz="2000" dirty="0"/>
              <a:t>Verify the RTL design functionality</a:t>
            </a:r>
          </a:p>
          <a:p>
            <a:r>
              <a:rPr lang="en-GB" sz="2000" dirty="0"/>
              <a:t>Synthesis of RTL design</a:t>
            </a:r>
          </a:p>
        </p:txBody>
      </p:sp>
    </p:spTree>
    <p:extLst>
      <p:ext uri="{BB962C8B-B14F-4D97-AF65-F5344CB8AC3E}">
        <p14:creationId xmlns:p14="http://schemas.microsoft.com/office/powerpoint/2010/main" val="30663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Spiking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 err="1"/>
              <a:t>Sparsification</a:t>
            </a:r>
            <a:r>
              <a:rPr lang="en-GB" sz="2000" dirty="0"/>
              <a:t> over time</a:t>
            </a:r>
          </a:p>
          <a:p>
            <a:r>
              <a:rPr lang="en-GB" sz="2000" dirty="0"/>
              <a:t>Less computation</a:t>
            </a:r>
          </a:p>
          <a:p>
            <a:r>
              <a:rPr lang="en-GB" sz="2000" dirty="0"/>
              <a:t>Fewer memory lookups</a:t>
            </a:r>
          </a:p>
          <a:p>
            <a:r>
              <a:rPr lang="en-GB" sz="2000" dirty="0"/>
              <a:t>Event driven processing</a:t>
            </a:r>
          </a:p>
          <a:p>
            <a:r>
              <a:rPr lang="en-GB" sz="2000" dirty="0"/>
              <a:t>Asynchronous</a:t>
            </a:r>
          </a:p>
          <a:p>
            <a:r>
              <a:rPr lang="en-GB" sz="2000" dirty="0"/>
              <a:t>Training is difficult</a:t>
            </a:r>
          </a:p>
          <a:p>
            <a:r>
              <a:rPr lang="en-GB" sz="2000" dirty="0" err="1"/>
              <a:t>Tradeoff</a:t>
            </a:r>
            <a:r>
              <a:rPr lang="en-GB" sz="2000" dirty="0"/>
              <a:t> between Accuracy and power consumption</a:t>
            </a:r>
          </a:p>
        </p:txBody>
      </p:sp>
      <p:pic>
        <p:nvPicPr>
          <p:cNvPr id="5" name="Picture 4" descr="A diagram of synapse and synapse&#10;&#10;Description automatically generated">
            <a:extLst>
              <a:ext uri="{FF2B5EF4-FFF2-40B4-BE49-F238E27FC236}">
                <a16:creationId xmlns:a16="http://schemas.microsoft.com/office/drawing/2014/main" id="{13A01AB5-4466-4B85-0A6E-C75D2FB4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96"/>
          <a:stretch/>
        </p:blipFill>
        <p:spPr>
          <a:xfrm>
            <a:off x="6680547" y="2318801"/>
            <a:ext cx="4586852" cy="1949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046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3BADC-B3AF-4D56-3213-7EDF942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Neuron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E21-BF58-2A9F-2357-1DB13B3C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Leaky Integrate and Fire Neuron model(LIF)</a:t>
            </a:r>
            <a:endParaRPr lang="en-US" sz="20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Simple and commonly used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Fits data better than the realistic models</a:t>
            </a:r>
            <a:endParaRPr lang="en-US" sz="16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sz="1600" dirty="0"/>
              <a:t>[1] shows that the simpler IF model is more energy-efficient than the Leaky IF and temporal continuous synapse models. Moreover, SNNs with the IF model can compete with efficient ANN implementations when there is a very high spike sparsity,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GB" sz="2000" dirty="0"/>
              <a:t>Hodgkin-Huxley model</a:t>
            </a:r>
          </a:p>
          <a:p>
            <a:pPr lvl="1">
              <a:spcBef>
                <a:spcPts val="1000"/>
              </a:spcBef>
              <a:buFont typeface="Courier New,monospace" panose="020B0604020202020204" pitchFamily="34" charset="0"/>
              <a:buChar char="o"/>
            </a:pPr>
            <a:r>
              <a:rPr lang="en-GB" sz="1600" dirty="0">
                <a:solidFill>
                  <a:srgbClr val="000000"/>
                </a:solidFill>
                <a:latin typeface="Aptos"/>
                <a:ea typeface="Lato"/>
                <a:cs typeface="Lato"/>
              </a:rPr>
              <a:t>biophysically accurate models</a:t>
            </a:r>
          </a:p>
          <a:p>
            <a:pPr lvl="1">
              <a:spcBef>
                <a:spcPts val="1000"/>
              </a:spcBef>
              <a:buFont typeface="Courier New,monospace" panose="020B0604020202020204" pitchFamily="34" charset="0"/>
              <a:buChar char="o"/>
            </a:pPr>
            <a:r>
              <a:rPr lang="en-GB" sz="1600" dirty="0">
                <a:solidFill>
                  <a:srgbClr val="000000"/>
                </a:solidFill>
                <a:latin typeface="Aptos"/>
                <a:ea typeface="Lato"/>
                <a:cs typeface="Lato"/>
              </a:rPr>
              <a:t>complexity makes them difficult to use</a:t>
            </a:r>
          </a:p>
        </p:txBody>
      </p:sp>
    </p:spTree>
    <p:extLst>
      <p:ext uri="{BB962C8B-B14F-4D97-AF65-F5344CB8AC3E}">
        <p14:creationId xmlns:p14="http://schemas.microsoft.com/office/powerpoint/2010/main" val="423202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Spiking Neural network accelerator in a heterogenous system with CNN and SNN</vt:lpstr>
      <vt:lpstr>Contents</vt:lpstr>
      <vt:lpstr>Motivation</vt:lpstr>
      <vt:lpstr>Motivation</vt:lpstr>
      <vt:lpstr>Motivation</vt:lpstr>
      <vt:lpstr>Motivation</vt:lpstr>
      <vt:lpstr>Goals</vt:lpstr>
      <vt:lpstr>Spiking Neural Network</vt:lpstr>
      <vt:lpstr>Neuron models</vt:lpstr>
      <vt:lpstr>Leaky Integrate and Fire (LIF) neuron</vt:lpstr>
      <vt:lpstr>SNN encoding techniques</vt:lpstr>
      <vt:lpstr>SNN Training</vt:lpstr>
      <vt:lpstr>Training CNN-SNN complementary network using PyTorch and SnnTorch</vt:lpstr>
      <vt:lpstr>Training CNN-SNN complementary network using PyTorch and SnnTorch</vt:lpstr>
      <vt:lpstr>CNN-SNN complementary model</vt:lpstr>
      <vt:lpstr>Training CNN-SNN complementary network using PyTorch and SnnTorch</vt:lpstr>
      <vt:lpstr>CNN-SNN complementary system</vt:lpstr>
      <vt:lpstr>RTL Design of SNN core</vt:lpstr>
      <vt:lpstr>Advantages</vt:lpstr>
      <vt:lpstr>RTL Simulation Result</vt:lpstr>
      <vt:lpstr>Result Verification</vt:lpstr>
      <vt:lpstr>Conclusion</vt:lpstr>
      <vt:lpstr>Conclusion</vt:lpstr>
      <vt:lpstr>Scope</vt:lpstr>
      <vt:lpstr>Questions</vt:lpstr>
      <vt:lpstr>References</vt:lpstr>
      <vt:lpstr>Images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1310</cp:revision>
  <dcterms:created xsi:type="dcterms:W3CDTF">2024-10-18T18:02:23Z</dcterms:created>
  <dcterms:modified xsi:type="dcterms:W3CDTF">2024-10-23T13:14:08Z</dcterms:modified>
</cp:coreProperties>
</file>