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3"/>
  </p:notesMasterIdLst>
  <p:sldIdLst>
    <p:sldId id="256" r:id="rId2"/>
    <p:sldId id="262" r:id="rId3"/>
    <p:sldId id="257" r:id="rId4"/>
    <p:sldId id="258" r:id="rId5"/>
    <p:sldId id="272" r:id="rId6"/>
    <p:sldId id="273" r:id="rId7"/>
    <p:sldId id="274" r:id="rId8"/>
    <p:sldId id="275" r:id="rId9"/>
    <p:sldId id="260" r:id="rId10"/>
    <p:sldId id="276" r:id="rId11"/>
    <p:sldId id="277" r:id="rId12"/>
    <p:sldId id="278" r:id="rId13"/>
    <p:sldId id="268" r:id="rId14"/>
    <p:sldId id="279" r:id="rId15"/>
    <p:sldId id="280" r:id="rId16"/>
    <p:sldId id="269" r:id="rId17"/>
    <p:sldId id="270" r:id="rId18"/>
    <p:sldId id="281" r:id="rId19"/>
    <p:sldId id="282" r:id="rId20"/>
    <p:sldId id="271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2E35-9A63-4F66-8076-4E5A0CB3AE63}" type="datetimeFigureOut">
              <a:rPr lang="bg-BG" smtClean="0"/>
              <a:pPr/>
              <a:t>14.1.2020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6ECCD-CA70-452A-92DA-DDD8A86C238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482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smtClean="0"/>
              <a:t>2012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bg-BG" smtClean="0">
                <a:solidFill>
                  <a:schemeClr val="tx2"/>
                </a:solidFill>
              </a:rPr>
              <a:t>Увод в Софтуерното Инженерство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8111872" cy="41879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bg-BG" dirty="0" smtClean="0"/>
              <a:t>6/17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bg-BG" dirty="0" smtClean="0"/>
              <a:t>6/17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7422" y="1484784"/>
            <a:ext cx="8306809" cy="504485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18596" y="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4581" y="162880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2012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r" eaLnBrk="1" latinLnBrk="0" hangingPunct="1"/>
            <a:r>
              <a:rPr kumimoji="0" lang="bg-BG" sz="1400" smtClean="0">
                <a:solidFill>
                  <a:schemeClr val="tx2"/>
                </a:solidFill>
              </a:rPr>
              <a:t>Увод в Софтуерното Инженерство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828800"/>
          </a:xfrm>
        </p:spPr>
        <p:txBody>
          <a:bodyPr/>
          <a:lstStyle/>
          <a:p>
            <a:r>
              <a:rPr lang="en-US" dirty="0" smtClean="0"/>
              <a:t>Visual Stylist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221088"/>
            <a:ext cx="7772400" cy="914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Maya </a:t>
            </a:r>
            <a:r>
              <a:rPr lang="en-US" b="1" dirty="0" err="1"/>
              <a:t>Boradzhieva</a:t>
            </a:r>
            <a:r>
              <a:rPr lang="en-US" b="1" dirty="0"/>
              <a:t> 62335</a:t>
            </a:r>
            <a:endParaRPr lang="bg-BG" b="1" dirty="0"/>
          </a:p>
          <a:p>
            <a:r>
              <a:rPr lang="en-US" b="1" dirty="0" err="1"/>
              <a:t>Lyubka</a:t>
            </a:r>
            <a:r>
              <a:rPr lang="en-US" b="1" dirty="0"/>
              <a:t> </a:t>
            </a:r>
            <a:r>
              <a:rPr lang="en-US" b="1" dirty="0" err="1"/>
              <a:t>Angelinina</a:t>
            </a:r>
            <a:r>
              <a:rPr lang="en-US" b="1" dirty="0"/>
              <a:t> 62342</a:t>
            </a:r>
            <a:endParaRPr lang="bg-BG" b="1" dirty="0"/>
          </a:p>
          <a:p>
            <a:r>
              <a:rPr lang="en-US" b="1" dirty="0" err="1"/>
              <a:t>Nikoleta</a:t>
            </a:r>
            <a:r>
              <a:rPr lang="en-US" b="1" dirty="0"/>
              <a:t> </a:t>
            </a:r>
            <a:r>
              <a:rPr lang="en-US" b="1" dirty="0" err="1"/>
              <a:t>Valchinova</a:t>
            </a:r>
            <a:r>
              <a:rPr lang="en-US" b="1" dirty="0"/>
              <a:t> 62322</a:t>
            </a:r>
            <a:endParaRPr lang="bg-BG" b="1" dirty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813227"/>
            <a:ext cx="2428786" cy="4320000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0" y="1813227"/>
            <a:ext cx="242878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24" y="1556792"/>
            <a:ext cx="2726520" cy="48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68840"/>
            <a:ext cx="2428786" cy="4320000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68840"/>
            <a:ext cx="242878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183880" cy="720080"/>
          </a:xfrm>
        </p:spPr>
        <p:txBody>
          <a:bodyPr>
            <a:noAutofit/>
          </a:bodyPr>
          <a:lstStyle/>
          <a:p>
            <a:r>
              <a:rPr lang="en-US" sz="3200" dirty="0"/>
              <a:t>Use case diagrams</a:t>
            </a:r>
            <a:r>
              <a:rPr lang="bg-BG" sz="3200" dirty="0"/>
              <a:t/>
            </a:r>
            <a:br>
              <a:rPr lang="bg-BG" sz="3200" dirty="0"/>
            </a:br>
            <a:endParaRPr lang="en-US" sz="3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7664" y="25809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65" y="2718593"/>
            <a:ext cx="5176838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224136"/>
          </a:xfrm>
        </p:spPr>
        <p:txBody>
          <a:bodyPr>
            <a:noAutofit/>
          </a:bodyPr>
          <a:lstStyle/>
          <a:p>
            <a:r>
              <a:rPr lang="en-US" dirty="0"/>
              <a:t>Use case diagrams</a:t>
            </a:r>
            <a:r>
              <a:rPr lang="bg-BG" dirty="0"/>
              <a:t/>
            </a:r>
            <a:br>
              <a:rPr lang="bg-BG" dirty="0"/>
            </a:br>
            <a:endParaRPr lang="en-US" sz="3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Use-cas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9351"/>
            <a:ext cx="6552728" cy="507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2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 descr="Untitled Document (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2666"/>
            <a:ext cx="8640960" cy="476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4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5122" name="Picture 2" descr="Untitled Document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57" y="1484784"/>
            <a:ext cx="4172186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Untitled Document (2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475" y="2636912"/>
            <a:ext cx="412315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2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146" name="Picture 2" descr="82056683_1047647005585901_3336298610911346688_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9" y="1719387"/>
            <a:ext cx="840617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7170" name="Picture 2" descr="Untitled Docu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40" y="404664"/>
            <a:ext cx="4392488" cy="614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1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19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7" name="Picture 4" descr="Activity - Laundry Bas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7" y="2564904"/>
            <a:ext cx="8263924" cy="215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8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916832"/>
            <a:ext cx="8111872" cy="4187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Product Scope</a:t>
            </a:r>
            <a:r>
              <a:rPr lang="bg-BG" dirty="0" smtClean="0"/>
              <a:t>, </a:t>
            </a:r>
            <a:r>
              <a:rPr lang="en-US" dirty="0"/>
              <a:t>Product </a:t>
            </a:r>
            <a:r>
              <a:rPr lang="en-US" dirty="0" smtClean="0"/>
              <a:t>Perspective and Intended Audience</a:t>
            </a:r>
          </a:p>
          <a:p>
            <a:r>
              <a:rPr lang="en-US" dirty="0"/>
              <a:t>F</a:t>
            </a:r>
            <a:r>
              <a:rPr lang="en-US" dirty="0" smtClean="0"/>
              <a:t>unctional </a:t>
            </a:r>
            <a:r>
              <a:rPr lang="en-US" dirty="0"/>
              <a:t>Requirements</a:t>
            </a:r>
            <a:endParaRPr lang="bg-BG" dirty="0" smtClean="0"/>
          </a:p>
          <a:p>
            <a:r>
              <a:rPr lang="en-US" dirty="0" smtClean="0"/>
              <a:t>Nonfunctional </a:t>
            </a:r>
            <a:r>
              <a:rPr lang="en-US" dirty="0"/>
              <a:t>Requirements</a:t>
            </a:r>
            <a:endParaRPr lang="bg-BG" dirty="0" smtClean="0"/>
          </a:p>
          <a:p>
            <a:r>
              <a:rPr lang="en-US" dirty="0"/>
              <a:t>User </a:t>
            </a:r>
            <a:r>
              <a:rPr lang="en-US" dirty="0" smtClean="0"/>
              <a:t>Interfaces</a:t>
            </a:r>
          </a:p>
          <a:p>
            <a:r>
              <a:rPr lang="en-US" dirty="0" smtClean="0"/>
              <a:t>Use case diagrams</a:t>
            </a:r>
            <a:endParaRPr lang="bg-BG" dirty="0" smtClean="0"/>
          </a:p>
          <a:p>
            <a:r>
              <a:rPr lang="en-US" dirty="0" smtClean="0"/>
              <a:t>Sequence diagrams</a:t>
            </a:r>
            <a:endParaRPr lang="bg-BG" dirty="0" smtClean="0"/>
          </a:p>
          <a:p>
            <a:r>
              <a:rPr lang="en-US" dirty="0" smtClean="0"/>
              <a:t>Activity diagrams</a:t>
            </a:r>
            <a:endParaRPr lang="bg-BG" dirty="0" smtClean="0"/>
          </a:p>
          <a:p>
            <a:r>
              <a:rPr lang="en-US" dirty="0" smtClean="0"/>
              <a:t>Package and class diagrams</a:t>
            </a:r>
          </a:p>
          <a:p>
            <a:r>
              <a:rPr lang="en-US" dirty="0" smtClean="0"/>
              <a:t>Future directions for development</a:t>
            </a:r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14.01.2020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</a:t>
            </a:r>
            <a:r>
              <a:rPr lang="en-US" dirty="0" smtClean="0"/>
              <a:t>and class diagrams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20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8194" name="Picture 2" descr="Untitled Document (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446" y="1772816"/>
            <a:ext cx="3709555" cy="405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Use case - Register (1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5" y="2522276"/>
            <a:ext cx="4355160" cy="270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0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directions for development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1648" y="1124744"/>
            <a:ext cx="8183880" cy="39604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ake </a:t>
            </a:r>
            <a:r>
              <a:rPr lang="en-US" sz="2400" dirty="0"/>
              <a:t>Visual Stylist </a:t>
            </a:r>
            <a:r>
              <a:rPr lang="en-US" sz="2400" dirty="0" smtClean="0"/>
              <a:t>part </a:t>
            </a:r>
            <a:r>
              <a:rPr lang="en-US" sz="2400" dirty="0"/>
              <a:t>of people’s agenda.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Even more realistic 3D figure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Offer more options to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21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5947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</a:t>
            </a:r>
            <a:r>
              <a:rPr lang="en-US" sz="3100" dirty="0"/>
              <a:t>Scope</a:t>
            </a:r>
            <a:r>
              <a:rPr lang="bg-BG" dirty="0"/>
              <a:t>, </a:t>
            </a:r>
            <a:r>
              <a:rPr lang="en-US" dirty="0"/>
              <a:t>Product Perspective and Intended Audience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Product </a:t>
            </a:r>
            <a:r>
              <a:rPr lang="en-US" b="1" dirty="0" smtClean="0"/>
              <a:t>Scope</a:t>
            </a:r>
          </a:p>
          <a:p>
            <a:pPr marL="0" indent="0">
              <a:buNone/>
            </a:pPr>
            <a:r>
              <a:rPr lang="en-US" dirty="0" smtClean="0"/>
              <a:t>Visual </a:t>
            </a:r>
            <a:r>
              <a:rPr lang="en-US" dirty="0"/>
              <a:t>Stylist is web application that shows people outfit ideas and gives them the opportunity to create their own outfits. </a:t>
            </a:r>
            <a:endParaRPr lang="en-US" dirty="0" smtClean="0"/>
          </a:p>
          <a:p>
            <a:pPr marL="0" indent="0">
              <a:buNone/>
            </a:pPr>
            <a:endParaRPr lang="bg-BG" b="1" dirty="0" smtClean="0"/>
          </a:p>
          <a:p>
            <a:r>
              <a:rPr lang="en-US" b="1" dirty="0" smtClean="0"/>
              <a:t>Product </a:t>
            </a:r>
            <a:r>
              <a:rPr lang="en-US" b="1" dirty="0"/>
              <a:t>Perspective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product is a new, self-contained product. It is not a follow-on member of a product family.</a:t>
            </a:r>
            <a:endParaRPr lang="bg-BG" dirty="0"/>
          </a:p>
          <a:p>
            <a:endParaRPr lang="bg-BG" b="1" dirty="0" smtClean="0"/>
          </a:p>
          <a:p>
            <a:r>
              <a:rPr lang="en-US" b="1" dirty="0"/>
              <a:t>Intended Audience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product’s target group are users who want to dress well, but don’t have time to try on outfits or match their clothes. </a:t>
            </a:r>
            <a:endParaRPr lang="bg-BG" dirty="0"/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907544"/>
          </a:xfrm>
        </p:spPr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Requirements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288" y="1484784"/>
            <a:ext cx="8111872" cy="4896544"/>
          </a:xfrm>
        </p:spPr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Users must be registered in order to enter the system.</a:t>
            </a:r>
            <a:endParaRPr lang="bg-BG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Entering the system requires username and password.</a:t>
            </a:r>
            <a:endParaRPr lang="bg-BG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order to achieve more accurate representation of his own figure, the registered user </a:t>
            </a:r>
            <a:r>
              <a:rPr lang="en-US" dirty="0" smtClean="0"/>
              <a:t>can scan himself and provide </a:t>
            </a:r>
            <a:r>
              <a:rPr lang="en-US" dirty="0"/>
              <a:t>information about his </a:t>
            </a:r>
            <a:r>
              <a:rPr lang="en-US" dirty="0" smtClean="0"/>
              <a:t>measurements.</a:t>
            </a:r>
            <a:endParaRPr lang="bg-B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 user does not provide information about his measurements, there will be default 3D figure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registered user has an option to upload a picture </a:t>
            </a:r>
            <a:r>
              <a:rPr lang="en-US" dirty="0" smtClean="0"/>
              <a:t>of </a:t>
            </a:r>
            <a:r>
              <a:rPr lang="en-US" dirty="0"/>
              <a:t>his face which will be placed on the user’s 3D </a:t>
            </a:r>
            <a:r>
              <a:rPr lang="en-US" dirty="0" smtClean="0"/>
              <a:t>figure.</a:t>
            </a:r>
            <a:endParaRPr lang="bg-B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907544"/>
          </a:xfrm>
        </p:spPr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Requirements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288" y="1700808"/>
            <a:ext cx="8111872" cy="489654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 system will detect the registered user’s favorite style and favorite color from what he/she has worn the most. 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system uses information about the weather from AccuWeather.com</a:t>
            </a:r>
            <a:endParaRPr lang="bg-BG" sz="2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 system provides the user the opportunity to add clothes. It separates them in different categories, such as tops, jackets, bottoms, shoes, dresses, bras and etc.</a:t>
            </a:r>
            <a:endParaRPr lang="bg-BG" sz="2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The system provides the user the opportunity to see added clothes by </a:t>
            </a:r>
            <a:r>
              <a:rPr lang="en-US" sz="2200" dirty="0" smtClean="0"/>
              <a:t>categories and to search for </a:t>
            </a:r>
            <a:r>
              <a:rPr lang="en-US" sz="2200" dirty="0"/>
              <a:t>a piece of clothing.</a:t>
            </a:r>
            <a:endParaRPr lang="bg-BG" sz="2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907544"/>
          </a:xfrm>
        </p:spPr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Requirements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288" y="1484784"/>
            <a:ext cx="8111872" cy="4896544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provides the user the opportunity to create outfits. The user can choose from options, such as color, occasion, style and the recommender’s random pick. </a:t>
            </a:r>
            <a:endParaRPr lang="bg-BG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provides the user the opportunity to save favorite outfits and to select whether the outfit is worn or not.</a:t>
            </a:r>
            <a:endParaRPr lang="bg-BG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saves how many times a piece of clothing is worn and displays </a:t>
            </a:r>
            <a:r>
              <a:rPr lang="en-US" dirty="0" smtClean="0"/>
              <a:t>message when </a:t>
            </a:r>
            <a:r>
              <a:rPr lang="en-US" dirty="0"/>
              <a:t>it is worn 3 times.</a:t>
            </a:r>
            <a:endParaRPr lang="bg-BG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provides the user the opportunity to check laundry basket to see used clothes or to remove them if they are washed.</a:t>
            </a:r>
            <a:endParaRPr lang="bg-BG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hologram option is available when the device is supported by MDH Hologram technology</a:t>
            </a:r>
            <a:r>
              <a:rPr lang="en-US" dirty="0" smtClean="0"/>
              <a:t>.</a:t>
            </a:r>
            <a:endParaRPr lang="bg-B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92280" y="6111875"/>
            <a:ext cx="2286000" cy="365125"/>
          </a:xfrm>
        </p:spPr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907544"/>
          </a:xfrm>
        </p:spPr>
        <p:txBody>
          <a:bodyPr>
            <a:normAutofit/>
          </a:bodyPr>
          <a:lstStyle/>
          <a:p>
            <a:r>
              <a:rPr lang="en-US" dirty="0" smtClean="0"/>
              <a:t>Nonfunctional Requirements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056" y="1556792"/>
            <a:ext cx="8206368" cy="5184576"/>
          </a:xfrm>
        </p:spPr>
        <p:txBody>
          <a:bodyPr>
            <a:normAutofit fontScale="77500" lnSpcReduction="20000"/>
          </a:bodyPr>
          <a:lstStyle/>
          <a:p>
            <a:pPr marL="347472" lvl="1" indent="0">
              <a:buNone/>
            </a:pPr>
            <a:r>
              <a:rPr lang="en-US" b="1" dirty="0"/>
              <a:t>Performance Requirements</a:t>
            </a:r>
            <a:endParaRPr lang="bg-BG" b="1" dirty="0"/>
          </a:p>
          <a:p>
            <a:r>
              <a:rPr lang="en-US" dirty="0" smtClean="0"/>
              <a:t>The </a:t>
            </a:r>
            <a:r>
              <a:rPr lang="en-US" dirty="0"/>
              <a:t>platform must perform equally fast nonetheless the workload.</a:t>
            </a:r>
            <a:endParaRPr lang="bg-BG" dirty="0"/>
          </a:p>
          <a:p>
            <a:r>
              <a:rPr lang="en-US" dirty="0" smtClean="0"/>
              <a:t>The </a:t>
            </a:r>
            <a:r>
              <a:rPr lang="en-US" dirty="0"/>
              <a:t>system should response within 3 milliseconds.</a:t>
            </a:r>
            <a:endParaRPr lang="bg-BG" dirty="0"/>
          </a:p>
          <a:p>
            <a:r>
              <a:rPr lang="en-US" dirty="0" smtClean="0"/>
              <a:t>The </a:t>
            </a:r>
            <a:r>
              <a:rPr lang="en-US" dirty="0"/>
              <a:t>system should be capable of supporting 40 000 customers concurrently.</a:t>
            </a:r>
            <a:endParaRPr lang="bg-BG" dirty="0"/>
          </a:p>
          <a:p>
            <a:r>
              <a:rPr lang="en-US" dirty="0" smtClean="0"/>
              <a:t>The </a:t>
            </a:r>
            <a:r>
              <a:rPr lang="en-US" dirty="0"/>
              <a:t>platform will remain supported through monthly quality updates</a:t>
            </a:r>
            <a:r>
              <a:rPr lang="en-US" dirty="0" smtClean="0"/>
              <a:t>.</a:t>
            </a:r>
            <a:endParaRPr lang="bg-BG" dirty="0"/>
          </a:p>
          <a:p>
            <a:pPr marL="347472" lvl="1" indent="0">
              <a:buNone/>
            </a:pPr>
            <a:r>
              <a:rPr lang="en-US" b="1" dirty="0"/>
              <a:t>Safety Requirements</a:t>
            </a:r>
            <a:endParaRPr lang="bg-BG" b="1" dirty="0"/>
          </a:p>
          <a:p>
            <a:r>
              <a:rPr lang="en-US" dirty="0" smtClean="0"/>
              <a:t>Information </a:t>
            </a:r>
            <a:r>
              <a:rPr lang="en-US" dirty="0"/>
              <a:t>transmission should be securely transmitted to server without any changes in information.</a:t>
            </a:r>
            <a:endParaRPr lang="bg-BG" dirty="0"/>
          </a:p>
          <a:p>
            <a:pPr marL="347472" lvl="1" indent="0">
              <a:buNone/>
            </a:pPr>
            <a:r>
              <a:rPr lang="en-US" b="1" dirty="0"/>
              <a:t>Security Requirements</a:t>
            </a:r>
            <a:endParaRPr lang="bg-BG" b="1" dirty="0"/>
          </a:p>
          <a:p>
            <a:r>
              <a:rPr lang="en-US" dirty="0" smtClean="0"/>
              <a:t>System </a:t>
            </a:r>
            <a:r>
              <a:rPr lang="en-US" dirty="0"/>
              <a:t>should have login mechanism in order to avoid hacking.</a:t>
            </a:r>
            <a:endParaRPr lang="bg-BG" dirty="0"/>
          </a:p>
          <a:p>
            <a:r>
              <a:rPr lang="en-US" dirty="0" smtClean="0"/>
              <a:t>System </a:t>
            </a:r>
            <a:r>
              <a:rPr lang="en-US" dirty="0"/>
              <a:t>should notify the user when other device logs into the system.</a:t>
            </a:r>
            <a:endParaRPr lang="bg-BG" dirty="0"/>
          </a:p>
          <a:p>
            <a:pPr lvl="1">
              <a:buFont typeface="Arial" panose="020B0604020202020204" pitchFamily="34" charset="0"/>
              <a:buChar char="•"/>
            </a:pPr>
            <a:endParaRPr lang="bg-B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92280" y="6111875"/>
            <a:ext cx="2286000" cy="365125"/>
          </a:xfrm>
        </p:spPr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907544"/>
          </a:xfrm>
        </p:spPr>
        <p:txBody>
          <a:bodyPr>
            <a:normAutofit/>
          </a:bodyPr>
          <a:lstStyle/>
          <a:p>
            <a:r>
              <a:rPr lang="en-US" dirty="0" smtClean="0"/>
              <a:t>Nonfunctional Requirements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056" y="1556792"/>
            <a:ext cx="8206368" cy="5400600"/>
          </a:xfrm>
        </p:spPr>
        <p:txBody>
          <a:bodyPr>
            <a:normAutofit fontScale="55000" lnSpcReduction="20000"/>
          </a:bodyPr>
          <a:lstStyle/>
          <a:p>
            <a:pPr marL="347472" lvl="1" indent="0">
              <a:buNone/>
            </a:pPr>
            <a:r>
              <a:rPr lang="en-US" sz="3500" b="1" dirty="0"/>
              <a:t>Software Quality Attributes</a:t>
            </a:r>
            <a:endParaRPr lang="bg-BG" sz="3500" b="1" dirty="0"/>
          </a:p>
          <a:p>
            <a:r>
              <a:rPr lang="en-US" sz="3500" dirty="0" smtClean="0"/>
              <a:t>If </a:t>
            </a:r>
            <a:r>
              <a:rPr lang="en-US" sz="3500" dirty="0"/>
              <a:t>the Internet service gets disrupted while sending information to the server, the information can be send again for verification.</a:t>
            </a:r>
            <a:endParaRPr lang="bg-BG" sz="3500" dirty="0"/>
          </a:p>
          <a:p>
            <a:r>
              <a:rPr lang="en-US" sz="3500" dirty="0" smtClean="0"/>
              <a:t>Guaranteed </a:t>
            </a:r>
            <a:r>
              <a:rPr lang="en-US" sz="3500" dirty="0"/>
              <a:t>compatibility with </a:t>
            </a:r>
            <a:r>
              <a:rPr lang="en-US" sz="3500" dirty="0" smtClean="0"/>
              <a:t>iOS, Android</a:t>
            </a:r>
            <a:r>
              <a:rPr lang="en-US" sz="3500" dirty="0"/>
              <a:t> </a:t>
            </a:r>
            <a:r>
              <a:rPr lang="en-US" sz="3500" dirty="0" smtClean="0"/>
              <a:t>and Windows</a:t>
            </a:r>
            <a:r>
              <a:rPr lang="en-US" sz="3500" dirty="0"/>
              <a:t>.</a:t>
            </a:r>
            <a:endParaRPr lang="bg-BG" sz="3500" dirty="0"/>
          </a:p>
          <a:p>
            <a:r>
              <a:rPr lang="en-US" sz="3500" dirty="0" smtClean="0"/>
              <a:t>The </a:t>
            </a:r>
            <a:r>
              <a:rPr lang="en-US" sz="3500" dirty="0"/>
              <a:t>system should provide direct access to the main functionalities of the system (such as login, create outfits, see clothes, etc.)</a:t>
            </a:r>
            <a:endParaRPr lang="bg-BG" sz="3500" dirty="0"/>
          </a:p>
          <a:p>
            <a:r>
              <a:rPr lang="en-US" sz="3500" dirty="0" smtClean="0"/>
              <a:t>System’s </a:t>
            </a:r>
            <a:r>
              <a:rPr lang="en-US" sz="3500" dirty="0"/>
              <a:t>recovery should be provided within 24 hours.</a:t>
            </a:r>
            <a:endParaRPr lang="bg-BG" sz="3500" dirty="0"/>
          </a:p>
          <a:p>
            <a:r>
              <a:rPr lang="en-US" sz="3500" dirty="0" smtClean="0"/>
              <a:t>The </a:t>
            </a:r>
            <a:r>
              <a:rPr lang="en-US" sz="3500" dirty="0"/>
              <a:t>system provides suitable interface for different devices, such as mobile devices, PC, tablets.</a:t>
            </a:r>
            <a:endParaRPr lang="bg-BG" sz="3500" dirty="0"/>
          </a:p>
          <a:p>
            <a:r>
              <a:rPr lang="en-US" sz="3500" dirty="0" smtClean="0"/>
              <a:t>The </a:t>
            </a:r>
            <a:r>
              <a:rPr lang="en-US" sz="3500" dirty="0"/>
              <a:t>system provides database </a:t>
            </a:r>
            <a:r>
              <a:rPr lang="en-US" sz="3500" dirty="0" smtClean="0"/>
              <a:t>support: </a:t>
            </a:r>
            <a:r>
              <a:rPr lang="en-US" sz="3500" dirty="0"/>
              <a:t>the system’s functionality is guaranteed and is able to recover in critical situations</a:t>
            </a:r>
            <a:r>
              <a:rPr lang="en-US" sz="3500" dirty="0" smtClean="0"/>
              <a:t>.</a:t>
            </a:r>
            <a:endParaRPr lang="bg-BG" sz="3500" dirty="0"/>
          </a:p>
          <a:p>
            <a:pPr marL="347472" lvl="1" indent="0">
              <a:buNone/>
            </a:pPr>
            <a:r>
              <a:rPr lang="en-US" sz="3500" b="1" dirty="0"/>
              <a:t>Business Rules</a:t>
            </a:r>
            <a:endParaRPr lang="bg-BG" sz="3500" b="1" dirty="0"/>
          </a:p>
          <a:p>
            <a:r>
              <a:rPr lang="en-US" sz="3500" dirty="0" smtClean="0"/>
              <a:t>The </a:t>
            </a:r>
            <a:r>
              <a:rPr lang="en-US" sz="3500" dirty="0"/>
              <a:t>system should consider General Data Protection Regulation (GDPR).</a:t>
            </a:r>
            <a:endParaRPr lang="bg-BG" sz="3500" dirty="0"/>
          </a:p>
          <a:p>
            <a:pPr lvl="1">
              <a:buFont typeface="Arial" panose="020B0604020202020204" pitchFamily="34" charset="0"/>
              <a:buChar char="•"/>
            </a:pPr>
            <a:endParaRPr lang="bg-B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92280" y="6111875"/>
            <a:ext cx="2286000" cy="365125"/>
          </a:xfrm>
        </p:spPr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bg-BG" dirty="0"/>
          </a:p>
        </p:txBody>
      </p:sp>
      <p:pic>
        <p:nvPicPr>
          <p:cNvPr id="3" name="Контейнер за съдържание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07" y="1813587"/>
            <a:ext cx="2428785" cy="432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0539"/>
            <a:ext cx="2428786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432</TotalTime>
  <Words>719</Words>
  <Application>Microsoft Office PowerPoint</Application>
  <PresentationFormat>Презентация на цял екран (4:3)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6" baseType="lpstr">
      <vt:lpstr>Arial</vt:lpstr>
      <vt:lpstr>Calibri</vt:lpstr>
      <vt:lpstr>Verdana</vt:lpstr>
      <vt:lpstr>Wingdings 2</vt:lpstr>
      <vt:lpstr>Aspect</vt:lpstr>
      <vt:lpstr>Visual Stylist</vt:lpstr>
      <vt:lpstr>Content</vt:lpstr>
      <vt:lpstr>Product Scope, Product Perspective and Intended Audience</vt:lpstr>
      <vt:lpstr>Functional Requirements</vt:lpstr>
      <vt:lpstr>Functional Requirements</vt:lpstr>
      <vt:lpstr>Functional Requirements</vt:lpstr>
      <vt:lpstr>Nonfunctional Requirements</vt:lpstr>
      <vt:lpstr>Nonfunctional Requirements</vt:lpstr>
      <vt:lpstr>User Interfaces</vt:lpstr>
      <vt:lpstr>User Interfaces</vt:lpstr>
      <vt:lpstr>User Interfaces</vt:lpstr>
      <vt:lpstr>User Interfaces</vt:lpstr>
      <vt:lpstr>Use case diagrams </vt:lpstr>
      <vt:lpstr>Use case diagrams </vt:lpstr>
      <vt:lpstr>Sequence diagrams</vt:lpstr>
      <vt:lpstr>Sequence diagrams</vt:lpstr>
      <vt:lpstr>Activity diagrams</vt:lpstr>
      <vt:lpstr>Activity diagrams</vt:lpstr>
      <vt:lpstr>Activity diagrams</vt:lpstr>
      <vt:lpstr>Package and class diagrams</vt:lpstr>
      <vt:lpstr>Future directions for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Dessy</dc:creator>
  <cp:lastModifiedBy>maya.boradzhieva@gmail.com</cp:lastModifiedBy>
  <cp:revision>56</cp:revision>
  <dcterms:created xsi:type="dcterms:W3CDTF">2012-10-30T14:08:05Z</dcterms:created>
  <dcterms:modified xsi:type="dcterms:W3CDTF">2020-01-14T19:34:27Z</dcterms:modified>
</cp:coreProperties>
</file>