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Merriweather" panose="020B0604020202020204" charset="-52"/>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boradzhieva@gmail.com" initials="m" lastIdx="1" clrIdx="0">
    <p:extLst>
      <p:ext uri="{19B8F6BF-5375-455C-9EA6-DF929625EA0E}">
        <p15:presenceInfo xmlns:p15="http://schemas.microsoft.com/office/powerpoint/2012/main" userId="fd2b5fe1820c69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7"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7d8c6d8b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7d8c6d8b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7d8c6d8b2_3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7d8c6d8b2_3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7d8c6d8b2_3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7d8c6d8b2_3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7d8c6d8b2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7d8c6d8b2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7d8c6d8b2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7d8c6d8b2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7d8c6d8b2_3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7d8c6d8b2_3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7d8c6d8b2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7d8c6d8b2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7d8c6d8b2_3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7d8c6d8b2_3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7d8c6d8b2_3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7d8c6d8b2_3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7d8c6d8b2_3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7d8c6d8b2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7d8c6d8b2_3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7d8c6d8b2_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7d8c6d8b2_3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7d8c6d8b2_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bg"/>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2387400" y="0"/>
            <a:ext cx="4369200" cy="866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bg"/>
              <a:t>DronesPark </a:t>
            </a:r>
            <a:endParaRPr/>
          </a:p>
        </p:txBody>
      </p:sp>
      <p:sp>
        <p:nvSpPr>
          <p:cNvPr id="65" name="Google Shape;65;p13"/>
          <p:cNvSpPr txBox="1">
            <a:spLocks noGrp="1"/>
          </p:cNvSpPr>
          <p:nvPr>
            <p:ph type="subTitle" idx="1"/>
          </p:nvPr>
        </p:nvSpPr>
        <p:spPr>
          <a:xfrm>
            <a:off x="5049200" y="3986225"/>
            <a:ext cx="3997200" cy="10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
              <a:t>Изготвили:</a:t>
            </a:r>
            <a:endParaRPr/>
          </a:p>
          <a:p>
            <a:pPr marL="0" lvl="0" indent="0" algn="l" rtl="0">
              <a:spcBef>
                <a:spcPts val="0"/>
              </a:spcBef>
              <a:spcAft>
                <a:spcPts val="0"/>
              </a:spcAft>
              <a:buNone/>
            </a:pPr>
            <a:r>
              <a:rPr lang="bg"/>
              <a:t>Петя Ляскалиева, ФН 62297</a:t>
            </a:r>
            <a:endParaRPr/>
          </a:p>
          <a:p>
            <a:pPr marL="0" lvl="0" indent="0" algn="l" rtl="0">
              <a:spcBef>
                <a:spcPts val="0"/>
              </a:spcBef>
              <a:spcAft>
                <a:spcPts val="0"/>
              </a:spcAft>
              <a:buNone/>
            </a:pPr>
            <a:r>
              <a:rPr lang="bg"/>
              <a:t>Мая Бораджиева, ФН 62335</a:t>
            </a:r>
            <a:endParaRPr/>
          </a:p>
          <a:p>
            <a:pPr marL="0" lvl="0" indent="0" algn="l" rtl="0">
              <a:spcBef>
                <a:spcPts val="0"/>
              </a:spcBef>
              <a:spcAft>
                <a:spcPts val="0"/>
              </a:spcAft>
              <a:buNone/>
            </a:pPr>
            <a:endParaRPr/>
          </a:p>
        </p:txBody>
      </p:sp>
      <p:pic>
        <p:nvPicPr>
          <p:cNvPr id="66" name="Google Shape;66;p13"/>
          <p:cNvPicPr preferRelativeResize="0"/>
          <p:nvPr/>
        </p:nvPicPr>
        <p:blipFill>
          <a:blip r:embed="rId3">
            <a:alphaModFix/>
          </a:blip>
          <a:stretch>
            <a:fillRect/>
          </a:stretch>
        </p:blipFill>
        <p:spPr>
          <a:xfrm>
            <a:off x="42850" y="792725"/>
            <a:ext cx="5657850" cy="27252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3302500" y="-15075"/>
            <a:ext cx="5267522" cy="5143500"/>
          </a:xfrm>
          <a:prstGeom prst="rect">
            <a:avLst/>
          </a:prstGeom>
          <a:noFill/>
          <a:ln>
            <a:noFill/>
          </a:ln>
        </p:spPr>
      </p:pic>
      <p:sp>
        <p:nvSpPr>
          <p:cNvPr id="122" name="Google Shape;122;p22"/>
          <p:cNvSpPr txBox="1">
            <a:spLocks noGrp="1"/>
          </p:cNvSpPr>
          <p:nvPr>
            <p:ph type="subTitle" idx="1"/>
          </p:nvPr>
        </p:nvSpPr>
        <p:spPr>
          <a:xfrm>
            <a:off x="326050" y="252949"/>
            <a:ext cx="2863500" cy="2692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bg" sz="1400"/>
              <a:t>Диаграма на последователността, показваща процеса по заемане на свободно паркомясто, за който не е нужно потребителят да е регистриран.</a:t>
            </a:r>
            <a:endParaRPr/>
          </a:p>
        </p:txBody>
      </p:sp>
      <p:pic>
        <p:nvPicPr>
          <p:cNvPr id="123" name="Google Shape;123;p22"/>
          <p:cNvPicPr preferRelativeResize="0"/>
          <p:nvPr/>
        </p:nvPicPr>
        <p:blipFill>
          <a:blip r:embed="rId4">
            <a:alphaModFix/>
          </a:blip>
          <a:stretch>
            <a:fillRect/>
          </a:stretch>
        </p:blipFill>
        <p:spPr>
          <a:xfrm>
            <a:off x="-318025" y="2571750"/>
            <a:ext cx="3857625"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1"/>
          </p:nvPr>
        </p:nvSpPr>
        <p:spPr>
          <a:xfrm>
            <a:off x="372950" y="4619750"/>
            <a:ext cx="7979400" cy="460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bg" sz="1400">
                <a:solidFill>
                  <a:schemeClr val="accent2"/>
                </a:solidFill>
                <a:latin typeface="Roboto"/>
                <a:ea typeface="Roboto"/>
                <a:cs typeface="Roboto"/>
                <a:sym typeface="Roboto"/>
              </a:rPr>
              <a:t>Диаграма на последователността, показваща процеса по подаване на сигнал до групите по контрол на паркирането за неправомерно заето от друг място, за което са абонирани.</a:t>
            </a:r>
            <a:endParaRPr/>
          </a:p>
        </p:txBody>
      </p:sp>
      <p:pic>
        <p:nvPicPr>
          <p:cNvPr id="129" name="Google Shape;129;p23"/>
          <p:cNvPicPr preferRelativeResize="0"/>
          <p:nvPr/>
        </p:nvPicPr>
        <p:blipFill>
          <a:blip r:embed="rId3">
            <a:alphaModFix/>
          </a:blip>
          <a:stretch>
            <a:fillRect/>
          </a:stretch>
        </p:blipFill>
        <p:spPr>
          <a:xfrm>
            <a:off x="791663" y="0"/>
            <a:ext cx="7560676" cy="435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1273663" y="1292900"/>
            <a:ext cx="6596675" cy="3850600"/>
          </a:xfrm>
          <a:prstGeom prst="rect">
            <a:avLst/>
          </a:prstGeom>
          <a:noFill/>
          <a:ln>
            <a:noFill/>
          </a:ln>
        </p:spPr>
      </p:pic>
      <p:sp>
        <p:nvSpPr>
          <p:cNvPr id="135" name="Google Shape;135;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
              <a:t>СТРУКТУРА НА ВНЕДРЯВАНЕТО</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20025" y="0"/>
            <a:ext cx="9104400" cy="18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bg" sz="2800"/>
              <a:t>БЛАГОДАРИМ ЗА ВНИМАНИЕТО!</a:t>
            </a:r>
            <a:endParaRPr sz="2800"/>
          </a:p>
          <a:p>
            <a:pPr marL="0" lvl="0" indent="0" algn="l" rtl="0">
              <a:spcBef>
                <a:spcPts val="0"/>
              </a:spcBef>
              <a:spcAft>
                <a:spcPts val="0"/>
              </a:spcAft>
              <a:buNone/>
            </a:pPr>
            <a:endParaRPr sz="1400"/>
          </a:p>
        </p:txBody>
      </p:sp>
      <p:pic>
        <p:nvPicPr>
          <p:cNvPr id="141" name="Google Shape;141;p25"/>
          <p:cNvPicPr preferRelativeResize="0"/>
          <p:nvPr/>
        </p:nvPicPr>
        <p:blipFill>
          <a:blip r:embed="rId3">
            <a:alphaModFix/>
          </a:blip>
          <a:stretch>
            <a:fillRect/>
          </a:stretch>
        </p:blipFill>
        <p:spPr>
          <a:xfrm>
            <a:off x="2083071" y="1603050"/>
            <a:ext cx="4535148" cy="339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
              <a:t>АРХИТЕКТУРНИ ДРАЙВЕРИ</a:t>
            </a:r>
            <a:endParaRPr/>
          </a:p>
        </p:txBody>
      </p:sp>
      <p:sp>
        <p:nvSpPr>
          <p:cNvPr id="72" name="Google Shape;72;p14"/>
          <p:cNvSpPr txBox="1">
            <a:spLocks noGrp="1"/>
          </p:cNvSpPr>
          <p:nvPr>
            <p:ph type="body" idx="1"/>
          </p:nvPr>
        </p:nvSpPr>
        <p:spPr>
          <a:xfrm>
            <a:off x="251725" y="1419950"/>
            <a:ext cx="4188900" cy="3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 sz="1200">
                <a:solidFill>
                  <a:srgbClr val="000000"/>
                </a:solidFill>
                <a:latin typeface="Arial"/>
                <a:ea typeface="Arial"/>
                <a:cs typeface="Arial"/>
                <a:sym typeface="Arial"/>
              </a:rPr>
              <a:t>1. Свободните паркоместа се идентифицират от система от дронове, които обикалят града и заснемат зоните за паркиране (отгоре).</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3. За определяне на метеорологичните условия да се ползва външна услуга за прогноза за времето.</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5. Системата поддържа следните групи потребители:</a:t>
            </a: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a. Администратор</a:t>
            </a: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b. Оператор</a:t>
            </a: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c. Аварийни групи</a:t>
            </a: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d. Групи по контрол на паркирането (т.нар. „паяци“)</a:t>
            </a: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e. Регистрирани потребители</a:t>
            </a: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f. Обикновени потребители</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
        <p:nvSpPr>
          <p:cNvPr id="73" name="Google Shape;73;p14"/>
          <p:cNvSpPr txBox="1">
            <a:spLocks noGrp="1"/>
          </p:cNvSpPr>
          <p:nvPr>
            <p:ph type="body" idx="2"/>
          </p:nvPr>
        </p:nvSpPr>
        <p:spPr>
          <a:xfrm>
            <a:off x="4746650" y="1373150"/>
            <a:ext cx="4048800" cy="36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 sz="1200" dirty="0">
                <a:solidFill>
                  <a:srgbClr val="000000"/>
                </a:solidFill>
                <a:latin typeface="Arial"/>
                <a:ea typeface="Arial"/>
                <a:cs typeface="Arial"/>
                <a:sym typeface="Arial"/>
              </a:rPr>
              <a:t>9. Регистрираните потребители могат да заплащат абонамент за определено парко-място, което се маркира като заето в рамките на периода на абонамента, независимо дали заснетите от дроновете изображения, показват наличието на автомобил на него или не. </a:t>
            </a:r>
            <a:endParaRPr sz="1200" dirty="0">
              <a:solidFill>
                <a:srgbClr val="000000"/>
              </a:solidFill>
              <a:latin typeface="Arial"/>
              <a:ea typeface="Arial"/>
              <a:cs typeface="Arial"/>
              <a:sym typeface="Arial"/>
            </a:endParaRPr>
          </a:p>
          <a:p>
            <a:pPr marL="0" lvl="0" indent="0" algn="l" rtl="0">
              <a:spcBef>
                <a:spcPts val="0"/>
              </a:spcBef>
              <a:spcAft>
                <a:spcPts val="0"/>
              </a:spcAft>
              <a:buNone/>
            </a:pPr>
            <a:endParaRPr sz="1200" dirty="0">
              <a:solidFill>
                <a:srgbClr val="000000"/>
              </a:solidFill>
              <a:latin typeface="Arial"/>
              <a:ea typeface="Arial"/>
              <a:cs typeface="Arial"/>
              <a:sym typeface="Arial"/>
            </a:endParaRPr>
          </a:p>
          <a:p>
            <a:pPr marL="0" lvl="0" indent="0" algn="l" rtl="0">
              <a:spcBef>
                <a:spcPts val="0"/>
              </a:spcBef>
              <a:spcAft>
                <a:spcPts val="0"/>
              </a:spcAft>
              <a:buNone/>
            </a:pPr>
            <a:r>
              <a:rPr lang="bg" sz="1200" dirty="0">
                <a:solidFill>
                  <a:srgbClr val="000000"/>
                </a:solidFill>
                <a:latin typeface="Arial"/>
                <a:ea typeface="Arial"/>
                <a:cs typeface="Arial"/>
                <a:sym typeface="Arial"/>
              </a:rPr>
              <a:t>11. Плащането може да се извършва чрез дебитна/кредитна карта, PayPal или СМС, като в</a:t>
            </a:r>
            <a:endParaRPr sz="1200" dirty="0">
              <a:solidFill>
                <a:srgbClr val="000000"/>
              </a:solidFill>
              <a:latin typeface="Arial"/>
              <a:ea typeface="Arial"/>
              <a:cs typeface="Arial"/>
              <a:sym typeface="Arial"/>
            </a:endParaRPr>
          </a:p>
          <a:p>
            <a:pPr marL="0" lvl="0" indent="0" algn="l" rtl="0">
              <a:spcBef>
                <a:spcPts val="0"/>
              </a:spcBef>
              <a:spcAft>
                <a:spcPts val="0"/>
              </a:spcAft>
              <a:buNone/>
            </a:pPr>
            <a:r>
              <a:rPr lang="bg" sz="1200" dirty="0">
                <a:solidFill>
                  <a:srgbClr val="000000"/>
                </a:solidFill>
                <a:latin typeface="Arial"/>
                <a:ea typeface="Arial"/>
                <a:cs typeface="Arial"/>
                <a:sym typeface="Arial"/>
              </a:rPr>
              <a:t>бъдеще може да се добавят и други начини на разплащане.</a:t>
            </a:r>
            <a:endParaRPr sz="1200" dirty="0">
              <a:solidFill>
                <a:srgbClr val="000000"/>
              </a:solidFill>
              <a:latin typeface="Arial"/>
              <a:ea typeface="Arial"/>
              <a:cs typeface="Arial"/>
              <a:sym typeface="Arial"/>
            </a:endParaRPr>
          </a:p>
          <a:p>
            <a:pPr marL="0" lvl="0" indent="0" algn="l" rtl="0">
              <a:spcBef>
                <a:spcPts val="0"/>
              </a:spcBef>
              <a:spcAft>
                <a:spcPts val="0"/>
              </a:spcAft>
              <a:buNone/>
            </a:pPr>
            <a:endParaRPr sz="1200" dirty="0">
              <a:solidFill>
                <a:srgbClr val="000000"/>
              </a:solidFill>
              <a:latin typeface="Arial"/>
              <a:ea typeface="Arial"/>
              <a:cs typeface="Arial"/>
              <a:sym typeface="Arial"/>
            </a:endParaRPr>
          </a:p>
          <a:p>
            <a:pPr marL="0" lvl="0" indent="0" algn="l" rtl="0">
              <a:spcBef>
                <a:spcPts val="0"/>
              </a:spcBef>
              <a:spcAft>
                <a:spcPts val="0"/>
              </a:spcAft>
              <a:buNone/>
            </a:pPr>
            <a:r>
              <a:rPr lang="bg" sz="1200" dirty="0">
                <a:solidFill>
                  <a:srgbClr val="000000"/>
                </a:solidFill>
                <a:latin typeface="Arial"/>
                <a:ea typeface="Arial"/>
                <a:cs typeface="Arial"/>
                <a:sym typeface="Arial"/>
              </a:rPr>
              <a:t>12. Обикновените потребители, регистрираните потребители, аварийните и групите по</a:t>
            </a:r>
            <a:endParaRPr sz="1200" dirty="0">
              <a:solidFill>
                <a:srgbClr val="000000"/>
              </a:solidFill>
              <a:latin typeface="Arial"/>
              <a:ea typeface="Arial"/>
              <a:cs typeface="Arial"/>
              <a:sym typeface="Arial"/>
            </a:endParaRPr>
          </a:p>
          <a:p>
            <a:pPr marL="0" lvl="0" indent="0" algn="l" rtl="0">
              <a:spcBef>
                <a:spcPts val="0"/>
              </a:spcBef>
              <a:spcAft>
                <a:spcPts val="0"/>
              </a:spcAft>
              <a:buNone/>
            </a:pPr>
            <a:r>
              <a:rPr lang="bg" sz="1200" dirty="0">
                <a:solidFill>
                  <a:srgbClr val="000000"/>
                </a:solidFill>
                <a:latin typeface="Arial"/>
                <a:ea typeface="Arial"/>
                <a:cs typeface="Arial"/>
                <a:sym typeface="Arial"/>
              </a:rPr>
              <a:t>контрол на паркирането използват системата през мобилно приложение, като може да заемат само свободните места, за които няма абонамент.</a:t>
            </a:r>
            <a:endParaRPr sz="1200" dirty="0">
              <a:solidFill>
                <a:srgbClr val="000000"/>
              </a:solidFill>
              <a:latin typeface="Arial"/>
              <a:ea typeface="Arial"/>
              <a:cs typeface="Arial"/>
              <a:sym typeface="Arial"/>
            </a:endParaRPr>
          </a:p>
          <a:p>
            <a:pPr marL="0" lvl="0" indent="0" algn="l" rtl="0">
              <a:spcBef>
                <a:spcPts val="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
              <a:t>АРХИТЕКТУРНИ ДРАЙВЕРИ</a:t>
            </a:r>
            <a:endParaRPr/>
          </a:p>
          <a:p>
            <a:pPr marL="0" lvl="0" indent="0" algn="l" rtl="0">
              <a:spcBef>
                <a:spcPts val="0"/>
              </a:spcBef>
              <a:spcAft>
                <a:spcPts val="0"/>
              </a:spcAft>
              <a:buNone/>
            </a:pPr>
            <a:endParaRPr/>
          </a:p>
        </p:txBody>
      </p:sp>
      <p:sp>
        <p:nvSpPr>
          <p:cNvPr id="79" name="Google Shape;79;p15"/>
          <p:cNvSpPr txBox="1">
            <a:spLocks noGrp="1"/>
          </p:cNvSpPr>
          <p:nvPr>
            <p:ph type="body" idx="1"/>
          </p:nvPr>
        </p:nvSpPr>
        <p:spPr>
          <a:xfrm>
            <a:off x="380300" y="155715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 sz="1200">
                <a:solidFill>
                  <a:srgbClr val="000000"/>
                </a:solidFill>
                <a:latin typeface="Arial"/>
                <a:ea typeface="Arial"/>
                <a:cs typeface="Arial"/>
                <a:sym typeface="Arial"/>
              </a:rPr>
              <a:t>13. Останалите потребители трябва да имат 100% защитен от външна намеса достъп до системата.</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14. Групите по контрол на паркирането следят дали няма нарушители (неплатили или заели място за което нямат абонамент). При засичане на нарушител, освен принудителното преместване на автомобила, заснемат настъпилото събитие, като снимката се съхранява директно в системата и след това се издава електронен фиш за глоба. Снимката и фишът трябва да са достъпни и през публичен сайт, който се зарежда чрез уеб-браузър.</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1600"/>
              </a:spcAft>
              <a:buNone/>
            </a:pPr>
            <a:endParaRPr sz="1200"/>
          </a:p>
        </p:txBody>
      </p:sp>
      <p:sp>
        <p:nvSpPr>
          <p:cNvPr id="80" name="Google Shape;80;p1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 sz="1200">
                <a:solidFill>
                  <a:srgbClr val="000000"/>
                </a:solidFill>
                <a:latin typeface="Arial"/>
                <a:ea typeface="Arial"/>
                <a:cs typeface="Arial"/>
                <a:sym typeface="Arial"/>
              </a:rPr>
              <a:t>16. Системата да работи 100% без отказ в рамките на светлата част на работния ден (9:00 до 17:00 зимно време и 8:00 – 19:00 лятно време).</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bg" sz="1200">
                <a:solidFill>
                  <a:srgbClr val="000000"/>
                </a:solidFill>
                <a:latin typeface="Arial"/>
                <a:ea typeface="Arial"/>
                <a:cs typeface="Arial"/>
                <a:sym typeface="Arial"/>
              </a:rPr>
              <a:t>17. Системата да поддържа архив на данните за динамиката на паркирането и всички издадени фишове за глоби за 25 години назад във времето, както и архив на заснетите изображения за 3 години назад.</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bg"/>
              <a:t>ДЕКОМПОЗИЦИЯ НА МОДУЛИТЕ</a:t>
            </a:r>
            <a:endParaRPr/>
          </a:p>
        </p:txBody>
      </p:sp>
      <p:pic>
        <p:nvPicPr>
          <p:cNvPr id="86" name="Google Shape;86;p16"/>
          <p:cNvPicPr preferRelativeResize="0"/>
          <p:nvPr/>
        </p:nvPicPr>
        <p:blipFill>
          <a:blip r:embed="rId3">
            <a:alphaModFix/>
          </a:blip>
          <a:stretch>
            <a:fillRect/>
          </a:stretch>
        </p:blipFill>
        <p:spPr>
          <a:xfrm>
            <a:off x="723899" y="1337639"/>
            <a:ext cx="7696251" cy="37256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528487" y="0"/>
            <a:ext cx="8087023" cy="514349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4368800" y="74075"/>
            <a:ext cx="4443725" cy="4985176"/>
          </a:xfrm>
          <a:prstGeom prst="rect">
            <a:avLst/>
          </a:prstGeom>
          <a:noFill/>
          <a:ln>
            <a:noFill/>
          </a:ln>
        </p:spPr>
      </p:pic>
      <p:pic>
        <p:nvPicPr>
          <p:cNvPr id="97" name="Google Shape;97;p18"/>
          <p:cNvPicPr preferRelativeResize="0"/>
          <p:nvPr/>
        </p:nvPicPr>
        <p:blipFill>
          <a:blip r:embed="rId4">
            <a:alphaModFix/>
          </a:blip>
          <a:stretch>
            <a:fillRect/>
          </a:stretch>
        </p:blipFill>
        <p:spPr>
          <a:xfrm>
            <a:off x="68450" y="1211913"/>
            <a:ext cx="4174950" cy="270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2070125" y="222850"/>
            <a:ext cx="6840950" cy="3240450"/>
          </a:xfrm>
          <a:prstGeom prst="rect">
            <a:avLst/>
          </a:prstGeom>
          <a:noFill/>
          <a:ln>
            <a:noFill/>
          </a:ln>
        </p:spPr>
      </p:pic>
      <p:pic>
        <p:nvPicPr>
          <p:cNvPr id="103" name="Google Shape;103;p19"/>
          <p:cNvPicPr preferRelativeResize="0"/>
          <p:nvPr/>
        </p:nvPicPr>
        <p:blipFill>
          <a:blip r:embed="rId4">
            <a:alphaModFix/>
          </a:blip>
          <a:stretch>
            <a:fillRect/>
          </a:stretch>
        </p:blipFill>
        <p:spPr>
          <a:xfrm>
            <a:off x="0" y="1847850"/>
            <a:ext cx="3381350" cy="338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473100" y="143325"/>
            <a:ext cx="7442276" cy="4574850"/>
          </a:xfrm>
          <a:prstGeom prst="rect">
            <a:avLst/>
          </a:prstGeom>
          <a:noFill/>
          <a:ln>
            <a:noFill/>
          </a:ln>
        </p:spPr>
      </p:pic>
      <p:pic>
        <p:nvPicPr>
          <p:cNvPr id="109" name="Google Shape;109;p20"/>
          <p:cNvPicPr preferRelativeResize="0"/>
          <p:nvPr/>
        </p:nvPicPr>
        <p:blipFill>
          <a:blip r:embed="rId4">
            <a:alphaModFix/>
          </a:blip>
          <a:stretch>
            <a:fillRect/>
          </a:stretch>
        </p:blipFill>
        <p:spPr>
          <a:xfrm>
            <a:off x="7154675" y="3285575"/>
            <a:ext cx="2186075" cy="174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3674898" y="0"/>
            <a:ext cx="5469101" cy="5143501"/>
          </a:xfrm>
          <a:prstGeom prst="rect">
            <a:avLst/>
          </a:prstGeom>
          <a:noFill/>
          <a:ln>
            <a:noFill/>
          </a:ln>
        </p:spPr>
      </p:pic>
      <p:sp>
        <p:nvSpPr>
          <p:cNvPr id="115" name="Google Shape;115;p21"/>
          <p:cNvSpPr txBox="1">
            <a:spLocks noGrp="1"/>
          </p:cNvSpPr>
          <p:nvPr>
            <p:ph type="title"/>
          </p:nvPr>
        </p:nvSpPr>
        <p:spPr>
          <a:xfrm>
            <a:off x="108950" y="319025"/>
            <a:ext cx="3330300" cy="20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bg"/>
              <a:t>СТРУКТУРА НА ПРОЦЕСИТЕ</a:t>
            </a:r>
            <a:endParaRPr/>
          </a:p>
        </p:txBody>
      </p:sp>
      <p:sp>
        <p:nvSpPr>
          <p:cNvPr id="116" name="Google Shape;116;p21"/>
          <p:cNvSpPr txBox="1">
            <a:spLocks noGrp="1"/>
          </p:cNvSpPr>
          <p:nvPr>
            <p:ph type="body" idx="1"/>
          </p:nvPr>
        </p:nvSpPr>
        <p:spPr>
          <a:xfrm>
            <a:off x="179900" y="2649550"/>
            <a:ext cx="3127500" cy="229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bg" sz="1400"/>
              <a:t>Диаграма на активността, показваща процеса на работа на дроновете.</a:t>
            </a:r>
            <a:endParaRPr sz="14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425</Words>
  <Application>Microsoft Office PowerPoint</Application>
  <PresentationFormat>Презентация на цял екран (16:9)</PresentationFormat>
  <Paragraphs>38</Paragraphs>
  <Slides>13</Slides>
  <Notes>13</Notes>
  <HiddenSlides>0</HiddenSlides>
  <MMClips>0</MMClips>
  <ScaleCrop>false</ScaleCrop>
  <HeadingPairs>
    <vt:vector size="6" baseType="variant">
      <vt:variant>
        <vt:lpstr>Използвани шрифтове</vt:lpstr>
      </vt:variant>
      <vt:variant>
        <vt:i4>3</vt:i4>
      </vt:variant>
      <vt:variant>
        <vt:lpstr>Тема</vt:lpstr>
      </vt:variant>
      <vt:variant>
        <vt:i4>1</vt:i4>
      </vt:variant>
      <vt:variant>
        <vt:lpstr>Заглавия на слайдовете</vt:lpstr>
      </vt:variant>
      <vt:variant>
        <vt:i4>13</vt:i4>
      </vt:variant>
    </vt:vector>
  </HeadingPairs>
  <TitlesOfParts>
    <vt:vector size="17" baseType="lpstr">
      <vt:lpstr>Roboto</vt:lpstr>
      <vt:lpstr>Arial</vt:lpstr>
      <vt:lpstr>Merriweather</vt:lpstr>
      <vt:lpstr>Paradigm</vt:lpstr>
      <vt:lpstr>DronesPark </vt:lpstr>
      <vt:lpstr>АРХИТЕКТУРНИ ДРАЙВЕРИ</vt:lpstr>
      <vt:lpstr>АРХИТЕКТУРНИ ДРАЙВЕРИ </vt:lpstr>
      <vt:lpstr>ДЕКОМПОЗИЦИЯ НА МОДУЛИТЕ</vt:lpstr>
      <vt:lpstr>Презентация на PowerPoint</vt:lpstr>
      <vt:lpstr>Презентация на PowerPoint</vt:lpstr>
      <vt:lpstr>Презентация на PowerPoint</vt:lpstr>
      <vt:lpstr>Презентация на PowerPoint</vt:lpstr>
      <vt:lpstr>СТРУКТУРА НА ПРОЦЕСИТЕ</vt:lpstr>
      <vt:lpstr>Презентация на PowerPoint</vt:lpstr>
      <vt:lpstr>Презентация на PowerPoint</vt:lpstr>
      <vt:lpstr>СТРУКТУРА НА ВНЕДРЯВАНЕТО</vt:lpstr>
      <vt:lpstr>БЛАГОДАРИМ ЗА ВНИМАНИЕТО!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DronesPark </dc:title>
  <cp:lastModifiedBy>maya.boradzhieva@gmail.com</cp:lastModifiedBy>
  <cp:revision>2</cp:revision>
  <dcterms:modified xsi:type="dcterms:W3CDTF">2020-06-02T15:02:10Z</dcterms:modified>
</cp:coreProperties>
</file>