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0" r:id="rId4"/>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110" d="100"/>
          <a:sy n="110"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15809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9310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28074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0325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2826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3413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EE5B7233-0F9F-4242-AFB6-8EC3AEA47AE7}" type="datetimeFigureOut">
              <a:rPr lang="en-US" smtClean="0"/>
              <a:t>8/15/2022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44369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EE5B7233-0F9F-4242-AFB6-8EC3AEA47AE7}" type="datetimeFigureOut">
              <a:rPr lang="en-US" smtClean="0"/>
              <a:t>8/15/2022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85314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E5B7233-0F9F-4242-AFB6-8EC3AEA47AE7}" type="datetimeFigureOut">
              <a:rPr lang="en-US" smtClean="0"/>
              <a:t>8/15/2022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50898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40336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67865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B7233-0F9F-4242-AFB6-8EC3AEA47AE7}" type="datetimeFigureOut">
              <a:rPr lang="en-US" smtClean="0"/>
              <a:t>8/15/2022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F894-EF9F-4467-B1E7-8227FC4A04EB}" type="slidenum">
              <a:rPr lang="en-US" smtClean="0"/>
              <a:t>‹Nº›</a:t>
            </a:fld>
            <a:endParaRPr lang="en-US"/>
          </a:p>
        </p:txBody>
      </p:sp>
    </p:spTree>
    <p:extLst>
      <p:ext uri="{BB962C8B-B14F-4D97-AF65-F5344CB8AC3E}">
        <p14:creationId xmlns:p14="http://schemas.microsoft.com/office/powerpoint/2010/main" val="2390692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account.jetbrains.com/licens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us-east-1.console.aws.amazon.com/cognito/home?region=us-east-1" TargetMode="External"/><Relationship Id="rId2" Type="http://schemas.openxmlformats.org/officeDocument/2006/relationships/hyperlink" Target="https://aws.amazon.com/es/cognito/" TargetMode="External"/><Relationship Id="rId1" Type="http://schemas.openxmlformats.org/officeDocument/2006/relationships/slideLayout" Target="../slideLayouts/slideLayout7.xml"/><Relationship Id="rId4" Type="http://schemas.openxmlformats.org/officeDocument/2006/relationships/hyperlink" Target="https://docs.aws.amazon.com/es_es/cognito/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10495"/>
            <a:ext cx="12192000" cy="369332"/>
          </a:xfrm>
          <a:prstGeom prst="rect">
            <a:avLst/>
          </a:prstGeom>
          <a:noFill/>
        </p:spPr>
        <p:txBody>
          <a:bodyPr wrap="square" rtlCol="0">
            <a:spAutoFit/>
          </a:bodyPr>
          <a:lstStyle/>
          <a:p>
            <a:r>
              <a:rPr lang="es-ES" dirty="0" smtClean="0"/>
              <a:t>Prerrequisitos.</a:t>
            </a:r>
            <a:endParaRPr lang="en-US" dirty="0"/>
          </a:p>
        </p:txBody>
      </p:sp>
      <p:sp>
        <p:nvSpPr>
          <p:cNvPr id="4" name="CuadroTexto 3"/>
          <p:cNvSpPr txBox="1"/>
          <p:nvPr/>
        </p:nvSpPr>
        <p:spPr>
          <a:xfrm>
            <a:off x="0" y="379827"/>
            <a:ext cx="12192000" cy="923330"/>
          </a:xfrm>
          <a:prstGeom prst="rect">
            <a:avLst/>
          </a:prstGeom>
          <a:noFill/>
        </p:spPr>
        <p:txBody>
          <a:bodyPr wrap="square" rtlCol="0">
            <a:spAutoFit/>
          </a:bodyPr>
          <a:lstStyle/>
          <a:p>
            <a:r>
              <a:rPr lang="es-ES" dirty="0" err="1" smtClean="0"/>
              <a:t>Intellij</a:t>
            </a:r>
            <a:r>
              <a:rPr lang="es-ES" dirty="0" smtClean="0"/>
              <a:t> Idea IDE.</a:t>
            </a:r>
          </a:p>
          <a:p>
            <a:r>
              <a:rPr lang="es-ES" dirty="0" smtClean="0"/>
              <a:t>GitHub.</a:t>
            </a:r>
          </a:p>
          <a:p>
            <a:r>
              <a:rPr lang="es-ES" dirty="0"/>
              <a:t>	</a:t>
            </a:r>
            <a:endParaRPr lang="en-US" dirty="0"/>
          </a:p>
        </p:txBody>
      </p:sp>
      <p:sp>
        <p:nvSpPr>
          <p:cNvPr id="5" name="CuadroTexto 4"/>
          <p:cNvSpPr txBox="1"/>
          <p:nvPr/>
        </p:nvSpPr>
        <p:spPr>
          <a:xfrm>
            <a:off x="0" y="5934670"/>
            <a:ext cx="12192000" cy="923330"/>
          </a:xfrm>
          <a:prstGeom prst="rect">
            <a:avLst/>
          </a:prstGeom>
          <a:noFill/>
        </p:spPr>
        <p:txBody>
          <a:bodyPr wrap="square" rtlCol="0">
            <a:spAutoFit/>
          </a:bodyPr>
          <a:lstStyle/>
          <a:p>
            <a:r>
              <a:rPr lang="es-ES" dirty="0" smtClean="0">
                <a:hlinkClick r:id="rId2"/>
              </a:rPr>
              <a:t>https://account.jetbrains.com/licenses</a:t>
            </a:r>
            <a:endParaRPr lang="es-ES" dirty="0" smtClean="0"/>
          </a:p>
          <a:p>
            <a:r>
              <a:rPr lang="es-ES" dirty="0" smtClean="0">
                <a:hlinkClick r:id="rId3"/>
              </a:rPr>
              <a:t>https://github.com/</a:t>
            </a:r>
            <a:endParaRPr lang="es-ES" dirty="0" smtClean="0"/>
          </a:p>
          <a:p>
            <a:endParaRPr lang="es-ES" dirty="0" smtClean="0"/>
          </a:p>
        </p:txBody>
      </p:sp>
    </p:spTree>
    <p:extLst>
      <p:ext uri="{BB962C8B-B14F-4D97-AF65-F5344CB8AC3E}">
        <p14:creationId xmlns:p14="http://schemas.microsoft.com/office/powerpoint/2010/main" val="292322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0" y="379827"/>
            <a:ext cx="12192000" cy="1754326"/>
          </a:xfrm>
          <a:prstGeom prst="rect">
            <a:avLst/>
          </a:prstGeom>
          <a:noFill/>
        </p:spPr>
        <p:txBody>
          <a:bodyPr wrap="square" rtlCol="0">
            <a:spAutoFit/>
          </a:bodyPr>
          <a:lstStyle/>
          <a:p>
            <a:r>
              <a:rPr lang="es-ES" dirty="0" smtClean="0"/>
              <a:t>¿Qué es Amazon </a:t>
            </a:r>
            <a:r>
              <a:rPr lang="es-ES" dirty="0" err="1" smtClean="0"/>
              <a:t>Cognito</a:t>
            </a:r>
            <a:r>
              <a:rPr lang="es-ES" dirty="0" smtClean="0"/>
              <a:t>?</a:t>
            </a:r>
          </a:p>
          <a:p>
            <a:r>
              <a:rPr lang="es-ES" dirty="0" smtClean="0"/>
              <a:t>Registro, inicio de sesión y control de acceso de usuarios sencillos y seguros.</a:t>
            </a:r>
          </a:p>
          <a:p>
            <a:r>
              <a:rPr lang="es-ES" dirty="0" smtClean="0"/>
              <a:t>Amazon </a:t>
            </a:r>
            <a:r>
              <a:rPr lang="es-ES" dirty="0" err="1" smtClean="0"/>
              <a:t>Cognito</a:t>
            </a:r>
            <a:r>
              <a:rPr lang="es-ES" dirty="0" smtClean="0"/>
              <a:t> le permite incorporar de manera rápida y sencilla el registro, inicio de sesión y control de acceso de usuarios a sus aplicaciones web y móviles. Amazon </a:t>
            </a:r>
            <a:r>
              <a:rPr lang="es-ES" dirty="0" err="1" smtClean="0"/>
              <a:t>cognito</a:t>
            </a:r>
            <a:r>
              <a:rPr lang="es-ES" dirty="0" smtClean="0"/>
              <a:t> cuenta con escalado para millones de usuarios y admite el inicio de sesión </a:t>
            </a:r>
            <a:r>
              <a:rPr lang="es-ES" dirty="0" err="1" smtClean="0"/>
              <a:t>mediente</a:t>
            </a:r>
            <a:r>
              <a:rPr lang="es-ES" dirty="0" smtClean="0"/>
              <a:t> proveedores de identidad social, como Apple y Facebook, google y Amazon, </a:t>
            </a:r>
            <a:r>
              <a:rPr lang="es-ES" dirty="0" err="1" smtClean="0"/>
              <a:t>asi</a:t>
            </a:r>
            <a:r>
              <a:rPr lang="es-ES" dirty="0" smtClean="0"/>
              <a:t> como proveedores de identidad empresarial a través de SAML 2.0 y </a:t>
            </a:r>
            <a:r>
              <a:rPr lang="es-ES" dirty="0" err="1" smtClean="0"/>
              <a:t>OpenID</a:t>
            </a:r>
            <a:r>
              <a:rPr lang="es-ES" dirty="0"/>
              <a:t> </a:t>
            </a:r>
            <a:r>
              <a:rPr lang="es-ES" dirty="0" err="1" smtClean="0"/>
              <a:t>Connect</a:t>
            </a:r>
            <a:r>
              <a:rPr lang="es-ES" dirty="0" smtClean="0"/>
              <a:t>.</a:t>
            </a:r>
            <a:endParaRPr lang="en-US" dirty="0"/>
          </a:p>
        </p:txBody>
      </p:sp>
      <p:sp>
        <p:nvSpPr>
          <p:cNvPr id="12" name="CuadroTexto 11"/>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13" name="CuadroTexto 12"/>
          <p:cNvSpPr txBox="1"/>
          <p:nvPr/>
        </p:nvSpPr>
        <p:spPr>
          <a:xfrm>
            <a:off x="0" y="2134153"/>
            <a:ext cx="12192000" cy="369332"/>
          </a:xfrm>
          <a:prstGeom prst="rect">
            <a:avLst/>
          </a:prstGeom>
          <a:noFill/>
        </p:spPr>
        <p:txBody>
          <a:bodyPr wrap="square" rtlCol="0">
            <a:spAutoFit/>
          </a:bodyPr>
          <a:lstStyle/>
          <a:p>
            <a:r>
              <a:rPr lang="es-ES" dirty="0" smtClean="0"/>
              <a:t>50,000 usuarios activos por mes con la capa gratuita de AWS.</a:t>
            </a:r>
            <a:endParaRPr lang="en-US" dirty="0"/>
          </a:p>
        </p:txBody>
      </p:sp>
      <p:sp>
        <p:nvSpPr>
          <p:cNvPr id="14" name="CuadroTexto 13"/>
          <p:cNvSpPr txBox="1"/>
          <p:nvPr/>
        </p:nvSpPr>
        <p:spPr>
          <a:xfrm>
            <a:off x="0" y="2503485"/>
            <a:ext cx="12192000" cy="369332"/>
          </a:xfrm>
          <a:prstGeom prst="rect">
            <a:avLst/>
          </a:prstGeom>
          <a:noFill/>
        </p:spPr>
        <p:txBody>
          <a:bodyPr wrap="square" rtlCol="0">
            <a:spAutoFit/>
          </a:bodyPr>
          <a:lstStyle/>
          <a:p>
            <a:r>
              <a:rPr lang="es-ES" dirty="0" smtClean="0"/>
              <a:t>Dedique su tiempo a crear aplicaciones geniales. Deje que Amazon </a:t>
            </a:r>
            <a:r>
              <a:rPr lang="es-ES" dirty="0" err="1" smtClean="0"/>
              <a:t>Cognito</a:t>
            </a:r>
            <a:r>
              <a:rPr lang="es-ES" dirty="0" smtClean="0"/>
              <a:t> se encargue de la autenticación.</a:t>
            </a:r>
          </a:p>
        </p:txBody>
      </p:sp>
      <p:sp>
        <p:nvSpPr>
          <p:cNvPr id="15" name="CuadroTexto 14"/>
          <p:cNvSpPr txBox="1"/>
          <p:nvPr/>
        </p:nvSpPr>
        <p:spPr>
          <a:xfrm>
            <a:off x="0" y="2872817"/>
            <a:ext cx="12192000" cy="1477328"/>
          </a:xfrm>
          <a:prstGeom prst="rect">
            <a:avLst/>
          </a:prstGeom>
          <a:noFill/>
        </p:spPr>
        <p:txBody>
          <a:bodyPr wrap="square" rtlCol="0">
            <a:spAutoFit/>
          </a:bodyPr>
          <a:lstStyle/>
          <a:p>
            <a:r>
              <a:rPr lang="es-ES" dirty="0" err="1" smtClean="0"/>
              <a:t>Almacen</a:t>
            </a:r>
            <a:r>
              <a:rPr lang="es-ES" dirty="0" smtClean="0"/>
              <a:t> de identidad seguro y escalable.</a:t>
            </a:r>
          </a:p>
          <a:p>
            <a:r>
              <a:rPr lang="es-ES" dirty="0" smtClean="0"/>
              <a:t>Los grupos de usuarios de Amazon </a:t>
            </a:r>
            <a:r>
              <a:rPr lang="es-ES" dirty="0" err="1" smtClean="0"/>
              <a:t>Cognito</a:t>
            </a:r>
            <a:r>
              <a:rPr lang="es-ES" dirty="0" smtClean="0"/>
              <a:t> proporcionan un </a:t>
            </a:r>
            <a:r>
              <a:rPr lang="es-ES" dirty="0" err="1" smtClean="0"/>
              <a:t>almacen</a:t>
            </a:r>
            <a:r>
              <a:rPr lang="es-ES" dirty="0" smtClean="0"/>
              <a:t> de identidades seguro y escalable para millones de usuarios. Los grupos de usuario de </a:t>
            </a:r>
            <a:r>
              <a:rPr lang="es-ES" dirty="0" err="1" smtClean="0"/>
              <a:t>cognito</a:t>
            </a:r>
            <a:r>
              <a:rPr lang="es-ES" dirty="0" smtClean="0"/>
              <a:t> pueden configurarse mas fácilmente sin necesidad de aprovisionar ninguna infraestructura y todos los miembros del grupo de usuarios tienen un perfil de directorio que pueden administrar a través de un kit de desarrollo de Software(SDK)</a:t>
            </a:r>
          </a:p>
        </p:txBody>
      </p:sp>
      <p:sp>
        <p:nvSpPr>
          <p:cNvPr id="16" name="CuadroTexto 15"/>
          <p:cNvSpPr txBox="1"/>
          <p:nvPr/>
        </p:nvSpPr>
        <p:spPr>
          <a:xfrm>
            <a:off x="0" y="4467497"/>
            <a:ext cx="12192000" cy="923330"/>
          </a:xfrm>
          <a:prstGeom prst="rect">
            <a:avLst/>
          </a:prstGeom>
          <a:noFill/>
        </p:spPr>
        <p:txBody>
          <a:bodyPr wrap="square" rtlCol="0">
            <a:spAutoFit/>
          </a:bodyPr>
          <a:lstStyle/>
          <a:p>
            <a:r>
              <a:rPr lang="es-ES" dirty="0" smtClean="0"/>
              <a:t>Identidades federadas sociales y empresariales.</a:t>
            </a:r>
          </a:p>
          <a:p>
            <a:r>
              <a:rPr lang="es-ES" dirty="0" smtClean="0"/>
              <a:t>Con Amazon </a:t>
            </a:r>
            <a:r>
              <a:rPr lang="es-ES" dirty="0" err="1" smtClean="0"/>
              <a:t>Cognito</a:t>
            </a:r>
            <a:r>
              <a:rPr lang="es-ES" dirty="0" smtClean="0"/>
              <a:t>, los usuarios pueden iniciar sesión mediante proveedores de identidades sociales, como google, Facebook y </a:t>
            </a:r>
            <a:r>
              <a:rPr lang="es-ES" dirty="0" err="1" smtClean="0"/>
              <a:t>amazon</a:t>
            </a:r>
            <a:r>
              <a:rPr lang="es-ES" dirty="0" smtClean="0"/>
              <a:t>, y mediante proveedores de identidades empresariales, como SAML y </a:t>
            </a:r>
            <a:r>
              <a:rPr lang="es-ES" dirty="0" err="1" smtClean="0"/>
              <a:t>OpenID</a:t>
            </a:r>
            <a:r>
              <a:rPr lang="es-ES" dirty="0" smtClean="0"/>
              <a:t> </a:t>
            </a:r>
            <a:r>
              <a:rPr lang="es-ES" dirty="0" err="1" smtClean="0"/>
              <a:t>Connect</a:t>
            </a:r>
            <a:r>
              <a:rPr lang="es-ES" dirty="0" smtClean="0"/>
              <a:t>.</a:t>
            </a:r>
            <a:endParaRPr lang="es-ES" dirty="0" smtClean="0"/>
          </a:p>
        </p:txBody>
      </p:sp>
      <p:sp>
        <p:nvSpPr>
          <p:cNvPr id="17" name="CuadroTexto 16"/>
          <p:cNvSpPr txBox="1"/>
          <p:nvPr/>
        </p:nvSpPr>
        <p:spPr>
          <a:xfrm>
            <a:off x="0" y="5390827"/>
            <a:ext cx="12192000" cy="923330"/>
          </a:xfrm>
          <a:prstGeom prst="rect">
            <a:avLst/>
          </a:prstGeom>
          <a:noFill/>
        </p:spPr>
        <p:txBody>
          <a:bodyPr wrap="square" rtlCol="0">
            <a:spAutoFit/>
          </a:bodyPr>
          <a:lstStyle/>
          <a:p>
            <a:r>
              <a:rPr lang="es-ES" dirty="0" err="1" smtClean="0"/>
              <a:t>Autenticacion</a:t>
            </a:r>
            <a:r>
              <a:rPr lang="es-ES" dirty="0" smtClean="0"/>
              <a:t> basada en estándares: Los grupos de usuario de Amazon </a:t>
            </a:r>
            <a:r>
              <a:rPr lang="es-ES" dirty="0" err="1" smtClean="0"/>
              <a:t>Cognito</a:t>
            </a:r>
            <a:r>
              <a:rPr lang="es-ES" dirty="0" smtClean="0"/>
              <a:t> son un proveedor de identidades basado en estándares, y como tal, admiten estándares de administración de accesos e identidades, como </a:t>
            </a:r>
            <a:r>
              <a:rPr lang="es-ES" dirty="0" err="1" smtClean="0"/>
              <a:t>Oauth</a:t>
            </a:r>
            <a:r>
              <a:rPr lang="es-ES" dirty="0" smtClean="0"/>
              <a:t> 2.0, SAML y </a:t>
            </a:r>
            <a:r>
              <a:rPr lang="es-ES" dirty="0" err="1" smtClean="0"/>
              <a:t>OpenID</a:t>
            </a:r>
            <a:r>
              <a:rPr lang="es-ES" dirty="0" smtClean="0"/>
              <a:t> </a:t>
            </a:r>
            <a:r>
              <a:rPr lang="es-ES" dirty="0" err="1" smtClean="0"/>
              <a:t>Connect</a:t>
            </a:r>
            <a:endParaRPr lang="es-ES" dirty="0" smtClean="0"/>
          </a:p>
        </p:txBody>
      </p:sp>
      <p:sp>
        <p:nvSpPr>
          <p:cNvPr id="18" name="CuadroTexto 17"/>
          <p:cNvSpPr txBox="1"/>
          <p:nvPr/>
        </p:nvSpPr>
        <p:spPr>
          <a:xfrm>
            <a:off x="0" y="6488668"/>
            <a:ext cx="12192000" cy="369332"/>
          </a:xfrm>
          <a:prstGeom prst="rect">
            <a:avLst/>
          </a:prstGeom>
          <a:noFill/>
        </p:spPr>
        <p:txBody>
          <a:bodyPr wrap="square" rtlCol="0">
            <a:spAutoFit/>
          </a:bodyPr>
          <a:lstStyle/>
          <a:p>
            <a:r>
              <a:rPr lang="es-ES" dirty="0" smtClean="0"/>
              <a:t>https://aws.amazon.com/es/cognito/</a:t>
            </a:r>
          </a:p>
        </p:txBody>
      </p:sp>
    </p:spTree>
    <p:extLst>
      <p:ext uri="{BB962C8B-B14F-4D97-AF65-F5344CB8AC3E}">
        <p14:creationId xmlns:p14="http://schemas.microsoft.com/office/powerpoint/2010/main" val="321974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728392"/>
            <a:ext cx="12192000" cy="1200329"/>
          </a:xfrm>
          <a:prstGeom prst="rect">
            <a:avLst/>
          </a:prstGeom>
          <a:noFill/>
        </p:spPr>
        <p:txBody>
          <a:bodyPr wrap="square" rtlCol="0">
            <a:spAutoFit/>
          </a:bodyPr>
          <a:lstStyle/>
          <a:p>
            <a:r>
              <a:rPr lang="es-ES" dirty="0" smtClean="0"/>
              <a:t>Seguridad para sus aplicaciones y usuarios:</a:t>
            </a:r>
          </a:p>
          <a:p>
            <a:r>
              <a:rPr lang="es-ES" dirty="0" smtClean="0"/>
              <a:t>Amazon </a:t>
            </a:r>
            <a:r>
              <a:rPr lang="es-ES" dirty="0" err="1" smtClean="0"/>
              <a:t>Cognito</a:t>
            </a:r>
            <a:r>
              <a:rPr lang="es-ES" dirty="0" smtClean="0"/>
              <a:t> Admite el sistema de seguridad </a:t>
            </a:r>
            <a:r>
              <a:rPr lang="es-ES" dirty="0" err="1" smtClean="0"/>
              <a:t>MultiFactor</a:t>
            </a:r>
            <a:r>
              <a:rPr lang="es-ES" dirty="0" smtClean="0"/>
              <a:t> </a:t>
            </a:r>
            <a:r>
              <a:rPr lang="es-ES" dirty="0" err="1" smtClean="0"/>
              <a:t>Authentication</a:t>
            </a:r>
            <a:r>
              <a:rPr lang="es-ES" dirty="0" smtClean="0"/>
              <a:t> y el cifrado de datos en transito y reposo. Amazon </a:t>
            </a:r>
            <a:r>
              <a:rPr lang="es-ES" dirty="0" err="1" smtClean="0"/>
              <a:t>Cognito</a:t>
            </a:r>
            <a:r>
              <a:rPr lang="es-ES" dirty="0" smtClean="0"/>
              <a:t> reúne las condiciones establecidas por HIPAA y cumple con los requisitos de las normas PCI DSS, ISO/IEC 27001, ISO/IEC 27017, ISO/IEC 27018 e ISO 9001</a:t>
            </a:r>
            <a:endParaRPr lang="es-ES" dirty="0" smtClean="0"/>
          </a:p>
        </p:txBody>
      </p:sp>
      <p:sp>
        <p:nvSpPr>
          <p:cNvPr id="3" name="CuadroTexto 2"/>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4" name="CuadroTexto 3"/>
          <p:cNvSpPr txBox="1"/>
          <p:nvPr/>
        </p:nvSpPr>
        <p:spPr>
          <a:xfrm>
            <a:off x="0" y="359060"/>
            <a:ext cx="12192000" cy="369332"/>
          </a:xfrm>
          <a:prstGeom prst="rect">
            <a:avLst/>
          </a:prstGeom>
          <a:noFill/>
        </p:spPr>
        <p:txBody>
          <a:bodyPr wrap="square" rtlCol="0">
            <a:spAutoFit/>
          </a:bodyPr>
          <a:lstStyle/>
          <a:p>
            <a:r>
              <a:rPr lang="es-ES" dirty="0" smtClean="0"/>
              <a:t>¿Qué es Amazon </a:t>
            </a:r>
            <a:r>
              <a:rPr lang="es-ES" dirty="0" err="1" smtClean="0"/>
              <a:t>Cognito</a:t>
            </a:r>
            <a:r>
              <a:rPr lang="es-ES" dirty="0" smtClean="0"/>
              <a:t>?</a:t>
            </a:r>
          </a:p>
        </p:txBody>
      </p:sp>
      <p:sp>
        <p:nvSpPr>
          <p:cNvPr id="5" name="CuadroTexto 4"/>
          <p:cNvSpPr txBox="1"/>
          <p:nvPr/>
        </p:nvSpPr>
        <p:spPr>
          <a:xfrm>
            <a:off x="0" y="1928721"/>
            <a:ext cx="12192000" cy="1754326"/>
          </a:xfrm>
          <a:prstGeom prst="rect">
            <a:avLst/>
          </a:prstGeom>
          <a:noFill/>
        </p:spPr>
        <p:txBody>
          <a:bodyPr wrap="square" rtlCol="0">
            <a:spAutoFit/>
          </a:bodyPr>
          <a:lstStyle/>
          <a:p>
            <a:r>
              <a:rPr lang="es-ES" dirty="0" smtClean="0"/>
              <a:t>Control de acceso a los recursos de AWS:</a:t>
            </a:r>
          </a:p>
          <a:p>
            <a:r>
              <a:rPr lang="es-ES" dirty="0" smtClean="0"/>
              <a:t>Amazon </a:t>
            </a:r>
            <a:r>
              <a:rPr lang="es-ES" dirty="0" err="1" smtClean="0"/>
              <a:t>cognito</a:t>
            </a:r>
            <a:r>
              <a:rPr lang="es-ES" dirty="0" smtClean="0"/>
              <a:t> ofrece soluciones para controlar el acceso a recursos de AWS desde su aplicación. Puede definir los roles y asignar usuarios a diferentes roles para que su aplicación únicamente pueda acceder a los recursos autorizados para cada usuario.</a:t>
            </a:r>
          </a:p>
          <a:p>
            <a:r>
              <a:rPr lang="es-ES" dirty="0" smtClean="0"/>
              <a:t>Como alternativa, puede utilizar atributos de proveedores de identidad en las políticas de permisos de AWS </a:t>
            </a:r>
            <a:r>
              <a:rPr lang="es-ES" dirty="0" err="1" smtClean="0"/>
              <a:t>Identity</a:t>
            </a:r>
            <a:r>
              <a:rPr lang="es-ES" dirty="0" smtClean="0"/>
              <a:t> and Access </a:t>
            </a:r>
            <a:r>
              <a:rPr lang="es-ES" dirty="0" err="1" smtClean="0"/>
              <a:t>managmente</a:t>
            </a:r>
            <a:r>
              <a:rPr lang="es-ES" dirty="0" smtClean="0"/>
              <a:t>, para poder controlar acceso a los recursos a los usuarios que cumplan con condiciones de atributos específicos.</a:t>
            </a:r>
            <a:endParaRPr lang="es-ES" dirty="0" smtClean="0"/>
          </a:p>
        </p:txBody>
      </p:sp>
      <p:sp>
        <p:nvSpPr>
          <p:cNvPr id="6" name="CuadroTexto 5"/>
          <p:cNvSpPr txBox="1"/>
          <p:nvPr/>
        </p:nvSpPr>
        <p:spPr>
          <a:xfrm>
            <a:off x="0" y="3683047"/>
            <a:ext cx="12192000" cy="1477328"/>
          </a:xfrm>
          <a:prstGeom prst="rect">
            <a:avLst/>
          </a:prstGeom>
          <a:noFill/>
        </p:spPr>
        <p:txBody>
          <a:bodyPr wrap="square" rtlCol="0">
            <a:spAutoFit/>
          </a:bodyPr>
          <a:lstStyle/>
          <a:p>
            <a:r>
              <a:rPr lang="es-ES" dirty="0" err="1" smtClean="0"/>
              <a:t>Integracion</a:t>
            </a:r>
            <a:r>
              <a:rPr lang="es-ES" dirty="0" smtClean="0"/>
              <a:t> sencilla con su aplicación:</a:t>
            </a:r>
          </a:p>
          <a:p>
            <a:r>
              <a:rPr lang="es-ES" dirty="0" smtClean="0"/>
              <a:t>Gracias a una interfaz de usuario integrada y a lo sencillo que resulta configurar los proveedores de </a:t>
            </a:r>
            <a:r>
              <a:rPr lang="es-ES" dirty="0" err="1" smtClean="0"/>
              <a:t>identifades</a:t>
            </a:r>
            <a:r>
              <a:rPr lang="es-ES" dirty="0" smtClean="0"/>
              <a:t> federadas, desde </a:t>
            </a:r>
            <a:r>
              <a:rPr lang="es-ES" dirty="0" err="1" smtClean="0"/>
              <a:t>amazon</a:t>
            </a:r>
            <a:r>
              <a:rPr lang="es-ES" dirty="0" smtClean="0"/>
              <a:t> </a:t>
            </a:r>
            <a:r>
              <a:rPr lang="es-ES" dirty="0" err="1" smtClean="0"/>
              <a:t>cognito</a:t>
            </a:r>
            <a:r>
              <a:rPr lang="es-ES" dirty="0" smtClean="0"/>
              <a:t> puede añadir a su aplicación, en cuestión de minutos, las funciones de control de acceso, suscripción e inicio de sesión por parte de los usuarios, puede personalizar la interfaz de usuario de manera que la imagen de marca de su empresa presida todas las interacciones de los usuarios</a:t>
            </a:r>
            <a:endParaRPr lang="es-ES" dirty="0" smtClean="0"/>
          </a:p>
        </p:txBody>
      </p:sp>
      <p:sp>
        <p:nvSpPr>
          <p:cNvPr id="7" name="CuadroTexto 6"/>
          <p:cNvSpPr txBox="1"/>
          <p:nvPr/>
        </p:nvSpPr>
        <p:spPr>
          <a:xfrm>
            <a:off x="0" y="6488668"/>
            <a:ext cx="12192000" cy="369332"/>
          </a:xfrm>
          <a:prstGeom prst="rect">
            <a:avLst/>
          </a:prstGeom>
          <a:noFill/>
        </p:spPr>
        <p:txBody>
          <a:bodyPr wrap="square" rtlCol="0">
            <a:spAutoFit/>
          </a:bodyPr>
          <a:lstStyle/>
          <a:p>
            <a:r>
              <a:rPr lang="es-ES" dirty="0" smtClean="0"/>
              <a:t>https://aws.amazon.com/es/cognito/</a:t>
            </a:r>
          </a:p>
        </p:txBody>
      </p:sp>
    </p:spTree>
    <p:extLst>
      <p:ext uri="{BB962C8B-B14F-4D97-AF65-F5344CB8AC3E}">
        <p14:creationId xmlns:p14="http://schemas.microsoft.com/office/powerpoint/2010/main" val="368042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365760"/>
            <a:ext cx="12192000" cy="369332"/>
          </a:xfrm>
          <a:prstGeom prst="rect">
            <a:avLst/>
          </a:prstGeom>
          <a:noFill/>
        </p:spPr>
        <p:txBody>
          <a:bodyPr wrap="square" rtlCol="0">
            <a:spAutoFit/>
          </a:bodyPr>
          <a:lstStyle/>
          <a:p>
            <a:r>
              <a:rPr lang="es-ES" dirty="0" smtClean="0"/>
              <a:t>¿Qué ofrece Amazon </a:t>
            </a:r>
            <a:r>
              <a:rPr lang="es-ES" dirty="0" err="1" smtClean="0"/>
              <a:t>Cognito</a:t>
            </a:r>
            <a:r>
              <a:rPr lang="es-ES" dirty="0" smtClean="0"/>
              <a:t>?</a:t>
            </a:r>
            <a:endParaRPr lang="en-US" dirty="0"/>
          </a:p>
        </p:txBody>
      </p:sp>
      <p:sp>
        <p:nvSpPr>
          <p:cNvPr id="4" name="CuadroTexto 3"/>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5" name="CuadroTexto 4"/>
          <p:cNvSpPr txBox="1"/>
          <p:nvPr/>
        </p:nvSpPr>
        <p:spPr>
          <a:xfrm>
            <a:off x="0" y="735092"/>
            <a:ext cx="12192000" cy="1200329"/>
          </a:xfrm>
          <a:prstGeom prst="rect">
            <a:avLst/>
          </a:prstGeom>
          <a:noFill/>
        </p:spPr>
        <p:txBody>
          <a:bodyPr wrap="square" rtlCol="0">
            <a:spAutoFit/>
          </a:bodyPr>
          <a:lstStyle/>
          <a:p>
            <a:r>
              <a:rPr lang="es-ES" dirty="0" smtClean="0"/>
              <a:t>Amazon </a:t>
            </a:r>
            <a:r>
              <a:rPr lang="es-ES" dirty="0" err="1" smtClean="0"/>
              <a:t>Cognito</a:t>
            </a:r>
            <a:r>
              <a:rPr lang="es-ES" dirty="0" smtClean="0"/>
              <a:t> ofrece grupos de usuarios y de identidades.</a:t>
            </a:r>
          </a:p>
          <a:p>
            <a:r>
              <a:rPr lang="es-ES" dirty="0" smtClean="0"/>
              <a:t>Los grupos de usuario son directorios de usuarios que proporcionan a los usuarios de las aplicaciones opciones para inscribirse e iniciar sesión. Los grupos de identidades proporcionan las credenciales de AWS para conceder a los usuarios acceso a otros servicios de AWS.</a:t>
            </a:r>
            <a:endParaRPr lang="en-US" dirty="0"/>
          </a:p>
        </p:txBody>
      </p:sp>
      <p:sp>
        <p:nvSpPr>
          <p:cNvPr id="6" name="CuadroTexto 5"/>
          <p:cNvSpPr txBox="1"/>
          <p:nvPr/>
        </p:nvSpPr>
        <p:spPr>
          <a:xfrm>
            <a:off x="0" y="1935421"/>
            <a:ext cx="12192000" cy="1200329"/>
          </a:xfrm>
          <a:prstGeom prst="rect">
            <a:avLst/>
          </a:prstGeom>
          <a:noFill/>
        </p:spPr>
        <p:txBody>
          <a:bodyPr wrap="square" rtlCol="0">
            <a:spAutoFit/>
          </a:bodyPr>
          <a:lstStyle/>
          <a:p>
            <a:r>
              <a:rPr lang="es-ES" dirty="0" smtClean="0"/>
              <a:t>Añadir la funcionalidad de inscripción e inicio de sesión:</a:t>
            </a:r>
          </a:p>
          <a:p>
            <a:r>
              <a:rPr lang="es-ES" dirty="0" smtClean="0"/>
              <a:t>Los grupo de usuario de </a:t>
            </a:r>
            <a:r>
              <a:rPr lang="es-ES" dirty="0" err="1" smtClean="0"/>
              <a:t>cognito</a:t>
            </a:r>
            <a:r>
              <a:rPr lang="es-ES" dirty="0"/>
              <a:t> </a:t>
            </a:r>
            <a:r>
              <a:rPr lang="es-ES" dirty="0" smtClean="0"/>
              <a:t>le permite añadir de forma fácil y segura la funcionalidad de inscripción e inicio de sesión a sus aplicaciones móviles y web con un servicio administrado, que se puede ampliar para dar servicio a cientos de millones de usuarios.</a:t>
            </a:r>
          </a:p>
        </p:txBody>
      </p:sp>
      <p:sp>
        <p:nvSpPr>
          <p:cNvPr id="7" name="CuadroTexto 6"/>
          <p:cNvSpPr txBox="1"/>
          <p:nvPr/>
        </p:nvSpPr>
        <p:spPr>
          <a:xfrm>
            <a:off x="0" y="3135750"/>
            <a:ext cx="12192000" cy="923330"/>
          </a:xfrm>
          <a:prstGeom prst="rect">
            <a:avLst/>
          </a:prstGeom>
          <a:noFill/>
        </p:spPr>
        <p:txBody>
          <a:bodyPr wrap="square" rtlCol="0">
            <a:spAutoFit/>
          </a:bodyPr>
          <a:lstStyle/>
          <a:p>
            <a:r>
              <a:rPr lang="es-ES" dirty="0" smtClean="0"/>
              <a:t>Conceda acceso a sus usuarios a los servicios de </a:t>
            </a:r>
            <a:r>
              <a:rPr lang="es-ES" dirty="0" err="1" smtClean="0"/>
              <a:t>aws</a:t>
            </a:r>
            <a:r>
              <a:rPr lang="es-ES" dirty="0" smtClean="0"/>
              <a:t>:</a:t>
            </a:r>
          </a:p>
          <a:p>
            <a:r>
              <a:rPr lang="es-ES" dirty="0" smtClean="0"/>
              <a:t>Los grupos de identidades de </a:t>
            </a:r>
            <a:r>
              <a:rPr lang="es-ES" dirty="0" err="1" smtClean="0"/>
              <a:t>cognito</a:t>
            </a:r>
            <a:r>
              <a:rPr lang="es-ES" dirty="0" smtClean="0"/>
              <a:t> permite que su aplicación obtenga credenciales temporales para que usuarios invitados anónimos o que hayan iniciado sesión accedan a los servicios de </a:t>
            </a:r>
            <a:r>
              <a:rPr lang="es-ES" dirty="0" err="1" smtClean="0"/>
              <a:t>aws</a:t>
            </a:r>
            <a:r>
              <a:rPr lang="es-ES" dirty="0" smtClean="0"/>
              <a:t>. </a:t>
            </a:r>
          </a:p>
        </p:txBody>
      </p:sp>
      <p:sp>
        <p:nvSpPr>
          <p:cNvPr id="8" name="CuadroTexto 7"/>
          <p:cNvSpPr txBox="1"/>
          <p:nvPr/>
        </p:nvSpPr>
        <p:spPr>
          <a:xfrm>
            <a:off x="0" y="6488668"/>
            <a:ext cx="12192000" cy="369332"/>
          </a:xfrm>
          <a:prstGeom prst="rect">
            <a:avLst/>
          </a:prstGeom>
          <a:noFill/>
        </p:spPr>
        <p:txBody>
          <a:bodyPr wrap="square" rtlCol="0">
            <a:spAutoFit/>
          </a:bodyPr>
          <a:lstStyle/>
          <a:p>
            <a:r>
              <a:rPr lang="es-ES" dirty="0" smtClean="0"/>
              <a:t>https://us-east-1.console.aws.amazon.com/cognito/home?region=us-east-1#</a:t>
            </a:r>
          </a:p>
        </p:txBody>
      </p:sp>
    </p:spTree>
    <p:extLst>
      <p:ext uri="{BB962C8B-B14F-4D97-AF65-F5344CB8AC3E}">
        <p14:creationId xmlns:p14="http://schemas.microsoft.com/office/powerpoint/2010/main" val="295242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0"/>
            <a:ext cx="12192000" cy="369332"/>
          </a:xfrm>
          <a:prstGeom prst="rect">
            <a:avLst/>
          </a:prstGeom>
          <a:noFill/>
        </p:spPr>
        <p:txBody>
          <a:bodyPr wrap="square" rtlCol="0">
            <a:spAutoFit/>
          </a:bodyPr>
          <a:lstStyle/>
          <a:p>
            <a:r>
              <a:rPr lang="es-ES" dirty="0" smtClean="0"/>
              <a:t>LINKS:</a:t>
            </a:r>
            <a:endParaRPr lang="en-US" dirty="0"/>
          </a:p>
        </p:txBody>
      </p:sp>
      <p:sp>
        <p:nvSpPr>
          <p:cNvPr id="4" name="CuadroTexto 3"/>
          <p:cNvSpPr txBox="1"/>
          <p:nvPr/>
        </p:nvSpPr>
        <p:spPr>
          <a:xfrm>
            <a:off x="0" y="369332"/>
            <a:ext cx="12192000" cy="1200329"/>
          </a:xfrm>
          <a:prstGeom prst="rect">
            <a:avLst/>
          </a:prstGeom>
          <a:noFill/>
        </p:spPr>
        <p:txBody>
          <a:bodyPr wrap="square" rtlCol="0">
            <a:spAutoFit/>
          </a:bodyPr>
          <a:lstStyle/>
          <a:p>
            <a:r>
              <a:rPr lang="es-ES" dirty="0" smtClean="0">
                <a:hlinkClick r:id="rId2"/>
              </a:rPr>
              <a:t>https://aws.amazon.com/es/cognito/</a:t>
            </a:r>
            <a:endParaRPr lang="es-ES" dirty="0" smtClean="0"/>
          </a:p>
          <a:p>
            <a:r>
              <a:rPr lang="es-ES" dirty="0" smtClean="0">
                <a:hlinkClick r:id="rId3"/>
              </a:rPr>
              <a:t>https://us-east-1.console.aws.amazon.com/cognito/home?region=us-east-1#</a:t>
            </a:r>
            <a:endParaRPr lang="es-ES" dirty="0" smtClean="0"/>
          </a:p>
          <a:p>
            <a:r>
              <a:rPr lang="es-ES" dirty="0" smtClean="0">
                <a:hlinkClick r:id="rId4"/>
              </a:rPr>
              <a:t>https://docs.aws.amazon.com/es_es/cognito/index.html</a:t>
            </a:r>
            <a:endParaRPr lang="es-ES" dirty="0" smtClean="0"/>
          </a:p>
          <a:p>
            <a:endParaRPr lang="en-US" dirty="0"/>
          </a:p>
        </p:txBody>
      </p:sp>
    </p:spTree>
    <p:extLst>
      <p:ext uri="{BB962C8B-B14F-4D97-AF65-F5344CB8AC3E}">
        <p14:creationId xmlns:p14="http://schemas.microsoft.com/office/powerpoint/2010/main" val="272917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9639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717</Words>
  <Application>Microsoft Office PowerPoint</Application>
  <PresentationFormat>Panorámica</PresentationFormat>
  <Paragraphs>41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12</cp:revision>
  <dcterms:created xsi:type="dcterms:W3CDTF">2022-08-15T17:49:07Z</dcterms:created>
  <dcterms:modified xsi:type="dcterms:W3CDTF">2022-08-15T19:18:37Z</dcterms:modified>
</cp:coreProperties>
</file>