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0" r:id="rId1"/>
  </p:sldMasterIdLst>
  <p:sldIdLst>
    <p:sldId id="306" r:id="rId2"/>
    <p:sldId id="284" r:id="rId3"/>
    <p:sldId id="257" r:id="rId4"/>
    <p:sldId id="259" r:id="rId5"/>
    <p:sldId id="262" r:id="rId6"/>
    <p:sldId id="264" r:id="rId7"/>
    <p:sldId id="308" r:id="rId8"/>
    <p:sldId id="276" r:id="rId9"/>
    <p:sldId id="309" r:id="rId10"/>
    <p:sldId id="273" r:id="rId11"/>
    <p:sldId id="279" r:id="rId12"/>
    <p:sldId id="282" r:id="rId13"/>
    <p:sldId id="289" r:id="rId14"/>
    <p:sldId id="293" r:id="rId15"/>
    <p:sldId id="295" r:id="rId16"/>
    <p:sldId id="296" r:id="rId17"/>
    <p:sldId id="297" r:id="rId18"/>
    <p:sldId id="299" r:id="rId19"/>
    <p:sldId id="300" r:id="rId20"/>
    <p:sldId id="301" r:id="rId21"/>
    <p:sldId id="304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2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70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5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80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7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0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0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4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242A-3D86-4542-83E3-476DF9F8125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9F7AC5-49D3-40FB-829B-F85CA1EE3F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2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32" r:id="rId2"/>
    <p:sldLayoutId id="2147484433" r:id="rId3"/>
    <p:sldLayoutId id="2147484434" r:id="rId4"/>
    <p:sldLayoutId id="2147484435" r:id="rId5"/>
    <p:sldLayoutId id="2147484436" r:id="rId6"/>
    <p:sldLayoutId id="2147484437" r:id="rId7"/>
    <p:sldLayoutId id="2147484438" r:id="rId8"/>
    <p:sldLayoutId id="2147484439" r:id="rId9"/>
    <p:sldLayoutId id="2147484440" r:id="rId10"/>
    <p:sldLayoutId id="2147484441" r:id="rId11"/>
    <p:sldLayoutId id="2147484442" r:id="rId12"/>
    <p:sldLayoutId id="2147484443" r:id="rId13"/>
    <p:sldLayoutId id="2147484444" r:id="rId14"/>
    <p:sldLayoutId id="2147484445" r:id="rId15"/>
    <p:sldLayoutId id="21474844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io.awspring.cloud/spring-cloud-starter-aws-secrets-manager-config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s://notepad-plus-plus.org/downloads/v8.4.4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hyperlink" Target="https://mvnrepository.com/artifact/org.springframework.cloud/spring-cloud-aws-core/2.2.6.RELEASE" TargetMode="External"/><Relationship Id="rId4" Type="http://schemas.openxmlformats.org/officeDocument/2006/relationships/hyperlink" Target="https://mvnrepository.com/artifact/org.springframework.cloud/spring-cloud-starter-aws-secrets-manager-config/2.0.1.RELEAS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programmerclick.com/article/57642215133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ec.com/que-es-una-clase-en-java#:~:text=Las%20clases%20en%20Java%20(Java,para%20la%20creaci%C3%B3n%20de%20objetos.&amp;text=Como%20tal%2C%20la%20clase%20forma,de%20software%20en%20la%20actualidad.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utorialesprogramacionya.com/javaya/detalleconcepto.php?punto=92&amp;codigo=172&amp;inicio=8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quitecturajava.com/spring-component-anotaciones-y-jerarquia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wscli.amazonaws.com/AWSCLIV2.msi" TargetMode="External"/><Relationship Id="rId4" Type="http://schemas.openxmlformats.org/officeDocument/2006/relationships/hyperlink" Target="https://docs.aws.amazon.com/es_es/cli/latest/userguide/getting-started-install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binars.net/blog/que-es-postman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s/what-is-aws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hyperlink" Target="https://aws.amazon.com/es/documentd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s://docs.aws.amazon.com/es_es/AmazonECS/latest/developerguide/clust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aws.amazon.com/es/secrets-manager/#:~:text=AWS%20Secrets%20Manager%20le%20ayuda,durante%20su%20ciclo%20de%20vida.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www.java.com/es/download/help/whatis_java.html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www.jetbrains.com/es-es/idea/features/#:~:text=%C2%BFQu%C3%A9%20es%20IntelliJ%20IDEA%3F,en%20todo%20tipo%20de%20aplicaciones.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hyperlink" Target="https://www.arquitecturajava.com/que-es-maven/#%C2%BFQue_es_Maven_La_fabrica_de_coches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s://platzi.com/blog/que-es-spring-boot/?utm_source=google&amp;utm_medium=cpc&amp;utm_campaign=17739691128&amp;utm_adgroup=&amp;utm_content=&amp;gclid=CjwKCAjwu5yYBhAjEiwAKXk_eCQI_UHCoCiVllhMB6wbaj6Sq52-idXrl2lig1RWIEwQ-HRQeFu0kxoCmm8QAvD_BwE&amp;gclsrc=aw.ds" TargetMode="External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campusmvp.es/recursos/post/java-que-es-maven-que-es-el-archivo-pom-xml.asp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6883" y="4369177"/>
            <a:ext cx="10012773" cy="22236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Presentación: Obtener un secreto de AWS mediante JAVA.</a:t>
            </a:r>
          </a:p>
          <a:p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Nombre: Ingeniera Ana María Maya Díaz.</a:t>
            </a:r>
          </a:p>
          <a:p>
            <a:r>
              <a:rPr lang="es-E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Fecha:24 De Agosto 2022.</a:t>
            </a:r>
          </a:p>
          <a:p>
            <a:r>
              <a:rPr lang="es-ES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https://github.com/MayaDiazAnaMaria/proyectosGit/tree/master/awsSecret</a:t>
            </a:r>
            <a:endParaRPr lang="es-ES" sz="105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 descr="IntelliJ IDEA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9" y="306883"/>
            <a:ext cx="1217115" cy="121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Java 18 estandariza el uso de UTF-8 e incluye un servidor de HTTP - MuyLin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6658"/>
            <a:ext cx="1962604" cy="117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Java: ¿Qué es Maven? ¿Qué es el archivo pom.xml? | campusMVP.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661" y="614684"/>
            <a:ext cx="2008324" cy="5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Tutorial y ejemplo de Spring Boot | Cleven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50" y="213358"/>
            <a:ext cx="2621280" cy="131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AWS | Cloud Computing - Servicios de informática en la nub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31" y="1504221"/>
            <a:ext cx="2711541" cy="142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AWS Secretsmanager get-secret-value | What &amp; Ho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88" y="1682655"/>
            <a:ext cx="1087665" cy="105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4" name="Picture 20" descr="Documentdb | Vecta Symbol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72" y="1622191"/>
            <a:ext cx="1179017" cy="117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Como potenciar tu implementación de postma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03" y="3055912"/>
            <a:ext cx="1764266" cy="10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5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056371"/>
            <a:ext cx="5957080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https://maven.apache.org/configure.html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https://mvnrepository.com/artifact/io.awspring.cloud/spring-cloud-starter-aws-secrets-manager-config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https://mvnrepository.com/artifact/org.springframework.cloud/spring-cloud-starter-aws-secrets-manager-config/2.0.1.RELEASE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https://mvnrepository.com/artifact/org.springframework.cloud/spring-cloud-aws-core/2.2.6.RELEASE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2343"/>
            <a:ext cx="5339970" cy="238351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08" y="4354286"/>
            <a:ext cx="5321343" cy="238351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-1" y="650672"/>
            <a:ext cx="7100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2. Buscar las dependencias necesarias para configurar el proyecto.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8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" y="650672"/>
            <a:ext cx="8055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3</a:t>
            </a:r>
            <a:r>
              <a:rPr lang="es-ES" dirty="0" smtClean="0"/>
              <a:t>. El archivo POM.xml debería quedar de la siguiente forma.</a:t>
            </a:r>
          </a:p>
          <a:p>
            <a:r>
              <a:rPr lang="es-ES" dirty="0" smtClean="0"/>
              <a:t>1. Importante </a:t>
            </a:r>
            <a:r>
              <a:rPr lang="es-ES" dirty="0" err="1" smtClean="0"/>
              <a:t>Maven</a:t>
            </a:r>
            <a:r>
              <a:rPr lang="es-ES" dirty="0" smtClean="0"/>
              <a:t> crea un archivo .m2 en tu PC. </a:t>
            </a:r>
            <a:r>
              <a:rPr lang="en-US" dirty="0"/>
              <a:t>C:/Users/User/.m2/repository</a:t>
            </a:r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152112" y="0"/>
            <a:ext cx="4039888" cy="78483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&lt;project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="http://maven.apache.org/POM/4.0.0"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:schemaLocation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="http://maven.apache.org/POM/4.0.0 https://maven.apache.org/xsd/maven-4.0.0.xsd"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modelVersion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4.0.0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modelVersion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&lt;parent&gt;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spring-boot-starter-parent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&lt;version&gt;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2.3.3.RELEASE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relativePath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lookup parent from repository --&gt;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&lt;/parent&gt;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awsdemo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&lt;version&gt;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0.0.1-SNAPSHOT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&lt;name&gt;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awsdemo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&lt;description&gt;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Demo project for Spring Boot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&lt;/description&gt;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&lt;properties&gt;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java.version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1.8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java.version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repackage.classifier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&lt;spring-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native.version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0.10.3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&lt;/spring-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native.version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&lt;spring-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cloud.version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Hoxton.SR5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&lt;/spring-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cloud.version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&lt;/properties&gt;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&lt;dependencies&gt;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spring-cloud-starter-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-secrets-manager-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config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-core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spring-boot-starter-web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org.projectlombok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&lt;/dependencies&gt;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&lt;dependencies&gt;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&lt;dependency&gt;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org.springframework.cloud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spring-cloud-dependencies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&lt;version&gt;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${spring-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cloud.version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&lt;type&gt;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pom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&lt;/type&gt;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&lt;scope&gt;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import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&lt;/dependency&gt;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&lt;/dependencies&gt;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&lt;build&gt;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&lt;plugins&gt;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&lt;plugin&gt;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spring-boot-maven-plugin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&lt;/plugin&gt;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&lt;/plugins&gt;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&lt;/build&gt;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&lt;repositories&gt;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&lt;repository&gt;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&lt;id&gt;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spring-releases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&lt;/id&gt;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&lt;name&gt;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 Releases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url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https://repo.spring.io/release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&lt;snapshots&gt;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&lt;enabled&gt;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false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&lt;/enabled&gt;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&lt;/snapshots&gt;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&lt;/repository&gt;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&lt;/repositories&gt;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pluginRepositories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pluginRepository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&lt;id&gt;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spring-releases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&lt;/id&gt;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&lt;name&gt;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 Releases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url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https://repo.spring.io/release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&lt;snapshots&gt;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&lt;enabled&gt;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false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&lt;/enabled&gt;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&lt;/snapshots&gt;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pluginRepository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pluginRepositories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&lt;/project&gt;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78867"/>
              </p:ext>
            </p:extLst>
          </p:nvPr>
        </p:nvGraphicFramePr>
        <p:xfrm>
          <a:off x="2799806" y="1533232"/>
          <a:ext cx="4212772" cy="365760"/>
        </p:xfrm>
        <a:graphic>
          <a:graphicData uri="http://schemas.openxmlformats.org/drawingml/2006/table">
            <a:tbl>
              <a:tblPr/>
              <a:tblGrid>
                <a:gridCol w="4212772">
                  <a:extLst>
                    <a:ext uri="{9D8B030D-6E8A-4147-A177-3AD203B41FA5}">
                      <a16:colId xmlns:a16="http://schemas.microsoft.com/office/drawing/2014/main" val="2694327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05687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09451" y="5793327"/>
            <a:ext cx="903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¿Qué </a:t>
            </a:r>
            <a:r>
              <a:rPr lang="es-MX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es .M2?</a:t>
            </a:r>
            <a:endParaRPr lang="es-ES" sz="1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6" descr="Java: ¿Qué es Maven? ¿Qué es el archivo pom.xml? | campusMVP.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56" y="5888106"/>
            <a:ext cx="371431" cy="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70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" y="650672"/>
            <a:ext cx="925606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4. Instalar las </a:t>
            </a:r>
            <a:r>
              <a:rPr lang="es-ES" dirty="0" err="1" smtClean="0"/>
              <a:t>dependecias</a:t>
            </a:r>
            <a:r>
              <a:rPr lang="es-ES" dirty="0" smtClean="0"/>
              <a:t>, </a:t>
            </a:r>
            <a:r>
              <a:rPr lang="es-ES" dirty="0" err="1" smtClean="0"/>
              <a:t>Plugins</a:t>
            </a:r>
            <a:r>
              <a:rPr lang="es-ES" dirty="0" smtClean="0"/>
              <a:t> que se encuentran en el archivo POM.xml en el IDE.</a:t>
            </a:r>
          </a:p>
          <a:p>
            <a:pPr marL="342900" indent="-342900">
              <a:buAutoNum type="arabicPeriod"/>
            </a:pPr>
            <a:r>
              <a:rPr lang="es-ES" dirty="0" smtClean="0"/>
              <a:t>Dar clic en </a:t>
            </a:r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  <a:p>
            <a:pPr marL="342900" indent="-342900">
              <a:buAutoNum type="arabicPeriod"/>
            </a:pPr>
            <a:r>
              <a:rPr lang="es-ES" dirty="0" smtClean="0"/>
              <a:t>Dar clic en Play.</a:t>
            </a:r>
          </a:p>
          <a:p>
            <a:pPr marL="342900" indent="-342900">
              <a:buAutoNum type="arabicPeriod"/>
            </a:pPr>
            <a:r>
              <a:rPr lang="es-ES" dirty="0" smtClean="0"/>
              <a:t>Ingresar comando de </a:t>
            </a:r>
            <a:r>
              <a:rPr lang="es-ES" dirty="0" err="1" smtClean="0"/>
              <a:t>mvn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 para ver que paquetes necesita instalar.</a:t>
            </a:r>
          </a:p>
          <a:p>
            <a:pPr marL="342900" indent="-342900">
              <a:buFontTx/>
              <a:buAutoNum type="arabicPeriod"/>
            </a:pPr>
            <a:r>
              <a:rPr lang="es-ES" dirty="0"/>
              <a:t>Ingresar comando de </a:t>
            </a:r>
            <a:r>
              <a:rPr lang="es-ES" dirty="0" err="1"/>
              <a:t>mvn</a:t>
            </a:r>
            <a:r>
              <a:rPr lang="es-ES" dirty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/>
              <a:t>para ver </a:t>
            </a:r>
            <a:r>
              <a:rPr lang="es-ES" dirty="0" smtClean="0"/>
              <a:t>instalar los paquetes.</a:t>
            </a:r>
          </a:p>
          <a:p>
            <a:pPr marL="342900" indent="-342900">
              <a:buFontTx/>
              <a:buAutoNum type="arabicPeriod"/>
            </a:pPr>
            <a:r>
              <a:rPr lang="es-ES" dirty="0" smtClean="0"/>
              <a:t>Ingresar </a:t>
            </a:r>
            <a:r>
              <a:rPr lang="es-ES" dirty="0"/>
              <a:t>comando de </a:t>
            </a:r>
            <a:r>
              <a:rPr lang="es-ES" dirty="0" err="1"/>
              <a:t>mvn</a:t>
            </a:r>
            <a:r>
              <a:rPr lang="es-ES" dirty="0"/>
              <a:t> </a:t>
            </a:r>
            <a:r>
              <a:rPr lang="es-ES" dirty="0" err="1" smtClean="0"/>
              <a:t>clear</a:t>
            </a:r>
            <a:r>
              <a:rPr lang="es-ES" dirty="0" smtClean="0"/>
              <a:t> </a:t>
            </a:r>
            <a:r>
              <a:rPr lang="es-ES" dirty="0"/>
              <a:t>para </a:t>
            </a:r>
            <a:r>
              <a:rPr lang="es-ES" dirty="0" smtClean="0"/>
              <a:t>limpiar IDE.</a:t>
            </a:r>
          </a:p>
          <a:p>
            <a:pPr marL="342900" indent="-342900">
              <a:buFontTx/>
              <a:buAutoNum type="arabicPeriod"/>
            </a:pPr>
            <a:r>
              <a:rPr lang="es-ES" dirty="0" smtClean="0"/>
              <a:t>Se recomienda reiniciar el IDE y limpiar cache cada vez que se instale paquetes.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43200"/>
            <a:ext cx="3172056" cy="17930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55" y="2743200"/>
            <a:ext cx="3181067" cy="17930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11" y="2743200"/>
            <a:ext cx="3181067" cy="17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3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1" y="2225636"/>
            <a:ext cx="6705600" cy="377123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" y="650672"/>
            <a:ext cx="1079654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5. Creación de estructura de proyecto.</a:t>
            </a:r>
          </a:p>
          <a:p>
            <a:r>
              <a:rPr lang="es-ES" dirty="0" smtClean="0"/>
              <a:t>1. Desglosar todas las carpetas de: </a:t>
            </a:r>
            <a:r>
              <a:rPr lang="es-ES" dirty="0" err="1" smtClean="0"/>
              <a:t>awsdemo</a:t>
            </a:r>
            <a:r>
              <a:rPr lang="es-ES" dirty="0" smtClean="0"/>
              <a:t>-</a:t>
            </a:r>
            <a:r>
              <a:rPr lang="es-ES" dirty="0" err="1" smtClean="0"/>
              <a:t>src</a:t>
            </a:r>
            <a:r>
              <a:rPr lang="es-ES" dirty="0" smtClean="0"/>
              <a:t>-java-</a:t>
            </a:r>
            <a:r>
              <a:rPr lang="es-ES" dirty="0" err="1" smtClean="0"/>
              <a:t>com.aws.example</a:t>
            </a:r>
            <a:r>
              <a:rPr lang="es-ES" dirty="0" smtClean="0"/>
              <a:t>-</a:t>
            </a:r>
          </a:p>
          <a:p>
            <a:r>
              <a:rPr lang="es-ES" dirty="0" smtClean="0"/>
              <a:t>dar clic derecho, dar clic en new – dar clic en </a:t>
            </a:r>
            <a:r>
              <a:rPr lang="es-ES" dirty="0" err="1" smtClean="0"/>
              <a:t>package</a:t>
            </a:r>
            <a:r>
              <a:rPr lang="es-ES" dirty="0" smtClean="0"/>
              <a:t>.</a:t>
            </a:r>
          </a:p>
          <a:p>
            <a:r>
              <a:rPr lang="es-ES" dirty="0" smtClean="0"/>
              <a:t>2. Crear clases e interfaces: </a:t>
            </a:r>
            <a:r>
              <a:rPr lang="es-ES" dirty="0" err="1"/>
              <a:t>Deglosar</a:t>
            </a:r>
            <a:r>
              <a:rPr lang="es-ES" dirty="0"/>
              <a:t> todas las carpetas de: </a:t>
            </a:r>
            <a:r>
              <a:rPr lang="es-ES" dirty="0" err="1"/>
              <a:t>awsdemo</a:t>
            </a:r>
            <a:r>
              <a:rPr lang="es-ES" dirty="0"/>
              <a:t>-</a:t>
            </a:r>
            <a:r>
              <a:rPr lang="es-ES" dirty="0" err="1"/>
              <a:t>src</a:t>
            </a:r>
            <a:r>
              <a:rPr lang="es-ES" dirty="0"/>
              <a:t>-java-</a:t>
            </a:r>
            <a:r>
              <a:rPr lang="es-ES" dirty="0" err="1"/>
              <a:t>com.aws.example</a:t>
            </a:r>
            <a:r>
              <a:rPr lang="es-ES" dirty="0"/>
              <a:t>-</a:t>
            </a:r>
          </a:p>
          <a:p>
            <a:r>
              <a:rPr lang="es-ES" dirty="0"/>
              <a:t>dar clic derecho, dar clic en new – </a:t>
            </a:r>
            <a:r>
              <a:rPr lang="es-ES" dirty="0" smtClean="0"/>
              <a:t>dar clic en la carpeta creada, crear tanto la clase y/o la interface.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83" y="2225636"/>
            <a:ext cx="4906941" cy="7760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483" y="3120512"/>
            <a:ext cx="3486637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31" y="650672"/>
            <a:ext cx="4848902" cy="583011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50672"/>
            <a:ext cx="4676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6. El proyecto deberá tener la siguiente estructura.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09451" y="5793327"/>
            <a:ext cx="9039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¿Qué es una clase?</a:t>
            </a:r>
            <a:endParaRPr lang="es-MX" sz="1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¿Qué es una interface?</a:t>
            </a:r>
            <a:endParaRPr lang="es-ES" sz="1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99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699702"/>
            <a:ext cx="968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7. Modificar la clase de: </a:t>
            </a:r>
            <a:r>
              <a:rPr lang="es-ES" dirty="0" err="1" smtClean="0"/>
              <a:t>SecretManagerConfig</a:t>
            </a:r>
            <a:r>
              <a:rPr lang="es-ES" dirty="0" smtClean="0"/>
              <a:t> ubicada en el paquete de: </a:t>
            </a:r>
            <a:r>
              <a:rPr lang="es-ES" dirty="0" err="1" smtClean="0"/>
              <a:t>com.aws.example.awsdemo</a:t>
            </a:r>
            <a:r>
              <a:rPr lang="es-ES" dirty="0" smtClean="0"/>
              <a:t>/</a:t>
            </a:r>
            <a:r>
              <a:rPr lang="es-ES" dirty="0" err="1" smtClean="0"/>
              <a:t>secretmanager</a:t>
            </a:r>
            <a:r>
              <a:rPr lang="es-ES" dirty="0" smtClean="0"/>
              <a:t>/</a:t>
            </a:r>
            <a:r>
              <a:rPr lang="es-ES" dirty="0" err="1" smtClean="0"/>
              <a:t>config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9451" y="5793327"/>
            <a:ext cx="903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¿Qué </a:t>
            </a:r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son las anotaciones en Sprint </a:t>
            </a:r>
            <a:r>
              <a:rPr lang="es-ES" sz="1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Boot</a:t>
            </a:r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?</a:t>
            </a:r>
            <a:endParaRPr lang="es-ES" sz="1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4469" y="1672649"/>
            <a:ext cx="5718232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com.aws.example.awsdemo.secretmanager.config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com.amazonaws.client.builder.AwsClientBuilder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com.amazonaws.services.secretsmanager.AWSSecretsManager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com.amazonaws.services.secretsmanager.AWSSecretsManagerClientBuilder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org.springframework.beans.factory.annotation.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Bean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Configuration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@Configuration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SecretManagerConfig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"${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cloud.aws.region.static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}"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region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"${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cloud.aws.secretsmanager.endpoint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}"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endpoints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AWSSecretsManager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smClient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AWSSecretsManagerClientBuilder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clientBuilder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=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AWSSecretsManagerClientBuilder.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standard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AwsClientBuilder.EndpointConfiguration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=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AwsClientBuilder.EndpointConfiguration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endpoints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region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clientBuilder.setEndpointConfiguration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clientBuilder.build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3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581037"/>
            <a:ext cx="968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</a:t>
            </a:r>
            <a:r>
              <a:rPr lang="es-ES" dirty="0" smtClean="0"/>
              <a:t>. Modificar la clase de</a:t>
            </a:r>
            <a:r>
              <a:rPr lang="es-ES" dirty="0"/>
              <a:t>: </a:t>
            </a:r>
            <a:r>
              <a:rPr lang="es-ES" dirty="0" err="1"/>
              <a:t>SecretManagerService</a:t>
            </a:r>
            <a:r>
              <a:rPr lang="es-ES" dirty="0"/>
              <a:t> </a:t>
            </a:r>
            <a:r>
              <a:rPr lang="es-ES" dirty="0" smtClean="0"/>
              <a:t>ubicada en el paquete de: </a:t>
            </a:r>
            <a:r>
              <a:rPr lang="es-ES" dirty="0" err="1" smtClean="0"/>
              <a:t>com.aws.example.awsdemo</a:t>
            </a:r>
            <a:r>
              <a:rPr lang="es-ES" dirty="0" smtClean="0"/>
              <a:t>/</a:t>
            </a:r>
            <a:r>
              <a:rPr lang="es-ES" dirty="0" err="1" smtClean="0"/>
              <a:t>secretmanager</a:t>
            </a:r>
            <a:r>
              <a:rPr lang="es-ES" dirty="0" smtClean="0"/>
              <a:t>/</a:t>
            </a:r>
            <a:r>
              <a:rPr lang="es-ES" dirty="0" err="1" smtClean="0"/>
              <a:t>service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7714" y="1736505"/>
            <a:ext cx="2997937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com.aws.example.awsdemo.secretmanager.service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SecretManagerService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getSecretValue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581037"/>
            <a:ext cx="968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9. Modificar la clase de</a:t>
            </a:r>
            <a:r>
              <a:rPr lang="es-ES" dirty="0"/>
              <a:t>: </a:t>
            </a:r>
            <a:r>
              <a:rPr lang="es-ES" dirty="0" err="1"/>
              <a:t>SecretManagerRepository</a:t>
            </a:r>
            <a:r>
              <a:rPr lang="es-ES" dirty="0" smtClean="0"/>
              <a:t> ubicada en el paquete de: </a:t>
            </a:r>
            <a:r>
              <a:rPr lang="es-ES" dirty="0" err="1" smtClean="0"/>
              <a:t>com.aws.example.awsdemo</a:t>
            </a:r>
            <a:r>
              <a:rPr lang="es-ES" dirty="0" smtClean="0"/>
              <a:t>/</a:t>
            </a:r>
            <a:r>
              <a:rPr lang="es-ES" dirty="0" err="1" smtClean="0"/>
              <a:t>secretmanager</a:t>
            </a:r>
            <a:r>
              <a:rPr lang="es-ES" dirty="0" smtClean="0"/>
              <a:t>/</a:t>
            </a:r>
            <a:r>
              <a:rPr lang="es-ES" dirty="0" err="1" smtClean="0"/>
              <a:t>repository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5463" y="1622698"/>
            <a:ext cx="312457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com.aws.example.awsdemo.secretmanager.repository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SecretManagerRepository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getSecretValue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0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451786"/>
            <a:ext cx="968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10. Modificar la clase de</a:t>
            </a:r>
            <a:r>
              <a:rPr lang="es-ES" dirty="0"/>
              <a:t>: </a:t>
            </a:r>
            <a:r>
              <a:rPr lang="es-ES" dirty="0" err="1" smtClean="0"/>
              <a:t>SecretManagerRepositoryImpl</a:t>
            </a:r>
            <a:r>
              <a:rPr lang="en-US" dirty="0" smtClean="0"/>
              <a:t> </a:t>
            </a:r>
            <a:r>
              <a:rPr lang="es-ES" dirty="0" smtClean="0"/>
              <a:t>ubicada en el paquete de: </a:t>
            </a:r>
            <a:r>
              <a:rPr lang="es-ES" dirty="0" err="1" smtClean="0"/>
              <a:t>com.aws.example.awsdemo</a:t>
            </a:r>
            <a:r>
              <a:rPr lang="es-ES" dirty="0" smtClean="0"/>
              <a:t>/</a:t>
            </a:r>
            <a:r>
              <a:rPr lang="es-ES" dirty="0" err="1" smtClean="0"/>
              <a:t>secretmanager</a:t>
            </a:r>
            <a:r>
              <a:rPr lang="es-ES" dirty="0" smtClean="0"/>
              <a:t>/</a:t>
            </a:r>
            <a:r>
              <a:rPr lang="es-ES" dirty="0" err="1" smtClean="0"/>
              <a:t>repository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33580" y="1008489"/>
            <a:ext cx="5586786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com.aws.example.awsdemo.secretmanager.repository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com.amazonaws.services.secretsmanager.AWSSecretsManager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com.amazonaws.services.secretsmanager.model.GetSecretValueRequest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com.fasterxml.jackson.databind.JsonNode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com.fasterxml.jackson.databind.ObjectMapper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org.slf4j.Logger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org.slf4j.LoggerFactory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org.springframework.beans.factory.annotation.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org.springframework.stereotype.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Repository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@Repository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SecretManagerRepositoryImpl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SecretManagerRepository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static final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Logger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LoggerFactory.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getLogger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SecretManagerRepositoryImpl.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AWSSecretsManager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secretsManager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SecretManagerRepositoryImpl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AWSSecretsManager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secretsManager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secretsManager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secretsManager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getSecretValue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GetSecretValueRequest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getSecretValueRequest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=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GetSecretValueRequest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withSecretId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secretsManager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.getSecretValue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getSecretValueRequest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ObjectMapper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objectMapper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=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ObjectMapper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secretsManager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.getSecretValue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getSecretValueRequest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getSecretString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JsonNode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secretsJson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=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objectMapper.readTree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 host  =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secretsJson.get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"host"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 port  =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secretsJson.get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"port"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=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secretsJson.get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dbClusterIdentifier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 username  =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secretsJson.get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"username"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 password  =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secretsJson.get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"password"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return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(Exception e)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.error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requested secret "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+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was not found"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return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requested secret "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+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was not found"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9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490138"/>
            <a:ext cx="968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11. Modificar la clase de</a:t>
            </a:r>
            <a:r>
              <a:rPr lang="es-ES" dirty="0"/>
              <a:t>: </a:t>
            </a:r>
            <a:r>
              <a:rPr lang="es-ES" dirty="0" err="1"/>
              <a:t>SecretManagerServiceImpl</a:t>
            </a:r>
            <a:r>
              <a:rPr lang="en-US" dirty="0" smtClean="0"/>
              <a:t> </a:t>
            </a:r>
            <a:r>
              <a:rPr lang="es-ES" dirty="0" smtClean="0"/>
              <a:t>ubicada en el paquete de: </a:t>
            </a:r>
            <a:r>
              <a:rPr lang="es-ES" dirty="0" err="1" smtClean="0"/>
              <a:t>com.aws.example.awsdemo</a:t>
            </a:r>
            <a:r>
              <a:rPr lang="es-ES" dirty="0" smtClean="0"/>
              <a:t>/</a:t>
            </a:r>
            <a:r>
              <a:rPr lang="es-ES" dirty="0" err="1" smtClean="0"/>
              <a:t>secretmanager</a:t>
            </a:r>
            <a:r>
              <a:rPr lang="es-ES" dirty="0" smtClean="0"/>
              <a:t>/</a:t>
            </a:r>
            <a:r>
              <a:rPr lang="es-ES" dirty="0" err="1" smtClean="0"/>
              <a:t>service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5628" y="1552809"/>
            <a:ext cx="437651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com.aws.example.awsdemo.secretmanager.service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com.aws.example.awsdemo.secretmanager.repository.SecretManagerRepository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org.springframework.beans.factory.annotation.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org.springframework.stereotype.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Service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@Service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SecretManagerServiceImpl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SecretManagerService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SecretManagerRepository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secretManagerRepository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SecretManagerServiceImpl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SecretManagerRepository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secretManagerRepository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secretManagerRepository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secretManagerRepository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getSecretValue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secretManagerRepository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.getSecretValue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4" y="3173946"/>
            <a:ext cx="4963948" cy="79865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44" y="4060779"/>
            <a:ext cx="6678551" cy="26723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Configuración de AWS CLI.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" y="531223"/>
            <a:ext cx="9344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Descargar AWS CLI.</a:t>
            </a:r>
          </a:p>
          <a:p>
            <a:r>
              <a:rPr lang="en-US" sz="1600" dirty="0">
                <a:hlinkClick r:id="rId4"/>
              </a:rPr>
              <a:t>https://docs.aws.amazon.com/es_es/cli/latest/userguide/getting-started-install.html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awscli.amazonaws.com/AWSCLIV2.msi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Abrir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en Windows.</a:t>
            </a:r>
          </a:p>
          <a:p>
            <a:pPr marL="342900" indent="-342900">
              <a:buAutoNum type="arabicPeriod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Ingresar el comando de: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configure.</a:t>
            </a:r>
          </a:p>
          <a:p>
            <a:pPr marL="342900" indent="-342900">
              <a:buAutoNum type="arabicPeriod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Ingresar el AWS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Access ID. (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Ingresar el AWS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Access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Key. (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archivos se podrán ver en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ruta de: C:\Users\User\.aws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29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" y="459341"/>
            <a:ext cx="968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12. Modificar la clase de</a:t>
            </a:r>
            <a:r>
              <a:rPr lang="es-ES" dirty="0"/>
              <a:t>: </a:t>
            </a:r>
            <a:r>
              <a:rPr lang="es-ES" dirty="0" err="1" smtClean="0"/>
              <a:t>SecretManagerController</a:t>
            </a:r>
            <a:r>
              <a:rPr lang="en-US" dirty="0" smtClean="0"/>
              <a:t> </a:t>
            </a:r>
            <a:r>
              <a:rPr lang="es-ES" dirty="0" smtClean="0"/>
              <a:t>ubicada en el paquete de: </a:t>
            </a:r>
            <a:r>
              <a:rPr lang="es-ES" dirty="0" err="1" smtClean="0"/>
              <a:t>com.aws.example.awsdemo</a:t>
            </a:r>
            <a:r>
              <a:rPr lang="es-ES" dirty="0" smtClean="0"/>
              <a:t>/</a:t>
            </a:r>
            <a:r>
              <a:rPr lang="es-ES" dirty="0" err="1" smtClean="0"/>
              <a:t>secretmanager</a:t>
            </a:r>
            <a:r>
              <a:rPr lang="es-ES" dirty="0" smtClean="0"/>
              <a:t>/</a:t>
            </a:r>
            <a:r>
              <a:rPr lang="es-ES" dirty="0" err="1" smtClean="0"/>
              <a:t>controller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1592184"/>
            <a:ext cx="6231193" cy="39087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com.aws.example.awsdemo.secretmanager.controller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com.aws.example.awsdemo.secretmanager.service.SecretManagerService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org.springframework.beans.factory.annotation.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org.springframework.http.HttpStatus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org.springframework.http.ResponseEntity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GetMapping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RequestMapping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RequestParam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RestController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RestController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RequestMapping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secretManager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SecretManagerController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SecretManagerService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awsService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SecretManagerController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SecretManagerService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awsService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awsService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awsService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GetMapping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getSecretValue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getSecretValue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RequestParam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String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new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awsService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.getSecretValue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secretName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HttpStatus.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OK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3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" y="459341"/>
            <a:ext cx="968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13. Modificar el archivo llamado: </a:t>
            </a:r>
            <a:r>
              <a:rPr lang="es-ES" dirty="0" err="1" smtClean="0"/>
              <a:t>Application.properties</a:t>
            </a:r>
            <a:r>
              <a:rPr lang="es-ES" dirty="0" smtClean="0"/>
              <a:t> por </a:t>
            </a:r>
            <a:r>
              <a:rPr lang="es-ES" dirty="0" err="1" smtClean="0"/>
              <a:t>Applocation.yaml</a:t>
            </a:r>
            <a:r>
              <a:rPr lang="es-ES" dirty="0" smtClean="0"/>
              <a:t> ubicado en el paquete de: </a:t>
            </a:r>
            <a:r>
              <a:rPr lang="es-ES" dirty="0" err="1" smtClean="0"/>
              <a:t>com.aws.example.awsdemo</a:t>
            </a:r>
            <a:r>
              <a:rPr lang="es-ES" dirty="0" smtClean="0"/>
              <a:t>/</a:t>
            </a:r>
            <a:r>
              <a:rPr lang="es-ES" dirty="0" err="1" smtClean="0"/>
              <a:t>resources</a:t>
            </a:r>
            <a:r>
              <a:rPr lang="es-ES" dirty="0" smtClean="0"/>
              <a:t>/</a:t>
            </a:r>
            <a:r>
              <a:rPr lang="es-ES" dirty="0" err="1" smtClean="0"/>
              <a:t>Application.yaml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1555" y="1507701"/>
            <a:ext cx="281198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cloud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aws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secretsmanager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endpoint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secretsmanager.us-east-1.amazonaws.com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region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us-east-1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credentials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access-key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secret-key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region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us-east-1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stack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auto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90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080172"/>
            <a:ext cx="10215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nter"/>
              </a:rPr>
              <a:t>http://localhost:8080/secretManager/getSecretValue?secretName=aws/secretmanager/example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3" y="2344838"/>
            <a:ext cx="6481974" cy="364611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Probar servicio.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3657" y="6334780"/>
            <a:ext cx="903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¿Qué </a:t>
            </a:r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es </a:t>
            </a:r>
            <a:r>
              <a:rPr lang="es-ES" sz="1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Postman</a:t>
            </a:r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?</a:t>
            </a:r>
            <a:endParaRPr lang="es-ES" sz="1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" y="459341"/>
            <a:ext cx="968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14. Abrir </a:t>
            </a:r>
            <a:r>
              <a:rPr lang="es-ES" dirty="0" err="1" smtClean="0"/>
              <a:t>postman</a:t>
            </a:r>
            <a:r>
              <a:rPr lang="es-ES" dirty="0" smtClean="0"/>
              <a:t> ingresar la siguiente URL.</a:t>
            </a:r>
          </a:p>
          <a:p>
            <a:r>
              <a:rPr lang="es-ES" dirty="0" smtClean="0"/>
              <a:t>Finalmente ejecutar el programa.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" y="1587884"/>
            <a:ext cx="498227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447"/>
            <a:ext cx="6885925" cy="127947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AWS SECRET MANAGER.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" y="531223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Ingresar a AWS, buscar el servicio de Amazon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DocumentDB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dar clic.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96388" y="6026619"/>
            <a:ext cx="9039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¿Qué es AWS?</a:t>
            </a:r>
            <a:endParaRPr lang="es-ES" sz="1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¿Qué es </a:t>
            </a:r>
            <a:r>
              <a:rPr lang="es-ES" sz="1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DocumentDB</a:t>
            </a:r>
            <a:r>
              <a:rPr lang="es-E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?</a:t>
            </a:r>
            <a:endParaRPr lang="es-E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87788"/>
            <a:ext cx="5016137" cy="1690152"/>
          </a:xfrm>
          <a:prstGeom prst="rect">
            <a:avLst/>
          </a:prstGeom>
        </p:spPr>
      </p:pic>
      <p:pic>
        <p:nvPicPr>
          <p:cNvPr id="13314" name="Picture 2" descr="Documentdb | Vecta Symbol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96" y="6276991"/>
            <a:ext cx="561701" cy="56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AWS | Cloud Computing - Servicios de informática en la nub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38" y="5918796"/>
            <a:ext cx="908866" cy="47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1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21"/>
          <a:stretch/>
        </p:blipFill>
        <p:spPr>
          <a:xfrm>
            <a:off x="313507" y="1483700"/>
            <a:ext cx="3387755" cy="353243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AWS SECRET MANAGER.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531223"/>
            <a:ext cx="934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Ingresa los datos de: Nombre de usuario maestro, contraseña maestra y confirma la contraseña maestra. Da clic en crear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Verificar que se haya creado correctamente.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57"/>
          <a:stretch/>
        </p:blipFill>
        <p:spPr>
          <a:xfrm>
            <a:off x="3701262" y="1483699"/>
            <a:ext cx="3576771" cy="353243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7200" y="6368092"/>
            <a:ext cx="903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¿Qué es un </a:t>
            </a:r>
            <a:r>
              <a:rPr lang="es-ES" sz="1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cluster</a:t>
            </a:r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?</a:t>
            </a:r>
            <a:endParaRPr lang="es-ES" sz="1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62" y="5016138"/>
            <a:ext cx="6156960" cy="173805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278033" y="1483699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Nombre: </a:t>
            </a:r>
            <a:r>
              <a:rPr lang="es-ES" dirty="0" err="1" smtClean="0"/>
              <a:t>MyInstance</a:t>
            </a:r>
            <a:endParaRPr lang="es-ES" dirty="0"/>
          </a:p>
          <a:p>
            <a:r>
              <a:rPr lang="es-ES" dirty="0" smtClean="0"/>
              <a:t>Contraseña: </a:t>
            </a:r>
            <a:r>
              <a:rPr lang="es-ES" dirty="0" err="1" smtClean="0"/>
              <a:t>MyInstance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32220"/>
            <a:ext cx="4502331" cy="204416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AWS SECRET MANAGER.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9966" y="600891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3. Buscar el servicio de AWS SECRET MANAGER en AWS. Dar clic en almacenar un nuevo secreto.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6" y="3537638"/>
            <a:ext cx="6290660" cy="161525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7200" y="6368092"/>
            <a:ext cx="903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¿Qué es AWS SECRET MANAGER?</a:t>
            </a:r>
            <a:endParaRPr lang="es-ES" sz="1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8" descr="AWS Secretsmanager get-secret-value | What &amp; Ho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15" y="6203090"/>
            <a:ext cx="657497" cy="63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1219"/>
            <a:ext cx="5930805" cy="284802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AWS SECRET MANAGER.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-1" y="469722"/>
            <a:ext cx="9501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3. Dar clic en Credenciales para la base de datos Amazon </a:t>
            </a:r>
            <a:r>
              <a:rPr lang="es-ES" dirty="0" err="1" smtClean="0"/>
              <a:t>DocumentDB</a:t>
            </a:r>
            <a:r>
              <a:rPr lang="es-ES" dirty="0" smtClean="0"/>
              <a:t>. Ingresar los datos de Nombre de usuario y Contraseña, seleccionar la base de datos creada con </a:t>
            </a:r>
            <a:r>
              <a:rPr lang="es-ES" dirty="0" err="1" smtClean="0"/>
              <a:t>DocumentDB</a:t>
            </a:r>
            <a:r>
              <a:rPr lang="es-ES" dirty="0" smtClean="0"/>
              <a:t>, dar clic en siguiente. Ingresar el nombre y la descripción del secreto. Dar clic en Siguiente. Dar clic en siguiente. Validar la creación correcta del secreto.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804" y="1801219"/>
            <a:ext cx="5943698" cy="28480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58156" y="293270"/>
            <a:ext cx="4632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Nombre: </a:t>
            </a:r>
            <a:r>
              <a:rPr lang="es-ES" dirty="0" err="1" smtClean="0"/>
              <a:t>MyInstance</a:t>
            </a:r>
            <a:endParaRPr lang="es-ES" dirty="0"/>
          </a:p>
          <a:p>
            <a:r>
              <a:rPr lang="es-ES" dirty="0" smtClean="0"/>
              <a:t>Contraseña: </a:t>
            </a:r>
            <a:r>
              <a:rPr lang="es-ES" dirty="0" err="1" smtClean="0"/>
              <a:t>MyInstance</a:t>
            </a:r>
            <a:endParaRPr lang="es-ES" dirty="0" smtClean="0"/>
          </a:p>
          <a:p>
            <a:r>
              <a:rPr lang="es-ES" dirty="0" smtClean="0"/>
              <a:t>Nombre del secreto: </a:t>
            </a:r>
            <a:r>
              <a:rPr lang="en-US" dirty="0" err="1"/>
              <a:t>aws</a:t>
            </a:r>
            <a:r>
              <a:rPr lang="en-US" dirty="0"/>
              <a:t>/</a:t>
            </a:r>
            <a:r>
              <a:rPr lang="en-US" dirty="0" err="1"/>
              <a:t>secretmanager</a:t>
            </a:r>
            <a:r>
              <a:rPr lang="en-US" dirty="0"/>
              <a:t>/example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4616"/>
            <a:ext cx="3701143" cy="159033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3" y="4664616"/>
            <a:ext cx="3491848" cy="165680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91" y="4649241"/>
            <a:ext cx="4637103" cy="13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09451" y="5793327"/>
            <a:ext cx="90394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¿Qué es </a:t>
            </a:r>
            <a:r>
              <a:rPr lang="es-ES" sz="1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IntelliJ</a:t>
            </a:r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?</a:t>
            </a:r>
            <a:endParaRPr lang="es-ES" sz="1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¿Qué es Java?</a:t>
            </a:r>
            <a:endParaRPr lang="es-ES" sz="1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¿Qué es Sprint </a:t>
            </a:r>
            <a:r>
              <a:rPr lang="es-ES" sz="1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Boot</a:t>
            </a:r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?</a:t>
            </a:r>
            <a:endParaRPr lang="es-ES" sz="1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¿Qué es </a:t>
            </a:r>
            <a:r>
              <a:rPr lang="es-ES" sz="1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Maven</a:t>
            </a:r>
            <a:r>
              <a:rPr lang="es-E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?</a:t>
            </a:r>
            <a:endParaRPr lang="es-ES" sz="1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0628" y="513806"/>
            <a:ext cx="9353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Crear un proyecto base con Sprint </a:t>
            </a:r>
            <a:r>
              <a:rPr lang="es-ES" dirty="0" err="1" smtClean="0"/>
              <a:t>Boot</a:t>
            </a:r>
            <a:r>
              <a:rPr lang="es-ES" dirty="0" smtClean="0"/>
              <a:t> – </a:t>
            </a:r>
            <a:r>
              <a:rPr lang="es-ES" dirty="0" err="1" smtClean="0"/>
              <a:t>Maven</a:t>
            </a:r>
            <a:r>
              <a:rPr lang="es-ES" dirty="0" smtClean="0"/>
              <a:t> en Java.</a:t>
            </a:r>
          </a:p>
          <a:p>
            <a:pPr marL="342900" indent="-342900">
              <a:buFontTx/>
              <a:buAutoNum type="arabicPeriod"/>
            </a:pPr>
            <a:r>
              <a:rPr lang="es-ES" dirty="0" smtClean="0"/>
              <a:t>Ingresar a la URL: </a:t>
            </a:r>
            <a:r>
              <a:rPr lang="en-US" dirty="0"/>
              <a:t>https://start.spring.io/</a:t>
            </a:r>
          </a:p>
          <a:p>
            <a:pPr marL="342900" indent="-342900">
              <a:buAutoNum type="arabicPeriod"/>
            </a:pPr>
            <a:r>
              <a:rPr lang="es-ES" dirty="0" smtClean="0"/>
              <a:t>Ingresar los siguientes datos para el proyecto base de Sprint </a:t>
            </a:r>
            <a:r>
              <a:rPr lang="es-ES" dirty="0" err="1" smtClean="0"/>
              <a:t>Boot</a:t>
            </a:r>
            <a:r>
              <a:rPr lang="es-ES" dirty="0" smtClean="0"/>
              <a:t> e importarlo en el  IDE </a:t>
            </a:r>
            <a:r>
              <a:rPr lang="es-ES" dirty="0" err="1" smtClean="0"/>
              <a:t>IntelliJ</a:t>
            </a:r>
            <a:r>
              <a:rPr lang="es-ES" dirty="0" smtClean="0"/>
              <a:t>.</a:t>
            </a:r>
          </a:p>
          <a:p>
            <a:pPr marL="342900" indent="-342900">
              <a:buAutoNum type="arabicPeriod"/>
            </a:pPr>
            <a:r>
              <a:rPr lang="es-ES" dirty="0" smtClean="0"/>
              <a:t>Agregar las dependientes necesarias para el proyecto: Dependencia de </a:t>
            </a:r>
            <a:r>
              <a:rPr lang="es-ES" dirty="0" err="1" smtClean="0"/>
              <a:t>Lombok</a:t>
            </a:r>
            <a:r>
              <a:rPr lang="es-ES" dirty="0" smtClean="0"/>
              <a:t>.</a:t>
            </a:r>
          </a:p>
          <a:p>
            <a:pPr marL="342900" indent="-342900">
              <a:buAutoNum type="arabicPeriod"/>
            </a:pPr>
            <a:r>
              <a:rPr lang="es-ES" dirty="0" smtClean="0"/>
              <a:t>Generar el archivo base de Sprint </a:t>
            </a:r>
            <a:r>
              <a:rPr lang="es-ES" dirty="0" err="1" smtClean="0"/>
              <a:t>Boot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02" y="2353672"/>
            <a:ext cx="7028577" cy="3367860"/>
          </a:xfrm>
          <a:prstGeom prst="rect">
            <a:avLst/>
          </a:prstGeom>
        </p:spPr>
      </p:pic>
      <p:pic>
        <p:nvPicPr>
          <p:cNvPr id="7" name="Picture 2" descr="IntelliJ IDEA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43" y="5793327"/>
            <a:ext cx="276590" cy="27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ava 18 estandariza el uso de UTF-8 e incluye un servidor de HTTP - MuyLinu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43" y="6069917"/>
            <a:ext cx="404343" cy="24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Tutorial y ejemplo de Spring Boot | Clevent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86" y="6229417"/>
            <a:ext cx="594738" cy="29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Java: ¿Qué es Maven? ¿Qué es el archivo pom.xml? | campusMVP.e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43" y="6506007"/>
            <a:ext cx="789442" cy="19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14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0628" y="513806"/>
            <a:ext cx="9353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Descomprimir el archivo .</a:t>
            </a:r>
            <a:r>
              <a:rPr lang="es-ES" dirty="0" err="1" smtClean="0"/>
              <a:t>rar</a:t>
            </a:r>
            <a:r>
              <a:rPr lang="es-ES" dirty="0" smtClean="0"/>
              <a:t> generado desde Sprint </a:t>
            </a:r>
            <a:r>
              <a:rPr lang="es-ES" dirty="0" err="1" smtClean="0"/>
              <a:t>Boot</a:t>
            </a:r>
            <a:r>
              <a:rPr lang="es-ES" dirty="0" smtClean="0"/>
              <a:t> y organizarlo en una carpeta en tu PC.</a:t>
            </a:r>
          </a:p>
          <a:p>
            <a:pPr marL="342900" indent="-342900">
              <a:buAutoNum type="arabicPeriod"/>
            </a:pPr>
            <a:r>
              <a:rPr lang="es-ES" dirty="0" smtClean="0"/>
              <a:t>Abrir </a:t>
            </a:r>
            <a:r>
              <a:rPr lang="es-ES" dirty="0" err="1" smtClean="0"/>
              <a:t>IntelliJ</a:t>
            </a:r>
            <a:r>
              <a:rPr lang="es-ES" dirty="0" smtClean="0"/>
              <a:t>.</a:t>
            </a:r>
          </a:p>
          <a:p>
            <a:pPr marL="342900" indent="-342900">
              <a:buAutoNum type="arabicPeriod"/>
            </a:pPr>
            <a:r>
              <a:rPr lang="es-ES" dirty="0" smtClean="0"/>
              <a:t>Dar clic en Open.</a:t>
            </a:r>
          </a:p>
          <a:p>
            <a:pPr marL="342900" indent="-342900">
              <a:buAutoNum type="arabicPeriod"/>
            </a:pPr>
            <a:r>
              <a:rPr lang="es-ES" dirty="0" smtClean="0"/>
              <a:t>Buscar la carpeta en donde se descomprimió el archivo generado ordenado.</a:t>
            </a:r>
          </a:p>
          <a:p>
            <a:pPr marL="342900" indent="-342900">
              <a:buAutoNum type="arabicPeriod"/>
            </a:pPr>
            <a:r>
              <a:rPr lang="es-ES" dirty="0" smtClean="0"/>
              <a:t>Dar clic en Ok</a:t>
            </a:r>
          </a:p>
          <a:p>
            <a:pPr marL="342900" indent="-342900">
              <a:buAutoNum type="arabicPeriod"/>
            </a:pPr>
            <a:r>
              <a:rPr lang="es-ES" dirty="0" smtClean="0"/>
              <a:t>Dar clic en Trust Project.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05" y="2545131"/>
            <a:ext cx="3914907" cy="19960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2545131"/>
            <a:ext cx="5015857" cy="11758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20" y="3840479"/>
            <a:ext cx="3440564" cy="28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3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1" y="0"/>
            <a:ext cx="934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Creación de servicio en JAVA para obtener el secreto.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5794" y="496389"/>
            <a:ext cx="9353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Agregar las siguientes dependencias en el archivo POM.xml	, dichas dependencias se podrán en </a:t>
            </a:r>
            <a:r>
              <a:rPr lang="es-ES" dirty="0" err="1" smtClean="0"/>
              <a:t>contrar</a:t>
            </a:r>
            <a:r>
              <a:rPr lang="es-ES" dirty="0" smtClean="0"/>
              <a:t> en los repositorios de </a:t>
            </a:r>
            <a:r>
              <a:rPr lang="es-ES" dirty="0" err="1" smtClean="0"/>
              <a:t>Maven</a:t>
            </a:r>
            <a:r>
              <a:rPr lang="es-ES" dirty="0" smtClean="0"/>
              <a:t>:</a:t>
            </a:r>
          </a:p>
          <a:p>
            <a:pPr marL="800100" lvl="1" indent="-342900">
              <a:buAutoNum type="arabicPeriod"/>
            </a:pPr>
            <a:r>
              <a:rPr lang="es-ES" dirty="0" err="1"/>
              <a:t>spring</a:t>
            </a:r>
            <a:r>
              <a:rPr lang="es-ES" dirty="0"/>
              <a:t>-</a:t>
            </a:r>
            <a:r>
              <a:rPr lang="es-ES" dirty="0" err="1"/>
              <a:t>boot</a:t>
            </a:r>
            <a:r>
              <a:rPr lang="es-ES" dirty="0"/>
              <a:t>-starter-</a:t>
            </a:r>
            <a:r>
              <a:rPr lang="es-ES" dirty="0" err="1"/>
              <a:t>parent</a:t>
            </a:r>
            <a:endParaRPr lang="es-ES" dirty="0"/>
          </a:p>
          <a:p>
            <a:pPr marL="800100" lvl="1" indent="-342900">
              <a:buAutoNum type="arabicPeriod"/>
            </a:pPr>
            <a:r>
              <a:rPr lang="es-ES" dirty="0" err="1"/>
              <a:t>spring</a:t>
            </a:r>
            <a:r>
              <a:rPr lang="es-ES" dirty="0"/>
              <a:t>-</a:t>
            </a:r>
            <a:r>
              <a:rPr lang="es-ES" dirty="0" err="1"/>
              <a:t>boot</a:t>
            </a:r>
            <a:r>
              <a:rPr lang="es-ES" dirty="0"/>
              <a:t>-starter</a:t>
            </a:r>
          </a:p>
          <a:p>
            <a:pPr marL="800100" lvl="1" indent="-342900">
              <a:buAutoNum type="arabicPeriod"/>
            </a:pPr>
            <a:r>
              <a:rPr lang="es-ES" dirty="0" err="1"/>
              <a:t>spring</a:t>
            </a:r>
            <a:r>
              <a:rPr lang="es-ES" dirty="0"/>
              <a:t>-</a:t>
            </a:r>
            <a:r>
              <a:rPr lang="es-ES" dirty="0" err="1"/>
              <a:t>cloud</a:t>
            </a:r>
            <a:r>
              <a:rPr lang="es-ES" dirty="0"/>
              <a:t>-starter-</a:t>
            </a:r>
            <a:r>
              <a:rPr lang="es-ES" dirty="0" err="1"/>
              <a:t>aws</a:t>
            </a:r>
            <a:r>
              <a:rPr lang="es-ES" dirty="0"/>
              <a:t>-</a:t>
            </a:r>
            <a:r>
              <a:rPr lang="es-ES" dirty="0" err="1"/>
              <a:t>secrets</a:t>
            </a:r>
            <a:r>
              <a:rPr lang="es-ES" dirty="0"/>
              <a:t>-manager-</a:t>
            </a:r>
            <a:r>
              <a:rPr lang="es-ES" dirty="0" err="1"/>
              <a:t>config</a:t>
            </a:r>
            <a:endParaRPr lang="es-ES" dirty="0"/>
          </a:p>
          <a:p>
            <a:pPr marL="800100" lvl="1" indent="-342900">
              <a:buAutoNum type="arabicPeriod"/>
            </a:pPr>
            <a:r>
              <a:rPr lang="es-ES" dirty="0" err="1"/>
              <a:t>spring-cloud-aws-core</a:t>
            </a:r>
            <a:endParaRPr lang="es-ES" dirty="0"/>
          </a:p>
          <a:p>
            <a:pPr marL="800100" lvl="1" indent="-342900">
              <a:buAutoNum type="arabicPeriod"/>
            </a:pPr>
            <a:r>
              <a:rPr lang="es-ES" dirty="0" err="1"/>
              <a:t>spring</a:t>
            </a:r>
            <a:r>
              <a:rPr lang="es-ES" dirty="0"/>
              <a:t>-</a:t>
            </a:r>
            <a:r>
              <a:rPr lang="es-ES" dirty="0" err="1"/>
              <a:t>boot</a:t>
            </a:r>
            <a:r>
              <a:rPr lang="es-ES" dirty="0"/>
              <a:t>-starter-web</a:t>
            </a:r>
          </a:p>
          <a:p>
            <a:pPr marL="800100" lvl="1" indent="-342900">
              <a:buAutoNum type="arabicPeriod"/>
            </a:pPr>
            <a:r>
              <a:rPr lang="es-ES" dirty="0" err="1"/>
              <a:t>lombok</a:t>
            </a:r>
            <a:endParaRPr lang="es-ES" dirty="0"/>
          </a:p>
          <a:p>
            <a:pPr marL="800100" lvl="1" indent="-342900">
              <a:buAutoNum type="arabicPeriod"/>
            </a:pPr>
            <a:r>
              <a:rPr lang="es-ES" dirty="0" err="1"/>
              <a:t>spring-cloud-dependencies</a:t>
            </a:r>
            <a:endParaRPr lang="es-ES" dirty="0"/>
          </a:p>
          <a:p>
            <a:pPr marL="800100" lvl="1" indent="-342900">
              <a:buAutoNum type="arabicPeriod"/>
            </a:pPr>
            <a:r>
              <a:rPr lang="es-ES" dirty="0" err="1" smtClean="0"/>
              <a:t>spring-boot-maven-plugin</a:t>
            </a:r>
            <a:endParaRPr lang="es-ES" dirty="0" smtClean="0"/>
          </a:p>
          <a:p>
            <a:pPr lvl="1"/>
            <a:endParaRPr lang="es-ES" dirty="0" smtClean="0"/>
          </a:p>
          <a:p>
            <a:pPr marL="800100" lvl="1" indent="-342900">
              <a:buAutoNum type="arabicPeriod"/>
            </a:pP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509451" y="5793327"/>
            <a:ext cx="903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¿Qué es el archivo pom.xml?</a:t>
            </a:r>
            <a:endParaRPr lang="es-ES" sz="1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 descr="Java: ¿Qué es Maven? ¿Qué es el archivo pom.xml? | campusMVP.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59" y="5879397"/>
            <a:ext cx="371431" cy="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74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1199</TotalTime>
  <Words>1022</Words>
  <Application>Microsoft Office PowerPoint</Application>
  <PresentationFormat>Panorámica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Inter</vt:lpstr>
      <vt:lpstr>JetBrains Mono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195</cp:revision>
  <dcterms:created xsi:type="dcterms:W3CDTF">2022-08-22T23:32:39Z</dcterms:created>
  <dcterms:modified xsi:type="dcterms:W3CDTF">2022-09-06T20:11:26Z</dcterms:modified>
</cp:coreProperties>
</file>