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70" r:id="rId5"/>
    <p:sldId id="271" r:id="rId6"/>
    <p:sldId id="272" r:id="rId7"/>
    <p:sldId id="273" r:id="rId8"/>
    <p:sldId id="259" r:id="rId9"/>
    <p:sldId id="269"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4660"/>
  </p:normalViewPr>
  <p:slideViewPr>
    <p:cSldViewPr snapToGrid="0">
      <p:cViewPr varScale="1">
        <p:scale>
          <a:sx n="110" d="100"/>
          <a:sy n="110" d="100"/>
        </p:scale>
        <p:origin x="5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3E4234D5-9F61-466B-A9F0-5D97C7CAACF0}" type="datetimeFigureOut">
              <a:rPr lang="en-US" smtClean="0"/>
              <a:t>9/12/2022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3173BAC-0230-49E7-A7B8-D4D0FAF8AB4D}" type="slidenum">
              <a:rPr lang="en-US" smtClean="0"/>
              <a:t>‹Nº›</a:t>
            </a:fld>
            <a:endParaRPr lang="en-US"/>
          </a:p>
        </p:txBody>
      </p:sp>
    </p:spTree>
    <p:extLst>
      <p:ext uri="{BB962C8B-B14F-4D97-AF65-F5344CB8AC3E}">
        <p14:creationId xmlns:p14="http://schemas.microsoft.com/office/powerpoint/2010/main" val="43370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3E4234D5-9F61-466B-A9F0-5D97C7CAACF0}" type="datetimeFigureOut">
              <a:rPr lang="en-US" smtClean="0"/>
              <a:t>9/12/2022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3173BAC-0230-49E7-A7B8-D4D0FAF8AB4D}" type="slidenum">
              <a:rPr lang="en-US" smtClean="0"/>
              <a:t>‹Nº›</a:t>
            </a:fld>
            <a:endParaRPr lang="en-US"/>
          </a:p>
        </p:txBody>
      </p:sp>
    </p:spTree>
    <p:extLst>
      <p:ext uri="{BB962C8B-B14F-4D97-AF65-F5344CB8AC3E}">
        <p14:creationId xmlns:p14="http://schemas.microsoft.com/office/powerpoint/2010/main" val="273610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3E4234D5-9F61-466B-A9F0-5D97C7CAACF0}" type="datetimeFigureOut">
              <a:rPr lang="en-US" smtClean="0"/>
              <a:t>9/12/2022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3173BAC-0230-49E7-A7B8-D4D0FAF8AB4D}" type="slidenum">
              <a:rPr lang="en-US" smtClean="0"/>
              <a:t>‹Nº›</a:t>
            </a:fld>
            <a:endParaRPr lang="en-US"/>
          </a:p>
        </p:txBody>
      </p:sp>
    </p:spTree>
    <p:extLst>
      <p:ext uri="{BB962C8B-B14F-4D97-AF65-F5344CB8AC3E}">
        <p14:creationId xmlns:p14="http://schemas.microsoft.com/office/powerpoint/2010/main" val="315890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3E4234D5-9F61-466B-A9F0-5D97C7CAACF0}" type="datetimeFigureOut">
              <a:rPr lang="en-US" smtClean="0"/>
              <a:t>9/12/2022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3173BAC-0230-49E7-A7B8-D4D0FAF8AB4D}" type="slidenum">
              <a:rPr lang="en-US" smtClean="0"/>
              <a:t>‹Nº›</a:t>
            </a:fld>
            <a:endParaRPr lang="en-US"/>
          </a:p>
        </p:txBody>
      </p:sp>
    </p:spTree>
    <p:extLst>
      <p:ext uri="{BB962C8B-B14F-4D97-AF65-F5344CB8AC3E}">
        <p14:creationId xmlns:p14="http://schemas.microsoft.com/office/powerpoint/2010/main" val="808305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3E4234D5-9F61-466B-A9F0-5D97C7CAACF0}" type="datetimeFigureOut">
              <a:rPr lang="en-US" smtClean="0"/>
              <a:t>9/12/2022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3173BAC-0230-49E7-A7B8-D4D0FAF8AB4D}" type="slidenum">
              <a:rPr lang="en-US" smtClean="0"/>
              <a:t>‹Nº›</a:t>
            </a:fld>
            <a:endParaRPr lang="en-US"/>
          </a:p>
        </p:txBody>
      </p:sp>
    </p:spTree>
    <p:extLst>
      <p:ext uri="{BB962C8B-B14F-4D97-AF65-F5344CB8AC3E}">
        <p14:creationId xmlns:p14="http://schemas.microsoft.com/office/powerpoint/2010/main" val="465636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3E4234D5-9F61-466B-A9F0-5D97C7CAACF0}" type="datetimeFigureOut">
              <a:rPr lang="en-US" smtClean="0"/>
              <a:t>9/12/2022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3173BAC-0230-49E7-A7B8-D4D0FAF8AB4D}" type="slidenum">
              <a:rPr lang="en-US" smtClean="0"/>
              <a:t>‹Nº›</a:t>
            </a:fld>
            <a:endParaRPr lang="en-US"/>
          </a:p>
        </p:txBody>
      </p:sp>
    </p:spTree>
    <p:extLst>
      <p:ext uri="{BB962C8B-B14F-4D97-AF65-F5344CB8AC3E}">
        <p14:creationId xmlns:p14="http://schemas.microsoft.com/office/powerpoint/2010/main" val="194397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3E4234D5-9F61-466B-A9F0-5D97C7CAACF0}" type="datetimeFigureOut">
              <a:rPr lang="en-US" smtClean="0"/>
              <a:t>9/12/2022</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3173BAC-0230-49E7-A7B8-D4D0FAF8AB4D}" type="slidenum">
              <a:rPr lang="en-US" smtClean="0"/>
              <a:t>‹Nº›</a:t>
            </a:fld>
            <a:endParaRPr lang="en-US"/>
          </a:p>
        </p:txBody>
      </p:sp>
    </p:spTree>
    <p:extLst>
      <p:ext uri="{BB962C8B-B14F-4D97-AF65-F5344CB8AC3E}">
        <p14:creationId xmlns:p14="http://schemas.microsoft.com/office/powerpoint/2010/main" val="178193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3E4234D5-9F61-466B-A9F0-5D97C7CAACF0}" type="datetimeFigureOut">
              <a:rPr lang="en-US" smtClean="0"/>
              <a:t>9/12/2022</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3173BAC-0230-49E7-A7B8-D4D0FAF8AB4D}" type="slidenum">
              <a:rPr lang="en-US" smtClean="0"/>
              <a:t>‹Nº›</a:t>
            </a:fld>
            <a:endParaRPr lang="en-US"/>
          </a:p>
        </p:txBody>
      </p:sp>
    </p:spTree>
    <p:extLst>
      <p:ext uri="{BB962C8B-B14F-4D97-AF65-F5344CB8AC3E}">
        <p14:creationId xmlns:p14="http://schemas.microsoft.com/office/powerpoint/2010/main" val="83184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E4234D5-9F61-466B-A9F0-5D97C7CAACF0}" type="datetimeFigureOut">
              <a:rPr lang="en-US" smtClean="0"/>
              <a:t>9/12/2022</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3173BAC-0230-49E7-A7B8-D4D0FAF8AB4D}" type="slidenum">
              <a:rPr lang="en-US" smtClean="0"/>
              <a:t>‹Nº›</a:t>
            </a:fld>
            <a:endParaRPr lang="en-US"/>
          </a:p>
        </p:txBody>
      </p:sp>
    </p:spTree>
    <p:extLst>
      <p:ext uri="{BB962C8B-B14F-4D97-AF65-F5344CB8AC3E}">
        <p14:creationId xmlns:p14="http://schemas.microsoft.com/office/powerpoint/2010/main" val="3818639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E4234D5-9F61-466B-A9F0-5D97C7CAACF0}" type="datetimeFigureOut">
              <a:rPr lang="en-US" smtClean="0"/>
              <a:t>9/12/2022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3173BAC-0230-49E7-A7B8-D4D0FAF8AB4D}" type="slidenum">
              <a:rPr lang="en-US" smtClean="0"/>
              <a:t>‹Nº›</a:t>
            </a:fld>
            <a:endParaRPr lang="en-US"/>
          </a:p>
        </p:txBody>
      </p:sp>
    </p:spTree>
    <p:extLst>
      <p:ext uri="{BB962C8B-B14F-4D97-AF65-F5344CB8AC3E}">
        <p14:creationId xmlns:p14="http://schemas.microsoft.com/office/powerpoint/2010/main" val="2275644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E4234D5-9F61-466B-A9F0-5D97C7CAACF0}" type="datetimeFigureOut">
              <a:rPr lang="en-US" smtClean="0"/>
              <a:t>9/12/2022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3173BAC-0230-49E7-A7B8-D4D0FAF8AB4D}" type="slidenum">
              <a:rPr lang="en-US" smtClean="0"/>
              <a:t>‹Nº›</a:t>
            </a:fld>
            <a:endParaRPr lang="en-US"/>
          </a:p>
        </p:txBody>
      </p:sp>
    </p:spTree>
    <p:extLst>
      <p:ext uri="{BB962C8B-B14F-4D97-AF65-F5344CB8AC3E}">
        <p14:creationId xmlns:p14="http://schemas.microsoft.com/office/powerpoint/2010/main" val="1959100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234D5-9F61-466B-A9F0-5D97C7CAACF0}" type="datetimeFigureOut">
              <a:rPr lang="en-US" smtClean="0"/>
              <a:t>9/12/2022</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73BAC-0230-49E7-A7B8-D4D0FAF8AB4D}" type="slidenum">
              <a:rPr lang="en-US" smtClean="0"/>
              <a:t>‹Nº›</a:t>
            </a:fld>
            <a:endParaRPr lang="en-US"/>
          </a:p>
        </p:txBody>
      </p:sp>
    </p:spTree>
    <p:extLst>
      <p:ext uri="{BB962C8B-B14F-4D97-AF65-F5344CB8AC3E}">
        <p14:creationId xmlns:p14="http://schemas.microsoft.com/office/powerpoint/2010/main" val="124232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d3iikxb2s0t1p8.cloudfront.net/logged_out.html" TargetMode="External"/><Relationship Id="rId4" Type="http://schemas.openxmlformats.org/officeDocument/2006/relationships/hyperlink" Target="https://d3iikxb2s0t1p8.cloudfront.net/logged_in.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0"/>
            <a:ext cx="12192000" cy="6858000"/>
          </a:xfrm>
          <a:prstGeom prst="rect">
            <a:avLst/>
          </a:prstGeom>
        </p:spPr>
      </p:pic>
      <p:sp>
        <p:nvSpPr>
          <p:cNvPr id="8" name="CuadroTexto 7"/>
          <p:cNvSpPr txBox="1"/>
          <p:nvPr/>
        </p:nvSpPr>
        <p:spPr>
          <a:xfrm>
            <a:off x="6191794" y="4981302"/>
            <a:ext cx="5364480" cy="307777"/>
          </a:xfrm>
          <a:prstGeom prst="rect">
            <a:avLst/>
          </a:prstGeom>
          <a:noFill/>
        </p:spPr>
        <p:txBody>
          <a:bodyPr wrap="square" rtlCol="0">
            <a:spAutoFit/>
          </a:bodyPr>
          <a:lstStyle/>
          <a:p>
            <a:r>
              <a:rPr lang="es-ES" sz="1400" b="1" dirty="0" smtClean="0">
                <a:latin typeface="Arial Black" panose="020B0A04020102020204" pitchFamily="34" charset="0"/>
              </a:rPr>
              <a:t>Configuración de S3 – </a:t>
            </a:r>
            <a:r>
              <a:rPr lang="es-ES" sz="1400" b="1" dirty="0" err="1" smtClean="0">
                <a:latin typeface="Arial Black" panose="020B0A04020102020204" pitchFamily="34" charset="0"/>
              </a:rPr>
              <a:t>CloudFront</a:t>
            </a:r>
            <a:r>
              <a:rPr lang="es-ES" sz="1400" b="1" dirty="0" smtClean="0">
                <a:latin typeface="Arial Black" panose="020B0A04020102020204" pitchFamily="34" charset="0"/>
              </a:rPr>
              <a:t> y </a:t>
            </a:r>
            <a:r>
              <a:rPr lang="es-ES" sz="1400" b="1" dirty="0" err="1" smtClean="0">
                <a:latin typeface="Arial Black" panose="020B0A04020102020204" pitchFamily="34" charset="0"/>
              </a:rPr>
              <a:t>Cognito</a:t>
            </a:r>
            <a:r>
              <a:rPr lang="es-ES" sz="1400" b="1" dirty="0" smtClean="0">
                <a:latin typeface="Arial Black" panose="020B0A04020102020204" pitchFamily="34" charset="0"/>
              </a:rPr>
              <a:t>.</a:t>
            </a:r>
            <a:endParaRPr lang="en-US" sz="1400" dirty="0" smtClean="0"/>
          </a:p>
        </p:txBody>
      </p:sp>
    </p:spTree>
    <p:extLst>
      <p:ext uri="{BB962C8B-B14F-4D97-AF65-F5344CB8AC3E}">
        <p14:creationId xmlns:p14="http://schemas.microsoft.com/office/powerpoint/2010/main" val="1091901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nterfaz de usuario gráfica, Sitio web&#10;&#10;Descripción generada automáticamente">
            <a:extLst>
              <a:ext uri="{FF2B5EF4-FFF2-40B4-BE49-F238E27FC236}">
                <a16:creationId xmlns:a16="http://schemas.microsoft.com/office/drawing/2014/main" id="{53F1A348-B368-4B33-BB5A-6CC1920B94FB}"/>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162112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 y="1"/>
            <a:ext cx="45719" cy="2220686"/>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Rectángulo 2"/>
          <p:cNvSpPr/>
          <p:nvPr/>
        </p:nvSpPr>
        <p:spPr>
          <a:xfrm>
            <a:off x="1" y="2220687"/>
            <a:ext cx="45719" cy="2220686"/>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Rectángulo 3"/>
          <p:cNvSpPr/>
          <p:nvPr/>
        </p:nvSpPr>
        <p:spPr>
          <a:xfrm>
            <a:off x="1" y="4441372"/>
            <a:ext cx="45719" cy="2416627"/>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5" name="Imagen 4"/>
          <p:cNvPicPr>
            <a:picLocks noChangeAspect="1"/>
          </p:cNvPicPr>
          <p:nvPr/>
        </p:nvPicPr>
        <p:blipFill rotWithShape="1">
          <a:blip r:embed="rId2"/>
          <a:srcRect l="4038" t="15511"/>
          <a:stretch/>
        </p:blipFill>
        <p:spPr>
          <a:xfrm>
            <a:off x="10717352" y="1"/>
            <a:ext cx="1474648" cy="600890"/>
          </a:xfrm>
          <a:prstGeom prst="rect">
            <a:avLst/>
          </a:prstGeom>
        </p:spPr>
      </p:pic>
      <p:sp>
        <p:nvSpPr>
          <p:cNvPr id="6" name="Rectángulo 5"/>
          <p:cNvSpPr/>
          <p:nvPr/>
        </p:nvSpPr>
        <p:spPr>
          <a:xfrm>
            <a:off x="178527" y="1"/>
            <a:ext cx="91439" cy="600890"/>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 name="Imagen 6"/>
          <p:cNvPicPr>
            <a:picLocks noChangeAspect="1"/>
          </p:cNvPicPr>
          <p:nvPr/>
        </p:nvPicPr>
        <p:blipFill>
          <a:blip r:embed="rId3"/>
          <a:stretch>
            <a:fillRect/>
          </a:stretch>
        </p:blipFill>
        <p:spPr>
          <a:xfrm>
            <a:off x="11396962" y="6081712"/>
            <a:ext cx="795038" cy="776287"/>
          </a:xfrm>
          <a:prstGeom prst="rect">
            <a:avLst/>
          </a:prstGeom>
        </p:spPr>
      </p:pic>
      <p:sp>
        <p:nvSpPr>
          <p:cNvPr id="8" name="CuadroTexto 7"/>
          <p:cNvSpPr txBox="1"/>
          <p:nvPr/>
        </p:nvSpPr>
        <p:spPr>
          <a:xfrm>
            <a:off x="269966" y="235131"/>
            <a:ext cx="10589623" cy="369332"/>
          </a:xfrm>
          <a:prstGeom prst="rect">
            <a:avLst/>
          </a:prstGeom>
          <a:noFill/>
        </p:spPr>
        <p:txBody>
          <a:bodyPr wrap="square" rtlCol="0">
            <a:spAutoFit/>
          </a:bodyPr>
          <a:lstStyle/>
          <a:p>
            <a:r>
              <a:rPr lang="es-ES" dirty="0"/>
              <a:t>1</a:t>
            </a:r>
            <a:r>
              <a:rPr lang="es-ES" dirty="0" smtClean="0"/>
              <a:t>. Validación de </a:t>
            </a:r>
            <a:r>
              <a:rPr lang="es-ES" dirty="0" err="1" smtClean="0"/>
              <a:t>CloudFront</a:t>
            </a:r>
            <a:r>
              <a:rPr lang="es-ES" dirty="0" smtClean="0"/>
              <a:t> Creado.</a:t>
            </a:r>
          </a:p>
        </p:txBody>
      </p:sp>
      <p:sp>
        <p:nvSpPr>
          <p:cNvPr id="9" name="CuadroTexto 8"/>
          <p:cNvSpPr txBox="1"/>
          <p:nvPr/>
        </p:nvSpPr>
        <p:spPr>
          <a:xfrm>
            <a:off x="45721" y="600891"/>
            <a:ext cx="12146280" cy="1754326"/>
          </a:xfrm>
          <a:prstGeom prst="rect">
            <a:avLst/>
          </a:prstGeom>
          <a:noFill/>
        </p:spPr>
        <p:txBody>
          <a:bodyPr wrap="square" rtlCol="0">
            <a:spAutoFit/>
          </a:bodyPr>
          <a:lstStyle/>
          <a:p>
            <a:pPr marL="342900" indent="-342900">
              <a:buAutoNum type="arabicPeriod"/>
            </a:pPr>
            <a:r>
              <a:rPr lang="es-ES" dirty="0" smtClean="0"/>
              <a:t>Ingresar a AWS </a:t>
            </a:r>
            <a:r>
              <a:rPr lang="es-ES" dirty="0" err="1" smtClean="0"/>
              <a:t>Console</a:t>
            </a:r>
            <a:r>
              <a:rPr lang="es-ES" dirty="0" smtClean="0"/>
              <a:t>. Con el usuario administrador.</a:t>
            </a:r>
          </a:p>
          <a:p>
            <a:pPr lvl="1"/>
            <a:r>
              <a:rPr lang="es-ES" dirty="0" smtClean="0"/>
              <a:t>2</a:t>
            </a:r>
            <a:r>
              <a:rPr lang="es-ES" dirty="0" smtClean="0"/>
              <a:t>. Buscar servicio de </a:t>
            </a:r>
            <a:r>
              <a:rPr lang="es-ES" dirty="0" err="1" smtClean="0"/>
              <a:t>CloudFront</a:t>
            </a:r>
            <a:r>
              <a:rPr lang="es-ES" dirty="0" smtClean="0"/>
              <a:t>.</a:t>
            </a:r>
          </a:p>
          <a:p>
            <a:pPr lvl="1"/>
            <a:r>
              <a:rPr lang="es-ES" dirty="0" smtClean="0"/>
              <a:t>3. Copiar el nombre del dominio: </a:t>
            </a:r>
            <a:r>
              <a:rPr lang="es-ES" dirty="0" smtClean="0">
                <a:solidFill>
                  <a:srgbClr val="FF0000"/>
                </a:solidFill>
              </a:rPr>
              <a:t>https://d3iikxb2s0t1p8.cloudfront.net/</a:t>
            </a:r>
            <a:endParaRPr lang="en-US" dirty="0" smtClean="0">
              <a:solidFill>
                <a:srgbClr val="FF0000"/>
              </a:solidFill>
            </a:endParaRPr>
          </a:p>
          <a:p>
            <a:pPr lvl="1"/>
            <a:endParaRPr lang="es-ES" dirty="0"/>
          </a:p>
          <a:p>
            <a:pPr lvl="1"/>
            <a:endParaRPr lang="en-US" dirty="0" smtClean="0"/>
          </a:p>
          <a:p>
            <a:pPr marL="800100" lvl="1" indent="-342900">
              <a:buAutoNum type="arabicPeriod"/>
            </a:pPr>
            <a:endParaRPr lang="en-US" dirty="0"/>
          </a:p>
        </p:txBody>
      </p:sp>
      <p:pic>
        <p:nvPicPr>
          <p:cNvPr id="16" name="Imagen 15"/>
          <p:cNvPicPr>
            <a:picLocks noChangeAspect="1"/>
          </p:cNvPicPr>
          <p:nvPr/>
        </p:nvPicPr>
        <p:blipFill rotWithShape="1">
          <a:blip r:embed="rId4"/>
          <a:srcRect l="8504" t="363" r="29118" b="-363"/>
          <a:stretch/>
        </p:blipFill>
        <p:spPr>
          <a:xfrm>
            <a:off x="386674" y="3117139"/>
            <a:ext cx="11407807" cy="2447925"/>
          </a:xfrm>
          <a:prstGeom prst="rect">
            <a:avLst/>
          </a:prstGeom>
        </p:spPr>
      </p:pic>
    </p:spTree>
    <p:extLst>
      <p:ext uri="{BB962C8B-B14F-4D97-AF65-F5344CB8AC3E}">
        <p14:creationId xmlns:p14="http://schemas.microsoft.com/office/powerpoint/2010/main" val="227765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 y="1"/>
            <a:ext cx="45719" cy="2220686"/>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Rectángulo 2"/>
          <p:cNvSpPr/>
          <p:nvPr/>
        </p:nvSpPr>
        <p:spPr>
          <a:xfrm>
            <a:off x="1" y="2220687"/>
            <a:ext cx="45719" cy="2220686"/>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Rectángulo 3"/>
          <p:cNvSpPr/>
          <p:nvPr/>
        </p:nvSpPr>
        <p:spPr>
          <a:xfrm>
            <a:off x="1" y="4441372"/>
            <a:ext cx="45719" cy="2416627"/>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5" name="Imagen 4"/>
          <p:cNvPicPr>
            <a:picLocks noChangeAspect="1"/>
          </p:cNvPicPr>
          <p:nvPr/>
        </p:nvPicPr>
        <p:blipFill rotWithShape="1">
          <a:blip r:embed="rId2"/>
          <a:srcRect l="4038" t="15511"/>
          <a:stretch/>
        </p:blipFill>
        <p:spPr>
          <a:xfrm>
            <a:off x="10717352" y="1"/>
            <a:ext cx="1474648" cy="600890"/>
          </a:xfrm>
          <a:prstGeom prst="rect">
            <a:avLst/>
          </a:prstGeom>
        </p:spPr>
      </p:pic>
      <p:sp>
        <p:nvSpPr>
          <p:cNvPr id="6" name="Rectángulo 5"/>
          <p:cNvSpPr/>
          <p:nvPr/>
        </p:nvSpPr>
        <p:spPr>
          <a:xfrm>
            <a:off x="178527" y="1"/>
            <a:ext cx="91439" cy="600890"/>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 name="Imagen 6"/>
          <p:cNvPicPr>
            <a:picLocks noChangeAspect="1"/>
          </p:cNvPicPr>
          <p:nvPr/>
        </p:nvPicPr>
        <p:blipFill>
          <a:blip r:embed="rId3"/>
          <a:stretch>
            <a:fillRect/>
          </a:stretch>
        </p:blipFill>
        <p:spPr>
          <a:xfrm>
            <a:off x="11396962" y="6081712"/>
            <a:ext cx="795038" cy="776287"/>
          </a:xfrm>
          <a:prstGeom prst="rect">
            <a:avLst/>
          </a:prstGeom>
        </p:spPr>
      </p:pic>
      <p:sp>
        <p:nvSpPr>
          <p:cNvPr id="8" name="CuadroTexto 7"/>
          <p:cNvSpPr txBox="1"/>
          <p:nvPr/>
        </p:nvSpPr>
        <p:spPr>
          <a:xfrm>
            <a:off x="269966" y="235131"/>
            <a:ext cx="10589623" cy="369332"/>
          </a:xfrm>
          <a:prstGeom prst="rect">
            <a:avLst/>
          </a:prstGeom>
          <a:noFill/>
        </p:spPr>
        <p:txBody>
          <a:bodyPr wrap="square" rtlCol="0">
            <a:spAutoFit/>
          </a:bodyPr>
          <a:lstStyle/>
          <a:p>
            <a:r>
              <a:rPr lang="es-ES" dirty="0" smtClean="0"/>
              <a:t>2. Configuración de </a:t>
            </a:r>
            <a:r>
              <a:rPr lang="es-ES" dirty="0" err="1" smtClean="0"/>
              <a:t>cognito</a:t>
            </a:r>
            <a:r>
              <a:rPr lang="es-ES" dirty="0" smtClean="0"/>
              <a:t>.</a:t>
            </a:r>
          </a:p>
        </p:txBody>
      </p:sp>
      <p:sp>
        <p:nvSpPr>
          <p:cNvPr id="9" name="CuadroTexto 8"/>
          <p:cNvSpPr txBox="1"/>
          <p:nvPr/>
        </p:nvSpPr>
        <p:spPr>
          <a:xfrm>
            <a:off x="45721" y="600891"/>
            <a:ext cx="12146280" cy="5078313"/>
          </a:xfrm>
          <a:prstGeom prst="rect">
            <a:avLst/>
          </a:prstGeom>
          <a:noFill/>
        </p:spPr>
        <p:txBody>
          <a:bodyPr wrap="square" rtlCol="0">
            <a:spAutoFit/>
          </a:bodyPr>
          <a:lstStyle/>
          <a:p>
            <a:pPr marL="342900" indent="-342900">
              <a:buAutoNum type="arabicPeriod"/>
            </a:pPr>
            <a:r>
              <a:rPr lang="es-ES" dirty="0" smtClean="0"/>
              <a:t>Ingresar a AWS </a:t>
            </a:r>
            <a:r>
              <a:rPr lang="es-ES" dirty="0" err="1" smtClean="0"/>
              <a:t>Console</a:t>
            </a:r>
            <a:r>
              <a:rPr lang="es-ES" dirty="0" smtClean="0"/>
              <a:t>. Con el usuario administrador.</a:t>
            </a:r>
          </a:p>
          <a:p>
            <a:pPr lvl="1"/>
            <a:r>
              <a:rPr lang="es-ES" dirty="0" smtClean="0"/>
              <a:t>2</a:t>
            </a:r>
            <a:r>
              <a:rPr lang="es-ES" dirty="0" smtClean="0"/>
              <a:t>. Buscar servicio de </a:t>
            </a:r>
            <a:r>
              <a:rPr lang="es-ES" dirty="0" err="1" smtClean="0"/>
              <a:t>Cognito</a:t>
            </a:r>
            <a:endParaRPr lang="es-ES" dirty="0" smtClean="0"/>
          </a:p>
          <a:p>
            <a:pPr lvl="1"/>
            <a:r>
              <a:rPr lang="es-ES" dirty="0" smtClean="0"/>
              <a:t>3. Clic en </a:t>
            </a:r>
            <a:r>
              <a:rPr lang="es-ES" dirty="0" smtClean="0">
                <a:solidFill>
                  <a:srgbClr val="FF0000"/>
                </a:solidFill>
              </a:rPr>
              <a:t>administrar grupos de usuario.</a:t>
            </a:r>
          </a:p>
          <a:p>
            <a:pPr lvl="1"/>
            <a:r>
              <a:rPr lang="es-ES" dirty="0" smtClean="0"/>
              <a:t>4. Crear un </a:t>
            </a:r>
            <a:r>
              <a:rPr lang="es-ES" dirty="0" smtClean="0">
                <a:solidFill>
                  <a:srgbClr val="FF0000"/>
                </a:solidFill>
              </a:rPr>
              <a:t>nuevo grupo de usuario.</a:t>
            </a:r>
          </a:p>
          <a:p>
            <a:pPr lvl="1"/>
            <a:r>
              <a:rPr lang="es-ES" dirty="0" smtClean="0"/>
              <a:t>5. Nombre de grupo: </a:t>
            </a:r>
            <a:r>
              <a:rPr lang="es-ES" dirty="0" smtClean="0">
                <a:solidFill>
                  <a:srgbClr val="FF0000"/>
                </a:solidFill>
              </a:rPr>
              <a:t>prueba.</a:t>
            </a:r>
          </a:p>
          <a:p>
            <a:pPr lvl="1"/>
            <a:r>
              <a:rPr lang="es-ES" dirty="0" smtClean="0"/>
              <a:t>6. Clic en </a:t>
            </a:r>
            <a:r>
              <a:rPr lang="es-ES" dirty="0" smtClean="0">
                <a:solidFill>
                  <a:srgbClr val="FF0000"/>
                </a:solidFill>
              </a:rPr>
              <a:t>Recorrido por la configuración.</a:t>
            </a:r>
          </a:p>
          <a:p>
            <a:pPr lvl="1"/>
            <a:r>
              <a:rPr lang="es-ES" dirty="0" smtClean="0"/>
              <a:t>7. En </a:t>
            </a:r>
            <a:r>
              <a:rPr lang="es-MX" dirty="0" smtClean="0">
                <a:solidFill>
                  <a:srgbClr val="FF0000"/>
                </a:solidFill>
              </a:rPr>
              <a:t>¿Cómo desea que sus usuarios finales inicien sesión? </a:t>
            </a:r>
            <a:r>
              <a:rPr lang="es-ES" dirty="0" smtClean="0">
                <a:solidFill>
                  <a:srgbClr val="FF0000"/>
                </a:solidFill>
              </a:rPr>
              <a:t>Seleccionar </a:t>
            </a:r>
            <a:r>
              <a:rPr lang="es-MX" dirty="0" smtClean="0">
                <a:solidFill>
                  <a:srgbClr val="FF0000"/>
                </a:solidFill>
              </a:rPr>
              <a:t>Dirección de correo electrónico o número de teléfono</a:t>
            </a:r>
          </a:p>
          <a:p>
            <a:pPr lvl="1"/>
            <a:r>
              <a:rPr lang="es-MX" dirty="0" smtClean="0"/>
              <a:t>8. En </a:t>
            </a:r>
            <a:r>
              <a:rPr lang="es-MX" dirty="0" smtClean="0">
                <a:solidFill>
                  <a:srgbClr val="FF0000"/>
                </a:solidFill>
              </a:rPr>
              <a:t>¿Qué atributos estándar desea que sean obligatorios? Seleccionar email, </a:t>
            </a:r>
            <a:r>
              <a:rPr lang="es-MX" dirty="0" err="1" smtClean="0">
                <a:solidFill>
                  <a:srgbClr val="FF0000"/>
                </a:solidFill>
              </a:rPr>
              <a:t>name</a:t>
            </a:r>
            <a:r>
              <a:rPr lang="es-MX" dirty="0" smtClean="0">
                <a:solidFill>
                  <a:srgbClr val="FF0000"/>
                </a:solidFill>
              </a:rPr>
              <a:t>, </a:t>
            </a:r>
            <a:r>
              <a:rPr lang="es-MX" dirty="0" err="1" smtClean="0">
                <a:solidFill>
                  <a:srgbClr val="FF0000"/>
                </a:solidFill>
              </a:rPr>
              <a:t>phone</a:t>
            </a:r>
            <a:r>
              <a:rPr lang="es-MX" dirty="0">
                <a:solidFill>
                  <a:srgbClr val="FF0000"/>
                </a:solidFill>
              </a:rPr>
              <a:t> </a:t>
            </a:r>
            <a:r>
              <a:rPr lang="es-MX" dirty="0" err="1" smtClean="0">
                <a:solidFill>
                  <a:srgbClr val="FF0000"/>
                </a:solidFill>
              </a:rPr>
              <a:t>number</a:t>
            </a:r>
            <a:r>
              <a:rPr lang="es-MX" dirty="0">
                <a:solidFill>
                  <a:srgbClr val="FF0000"/>
                </a:solidFill>
              </a:rPr>
              <a:t> </a:t>
            </a:r>
            <a:r>
              <a:rPr lang="es-MX" dirty="0" smtClean="0">
                <a:solidFill>
                  <a:srgbClr val="FF0000"/>
                </a:solidFill>
              </a:rPr>
              <a:t>y clic en siguiente.</a:t>
            </a:r>
          </a:p>
          <a:p>
            <a:pPr lvl="1"/>
            <a:r>
              <a:rPr lang="es-MX" dirty="0" smtClean="0"/>
              <a:t>9. En </a:t>
            </a:r>
            <a:r>
              <a:rPr lang="es-MX" dirty="0" smtClean="0">
                <a:solidFill>
                  <a:srgbClr val="FF0000"/>
                </a:solidFill>
              </a:rPr>
              <a:t>¿Qué nivel de seguridad desea exigir para la contraseña? Ingresar longitud minina de 8 y seleccionar las opciones de Debe tener números, Debe tener un carácter </a:t>
            </a:r>
            <a:r>
              <a:rPr lang="es-MX" dirty="0" err="1" smtClean="0">
                <a:solidFill>
                  <a:srgbClr val="FF0000"/>
                </a:solidFill>
              </a:rPr>
              <a:t>especial,Debe</a:t>
            </a:r>
            <a:r>
              <a:rPr lang="es-MX" dirty="0" smtClean="0">
                <a:solidFill>
                  <a:srgbClr val="FF0000"/>
                </a:solidFill>
              </a:rPr>
              <a:t> tener </a:t>
            </a:r>
            <a:r>
              <a:rPr lang="es-MX" dirty="0" err="1" smtClean="0">
                <a:solidFill>
                  <a:srgbClr val="FF0000"/>
                </a:solidFill>
              </a:rPr>
              <a:t>mayúsculas,Debe</a:t>
            </a:r>
            <a:r>
              <a:rPr lang="es-MX" dirty="0" smtClean="0">
                <a:solidFill>
                  <a:srgbClr val="FF0000"/>
                </a:solidFill>
              </a:rPr>
              <a:t> tener minúsculas.</a:t>
            </a:r>
          </a:p>
          <a:p>
            <a:pPr lvl="1"/>
            <a:r>
              <a:rPr lang="es-MX" dirty="0" smtClean="0"/>
              <a:t>10.En </a:t>
            </a:r>
            <a:r>
              <a:rPr lang="es-MX" dirty="0" smtClean="0">
                <a:solidFill>
                  <a:srgbClr val="FF0000"/>
                </a:solidFill>
              </a:rPr>
              <a:t>¿Desea permitir que los usuarios se inscriban a sí mismos? Seleccionar Permitir que los usuarios se inscriban por sí solos</a:t>
            </a:r>
          </a:p>
          <a:p>
            <a:pPr lvl="1"/>
            <a:r>
              <a:rPr lang="es-MX" dirty="0" smtClean="0"/>
              <a:t>11. En </a:t>
            </a:r>
            <a:r>
              <a:rPr lang="es-MX" dirty="0" smtClean="0">
                <a:solidFill>
                  <a:srgbClr val="FF0000"/>
                </a:solidFill>
              </a:rPr>
              <a:t>¿Cuándo caducarán las contraseñas temporales establecidas por los administradores si no se usan? Ingresa hasta 7 días de vencimiento clic en paso siguiente.</a:t>
            </a:r>
            <a:endParaRPr lang="en-US" dirty="0" smtClean="0">
              <a:solidFill>
                <a:srgbClr val="FF0000"/>
              </a:solidFill>
            </a:endParaRPr>
          </a:p>
          <a:p>
            <a:pPr lvl="1"/>
            <a:endParaRPr lang="es-ES" dirty="0"/>
          </a:p>
          <a:p>
            <a:pPr lvl="1"/>
            <a:endParaRPr lang="en-US" dirty="0" smtClean="0"/>
          </a:p>
          <a:p>
            <a:pPr marL="800100" lvl="1" indent="-342900">
              <a:buAutoNum type="arabicPeriod"/>
            </a:pPr>
            <a:endParaRPr lang="en-US" dirty="0"/>
          </a:p>
        </p:txBody>
      </p:sp>
    </p:spTree>
    <p:extLst>
      <p:ext uri="{BB962C8B-B14F-4D97-AF65-F5344CB8AC3E}">
        <p14:creationId xmlns:p14="http://schemas.microsoft.com/office/powerpoint/2010/main" val="222106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 y="1"/>
            <a:ext cx="45719" cy="2220686"/>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Rectángulo 2"/>
          <p:cNvSpPr/>
          <p:nvPr/>
        </p:nvSpPr>
        <p:spPr>
          <a:xfrm>
            <a:off x="1" y="2220687"/>
            <a:ext cx="45719" cy="2220686"/>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Rectángulo 3"/>
          <p:cNvSpPr/>
          <p:nvPr/>
        </p:nvSpPr>
        <p:spPr>
          <a:xfrm>
            <a:off x="1" y="4441372"/>
            <a:ext cx="45719" cy="2416627"/>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5" name="Imagen 4"/>
          <p:cNvPicPr>
            <a:picLocks noChangeAspect="1"/>
          </p:cNvPicPr>
          <p:nvPr/>
        </p:nvPicPr>
        <p:blipFill rotWithShape="1">
          <a:blip r:embed="rId2"/>
          <a:srcRect l="4038" t="15511"/>
          <a:stretch/>
        </p:blipFill>
        <p:spPr>
          <a:xfrm>
            <a:off x="10717352" y="1"/>
            <a:ext cx="1474648" cy="600890"/>
          </a:xfrm>
          <a:prstGeom prst="rect">
            <a:avLst/>
          </a:prstGeom>
        </p:spPr>
      </p:pic>
      <p:sp>
        <p:nvSpPr>
          <p:cNvPr id="6" name="Rectángulo 5"/>
          <p:cNvSpPr/>
          <p:nvPr/>
        </p:nvSpPr>
        <p:spPr>
          <a:xfrm>
            <a:off x="178527" y="1"/>
            <a:ext cx="91439" cy="600890"/>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 name="Imagen 6"/>
          <p:cNvPicPr>
            <a:picLocks noChangeAspect="1"/>
          </p:cNvPicPr>
          <p:nvPr/>
        </p:nvPicPr>
        <p:blipFill>
          <a:blip r:embed="rId3"/>
          <a:stretch>
            <a:fillRect/>
          </a:stretch>
        </p:blipFill>
        <p:spPr>
          <a:xfrm>
            <a:off x="11396962" y="6081712"/>
            <a:ext cx="795038" cy="776287"/>
          </a:xfrm>
          <a:prstGeom prst="rect">
            <a:avLst/>
          </a:prstGeom>
        </p:spPr>
      </p:pic>
      <p:sp>
        <p:nvSpPr>
          <p:cNvPr id="8" name="CuadroTexto 7"/>
          <p:cNvSpPr txBox="1"/>
          <p:nvPr/>
        </p:nvSpPr>
        <p:spPr>
          <a:xfrm>
            <a:off x="269966" y="235131"/>
            <a:ext cx="10589623" cy="369332"/>
          </a:xfrm>
          <a:prstGeom prst="rect">
            <a:avLst/>
          </a:prstGeom>
          <a:noFill/>
        </p:spPr>
        <p:txBody>
          <a:bodyPr wrap="square" rtlCol="0">
            <a:spAutoFit/>
          </a:bodyPr>
          <a:lstStyle/>
          <a:p>
            <a:r>
              <a:rPr lang="es-ES" dirty="0" smtClean="0"/>
              <a:t>2. Configuración de </a:t>
            </a:r>
            <a:r>
              <a:rPr lang="es-ES" dirty="0" err="1" smtClean="0"/>
              <a:t>cognito</a:t>
            </a:r>
            <a:r>
              <a:rPr lang="es-ES" dirty="0" smtClean="0"/>
              <a:t>.</a:t>
            </a:r>
          </a:p>
        </p:txBody>
      </p:sp>
      <p:sp>
        <p:nvSpPr>
          <p:cNvPr id="9" name="CuadroTexto 8"/>
          <p:cNvSpPr txBox="1"/>
          <p:nvPr/>
        </p:nvSpPr>
        <p:spPr>
          <a:xfrm>
            <a:off x="45721" y="600891"/>
            <a:ext cx="12146280" cy="6186309"/>
          </a:xfrm>
          <a:prstGeom prst="rect">
            <a:avLst/>
          </a:prstGeom>
          <a:noFill/>
        </p:spPr>
        <p:txBody>
          <a:bodyPr wrap="square" rtlCol="0">
            <a:spAutoFit/>
          </a:bodyPr>
          <a:lstStyle/>
          <a:p>
            <a:pPr lvl="1"/>
            <a:r>
              <a:rPr lang="es-ES" dirty="0" smtClean="0"/>
              <a:t>12. En </a:t>
            </a:r>
            <a:r>
              <a:rPr lang="es-ES" dirty="0" smtClean="0">
                <a:solidFill>
                  <a:srgbClr val="FF0000"/>
                </a:solidFill>
              </a:rPr>
              <a:t>¿Desea habilitar </a:t>
            </a:r>
            <a:r>
              <a:rPr lang="es-ES" dirty="0" err="1" smtClean="0">
                <a:solidFill>
                  <a:srgbClr val="FF0000"/>
                </a:solidFill>
              </a:rPr>
              <a:t>Multi</a:t>
            </a:r>
            <a:r>
              <a:rPr lang="es-ES" dirty="0" smtClean="0">
                <a:solidFill>
                  <a:srgbClr val="FF0000"/>
                </a:solidFill>
              </a:rPr>
              <a:t>-Factor </a:t>
            </a:r>
            <a:r>
              <a:rPr lang="es-ES" dirty="0" err="1" smtClean="0">
                <a:solidFill>
                  <a:srgbClr val="FF0000"/>
                </a:solidFill>
              </a:rPr>
              <a:t>Authentication</a:t>
            </a:r>
            <a:r>
              <a:rPr lang="es-ES" dirty="0" smtClean="0">
                <a:solidFill>
                  <a:srgbClr val="FF0000"/>
                </a:solidFill>
              </a:rPr>
              <a:t> (MFA)? Seleccionar opcional.</a:t>
            </a:r>
          </a:p>
          <a:p>
            <a:pPr lvl="1"/>
            <a:r>
              <a:rPr lang="es-ES" dirty="0" smtClean="0"/>
              <a:t>13. En </a:t>
            </a:r>
            <a:r>
              <a:rPr lang="es-MX" dirty="0" smtClean="0">
                <a:solidFill>
                  <a:srgbClr val="FF0000"/>
                </a:solidFill>
              </a:rPr>
              <a:t>¿Qué factores secundarios desea habilitar? </a:t>
            </a:r>
            <a:r>
              <a:rPr lang="es-MX" dirty="0">
                <a:solidFill>
                  <a:srgbClr val="FF0000"/>
                </a:solidFill>
              </a:rPr>
              <a:t>S</a:t>
            </a:r>
            <a:r>
              <a:rPr lang="es-MX" dirty="0" smtClean="0">
                <a:solidFill>
                  <a:srgbClr val="FF0000"/>
                </a:solidFill>
              </a:rPr>
              <a:t>eleccionar: Contraseña única basada en el tiempo.</a:t>
            </a:r>
          </a:p>
          <a:p>
            <a:pPr lvl="1"/>
            <a:r>
              <a:rPr lang="es-MX" dirty="0" smtClean="0"/>
              <a:t>14. En </a:t>
            </a:r>
            <a:r>
              <a:rPr lang="es-MX" dirty="0" smtClean="0">
                <a:solidFill>
                  <a:srgbClr val="FF0000"/>
                </a:solidFill>
              </a:rPr>
              <a:t>¿Cómo podrá recuperar su cuenta un usuario ? Seleccionar la opción de (Recomendado) Por correo electrónico si es posible. De lo contrario, por teléfono. Pero no permita al usuario restablecer su contraseña por teléfono si también lo utiliza para MFA</a:t>
            </a:r>
          </a:p>
          <a:p>
            <a:pPr lvl="1"/>
            <a:r>
              <a:rPr lang="es-MX" dirty="0" smtClean="0"/>
              <a:t>15.En </a:t>
            </a:r>
            <a:r>
              <a:rPr lang="es-MX" dirty="0" smtClean="0">
                <a:solidFill>
                  <a:srgbClr val="FF0000"/>
                </a:solidFill>
              </a:rPr>
              <a:t>¿Qué atributos desea verificar? Seleccionar la opción de Correo electrónico.</a:t>
            </a:r>
          </a:p>
          <a:p>
            <a:pPr lvl="1"/>
            <a:r>
              <a:rPr lang="es-MX" dirty="0" smtClean="0"/>
              <a:t>16. </a:t>
            </a:r>
            <a:r>
              <a:rPr lang="es-MX" dirty="0" smtClean="0">
                <a:solidFill>
                  <a:srgbClr val="FF0000"/>
                </a:solidFill>
              </a:rPr>
              <a:t>Validar el nombre del rol: a-SMS-Role clic en paso siguiente.</a:t>
            </a:r>
          </a:p>
          <a:p>
            <a:pPr lvl="1"/>
            <a:r>
              <a:rPr lang="es-MX" dirty="0" smtClean="0"/>
              <a:t>17. </a:t>
            </a:r>
            <a:r>
              <a:rPr lang="es-MX" dirty="0"/>
              <a:t>E</a:t>
            </a:r>
            <a:r>
              <a:rPr lang="es-MX" dirty="0" smtClean="0"/>
              <a:t>n </a:t>
            </a:r>
            <a:r>
              <a:rPr lang="es-MX" dirty="0" smtClean="0">
                <a:solidFill>
                  <a:srgbClr val="FF0000"/>
                </a:solidFill>
              </a:rPr>
              <a:t>¿Desea personalizar su dirección de correo electrónico?, en Región SES EE.UU. Este (Virginia), ARN de la dirección de email del REMITENTE es Predeterminada, En Dirección de correo electrónico del remitente: vacío, En Dirección de correo electrónico del destinatario: vacío.</a:t>
            </a:r>
          </a:p>
          <a:p>
            <a:pPr lvl="1"/>
            <a:r>
              <a:rPr lang="es-MX" dirty="0" smtClean="0"/>
              <a:t>18. En </a:t>
            </a:r>
            <a:r>
              <a:rPr lang="es-MX" dirty="0" smtClean="0">
                <a:solidFill>
                  <a:srgbClr val="FF0000"/>
                </a:solidFill>
              </a:rPr>
              <a:t>¿Desea enviar mensajes de correo electrónico a través de la configuración de Amazon SES? Seleccionar la opción de No": utilizar </a:t>
            </a:r>
            <a:r>
              <a:rPr lang="es-MX" dirty="0" err="1" smtClean="0">
                <a:solidFill>
                  <a:srgbClr val="FF0000"/>
                </a:solidFill>
              </a:rPr>
              <a:t>Cognito</a:t>
            </a:r>
            <a:r>
              <a:rPr lang="es-MX" dirty="0" smtClean="0">
                <a:solidFill>
                  <a:srgbClr val="FF0000"/>
                </a:solidFill>
              </a:rPr>
              <a:t> (predeterminado)</a:t>
            </a:r>
          </a:p>
          <a:p>
            <a:pPr lvl="1"/>
            <a:r>
              <a:rPr lang="es-MX" dirty="0" smtClean="0"/>
              <a:t>19. En </a:t>
            </a:r>
            <a:r>
              <a:rPr lang="es-MX" dirty="0" smtClean="0">
                <a:solidFill>
                  <a:srgbClr val="FF0000"/>
                </a:solidFill>
              </a:rPr>
              <a:t>¿Desea personalizar sus mensajes de verificación de correo electrónico? En Tipo de verificación, seleccionar la opción de Código.</a:t>
            </a:r>
          </a:p>
          <a:p>
            <a:pPr lvl="1"/>
            <a:r>
              <a:rPr lang="es-MX" dirty="0" smtClean="0"/>
              <a:t>20. En </a:t>
            </a:r>
            <a:r>
              <a:rPr lang="es-MX" dirty="0" smtClean="0">
                <a:solidFill>
                  <a:srgbClr val="FF0000"/>
                </a:solidFill>
              </a:rPr>
              <a:t>Asunto del correo electrónico colocar Su código de verificación.</a:t>
            </a:r>
          </a:p>
          <a:p>
            <a:pPr lvl="1"/>
            <a:r>
              <a:rPr lang="es-MX" dirty="0" smtClean="0"/>
              <a:t>21. En </a:t>
            </a:r>
            <a:r>
              <a:rPr lang="es-MX" dirty="0" smtClean="0">
                <a:solidFill>
                  <a:srgbClr val="FF0000"/>
                </a:solidFill>
              </a:rPr>
              <a:t>Mensaje de correo electrónico colocar Su código de verificación es {####}. </a:t>
            </a:r>
          </a:p>
          <a:p>
            <a:pPr lvl="1"/>
            <a:r>
              <a:rPr lang="es-MX" dirty="0" smtClean="0"/>
              <a:t>22. En </a:t>
            </a:r>
            <a:r>
              <a:rPr lang="es-MX" dirty="0">
                <a:solidFill>
                  <a:srgbClr val="FF0000"/>
                </a:solidFill>
              </a:rPr>
              <a:t>¿Desea personalizar sus mensajes de invitación a usuarios</a:t>
            </a:r>
            <a:r>
              <a:rPr lang="es-MX" dirty="0" smtClean="0">
                <a:solidFill>
                  <a:srgbClr val="FF0000"/>
                </a:solidFill>
              </a:rPr>
              <a:t>? En </a:t>
            </a:r>
            <a:r>
              <a:rPr lang="en-US" dirty="0" err="1">
                <a:solidFill>
                  <a:srgbClr val="FF0000"/>
                </a:solidFill>
              </a:rPr>
              <a:t>Mensaje</a:t>
            </a:r>
            <a:r>
              <a:rPr lang="en-US" dirty="0">
                <a:solidFill>
                  <a:srgbClr val="FF0000"/>
                </a:solidFill>
              </a:rPr>
              <a:t> </a:t>
            </a:r>
            <a:r>
              <a:rPr lang="en-US" dirty="0" smtClean="0">
                <a:solidFill>
                  <a:srgbClr val="FF0000"/>
                </a:solidFill>
              </a:rPr>
              <a:t>SMS </a:t>
            </a:r>
            <a:r>
              <a:rPr lang="en-US" dirty="0" err="1" smtClean="0">
                <a:solidFill>
                  <a:srgbClr val="FF0000"/>
                </a:solidFill>
              </a:rPr>
              <a:t>colocar</a:t>
            </a:r>
            <a:r>
              <a:rPr lang="en-US" dirty="0" smtClean="0">
                <a:solidFill>
                  <a:srgbClr val="FF0000"/>
                </a:solidFill>
              </a:rPr>
              <a:t> </a:t>
            </a:r>
            <a:r>
              <a:rPr lang="es-MX" dirty="0" smtClean="0">
                <a:solidFill>
                  <a:srgbClr val="FF0000"/>
                </a:solidFill>
              </a:rPr>
              <a:t>Su nombre de usuario es {</a:t>
            </a:r>
            <a:r>
              <a:rPr lang="es-MX" dirty="0" err="1" smtClean="0">
                <a:solidFill>
                  <a:srgbClr val="FF0000"/>
                </a:solidFill>
              </a:rPr>
              <a:t>username</a:t>
            </a:r>
            <a:r>
              <a:rPr lang="es-MX" dirty="0" smtClean="0">
                <a:solidFill>
                  <a:srgbClr val="FF0000"/>
                </a:solidFill>
              </a:rPr>
              <a:t>} y su contraseña temporal es {####}. </a:t>
            </a:r>
          </a:p>
          <a:p>
            <a:pPr lvl="1"/>
            <a:r>
              <a:rPr lang="es-MX" dirty="0" smtClean="0"/>
              <a:t>23. En </a:t>
            </a:r>
            <a:r>
              <a:rPr lang="en-US" dirty="0" err="1">
                <a:solidFill>
                  <a:srgbClr val="FF0000"/>
                </a:solidFill>
              </a:rPr>
              <a:t>Asunto</a:t>
            </a:r>
            <a:r>
              <a:rPr lang="en-US" dirty="0">
                <a:solidFill>
                  <a:srgbClr val="FF0000"/>
                </a:solidFill>
              </a:rPr>
              <a:t> del </a:t>
            </a:r>
            <a:r>
              <a:rPr lang="en-US" dirty="0" err="1">
                <a:solidFill>
                  <a:srgbClr val="FF0000"/>
                </a:solidFill>
              </a:rPr>
              <a:t>correo</a:t>
            </a:r>
            <a:r>
              <a:rPr lang="en-US" dirty="0">
                <a:solidFill>
                  <a:srgbClr val="FF0000"/>
                </a:solidFill>
              </a:rPr>
              <a:t> </a:t>
            </a:r>
            <a:r>
              <a:rPr lang="en-US" dirty="0" err="1" smtClean="0">
                <a:solidFill>
                  <a:srgbClr val="FF0000"/>
                </a:solidFill>
              </a:rPr>
              <a:t>electrónico</a:t>
            </a:r>
            <a:r>
              <a:rPr lang="en-US" dirty="0" smtClean="0">
                <a:solidFill>
                  <a:srgbClr val="FF0000"/>
                </a:solidFill>
              </a:rPr>
              <a:t> </a:t>
            </a:r>
            <a:r>
              <a:rPr lang="en-US" dirty="0" err="1" smtClean="0">
                <a:solidFill>
                  <a:srgbClr val="FF0000"/>
                </a:solidFill>
              </a:rPr>
              <a:t>Colocar</a:t>
            </a:r>
            <a:r>
              <a:rPr lang="en-US" dirty="0" smtClean="0">
                <a:solidFill>
                  <a:srgbClr val="FF0000"/>
                </a:solidFill>
              </a:rPr>
              <a:t> Su </a:t>
            </a:r>
            <a:r>
              <a:rPr lang="en-US" dirty="0" err="1" smtClean="0">
                <a:solidFill>
                  <a:srgbClr val="FF0000"/>
                </a:solidFill>
              </a:rPr>
              <a:t>contraseña</a:t>
            </a:r>
            <a:r>
              <a:rPr lang="en-US" dirty="0" smtClean="0">
                <a:solidFill>
                  <a:srgbClr val="FF0000"/>
                </a:solidFill>
              </a:rPr>
              <a:t> temporal</a:t>
            </a:r>
          </a:p>
          <a:p>
            <a:pPr lvl="1"/>
            <a:r>
              <a:rPr lang="es-ES" dirty="0" smtClean="0"/>
              <a:t>24. En </a:t>
            </a:r>
            <a:r>
              <a:rPr lang="en-US" dirty="0" err="1" smtClean="0">
                <a:solidFill>
                  <a:srgbClr val="FF0000"/>
                </a:solidFill>
              </a:rPr>
              <a:t>Mensaje</a:t>
            </a:r>
            <a:r>
              <a:rPr lang="en-US" dirty="0" smtClean="0">
                <a:solidFill>
                  <a:srgbClr val="FF0000"/>
                </a:solidFill>
              </a:rPr>
              <a:t> </a:t>
            </a:r>
            <a:r>
              <a:rPr lang="en-US" dirty="0">
                <a:solidFill>
                  <a:srgbClr val="FF0000"/>
                </a:solidFill>
              </a:rPr>
              <a:t>de </a:t>
            </a:r>
            <a:r>
              <a:rPr lang="en-US" dirty="0" err="1">
                <a:solidFill>
                  <a:srgbClr val="FF0000"/>
                </a:solidFill>
              </a:rPr>
              <a:t>correo</a:t>
            </a:r>
            <a:r>
              <a:rPr lang="en-US" dirty="0">
                <a:solidFill>
                  <a:srgbClr val="FF0000"/>
                </a:solidFill>
              </a:rPr>
              <a:t> </a:t>
            </a:r>
            <a:r>
              <a:rPr lang="en-US" dirty="0" err="1" smtClean="0">
                <a:solidFill>
                  <a:srgbClr val="FF0000"/>
                </a:solidFill>
              </a:rPr>
              <a:t>electrónico</a:t>
            </a:r>
            <a:r>
              <a:rPr lang="en-US" dirty="0">
                <a:solidFill>
                  <a:srgbClr val="FF0000"/>
                </a:solidFill>
              </a:rPr>
              <a:t> </a:t>
            </a:r>
            <a:r>
              <a:rPr lang="en-US" dirty="0" err="1" smtClean="0">
                <a:solidFill>
                  <a:srgbClr val="FF0000"/>
                </a:solidFill>
              </a:rPr>
              <a:t>colocar</a:t>
            </a:r>
            <a:r>
              <a:rPr lang="en-US" dirty="0" smtClean="0">
                <a:solidFill>
                  <a:srgbClr val="FF0000"/>
                </a:solidFill>
              </a:rPr>
              <a:t> </a:t>
            </a:r>
            <a:r>
              <a:rPr lang="es-MX" dirty="0" smtClean="0">
                <a:solidFill>
                  <a:srgbClr val="FF0000"/>
                </a:solidFill>
              </a:rPr>
              <a:t>Su nombre de usuario es {</a:t>
            </a:r>
            <a:r>
              <a:rPr lang="es-MX" dirty="0" err="1" smtClean="0">
                <a:solidFill>
                  <a:srgbClr val="FF0000"/>
                </a:solidFill>
              </a:rPr>
              <a:t>username</a:t>
            </a:r>
            <a:r>
              <a:rPr lang="es-MX" dirty="0" smtClean="0">
                <a:solidFill>
                  <a:srgbClr val="FF0000"/>
                </a:solidFill>
              </a:rPr>
              <a:t>} y su contraseña temporal es {####}. </a:t>
            </a:r>
            <a:r>
              <a:rPr lang="es-ES" dirty="0" smtClean="0">
                <a:solidFill>
                  <a:srgbClr val="FF0000"/>
                </a:solidFill>
              </a:rPr>
              <a:t> Clic en paso siguiente.</a:t>
            </a:r>
            <a:endParaRPr lang="en-US" dirty="0" smtClean="0">
              <a:solidFill>
                <a:srgbClr val="FF0000"/>
              </a:solidFill>
            </a:endParaRPr>
          </a:p>
          <a:p>
            <a:pPr marL="800100" lvl="1" indent="-342900">
              <a:buAutoNum type="arabicPeriod"/>
            </a:pPr>
            <a:endParaRPr lang="en-US" dirty="0"/>
          </a:p>
        </p:txBody>
      </p:sp>
    </p:spTree>
    <p:extLst>
      <p:ext uri="{BB962C8B-B14F-4D97-AF65-F5344CB8AC3E}">
        <p14:creationId xmlns:p14="http://schemas.microsoft.com/office/powerpoint/2010/main" val="57740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 y="1"/>
            <a:ext cx="45719" cy="2220686"/>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Rectángulo 2"/>
          <p:cNvSpPr/>
          <p:nvPr/>
        </p:nvSpPr>
        <p:spPr>
          <a:xfrm>
            <a:off x="1" y="2220687"/>
            <a:ext cx="45719" cy="2220686"/>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Rectángulo 3"/>
          <p:cNvSpPr/>
          <p:nvPr/>
        </p:nvSpPr>
        <p:spPr>
          <a:xfrm>
            <a:off x="1" y="4441372"/>
            <a:ext cx="45719" cy="2416627"/>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5" name="Imagen 4"/>
          <p:cNvPicPr>
            <a:picLocks noChangeAspect="1"/>
          </p:cNvPicPr>
          <p:nvPr/>
        </p:nvPicPr>
        <p:blipFill rotWithShape="1">
          <a:blip r:embed="rId2"/>
          <a:srcRect l="4038" t="15511"/>
          <a:stretch/>
        </p:blipFill>
        <p:spPr>
          <a:xfrm>
            <a:off x="10717352" y="1"/>
            <a:ext cx="1474648" cy="600890"/>
          </a:xfrm>
          <a:prstGeom prst="rect">
            <a:avLst/>
          </a:prstGeom>
        </p:spPr>
      </p:pic>
      <p:sp>
        <p:nvSpPr>
          <p:cNvPr id="6" name="Rectángulo 5"/>
          <p:cNvSpPr/>
          <p:nvPr/>
        </p:nvSpPr>
        <p:spPr>
          <a:xfrm>
            <a:off x="178527" y="1"/>
            <a:ext cx="91439" cy="600890"/>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 name="Imagen 6"/>
          <p:cNvPicPr>
            <a:picLocks noChangeAspect="1"/>
          </p:cNvPicPr>
          <p:nvPr/>
        </p:nvPicPr>
        <p:blipFill>
          <a:blip r:embed="rId3"/>
          <a:stretch>
            <a:fillRect/>
          </a:stretch>
        </p:blipFill>
        <p:spPr>
          <a:xfrm>
            <a:off x="11396962" y="6081712"/>
            <a:ext cx="795038" cy="776287"/>
          </a:xfrm>
          <a:prstGeom prst="rect">
            <a:avLst/>
          </a:prstGeom>
        </p:spPr>
      </p:pic>
      <p:sp>
        <p:nvSpPr>
          <p:cNvPr id="8" name="CuadroTexto 7"/>
          <p:cNvSpPr txBox="1"/>
          <p:nvPr/>
        </p:nvSpPr>
        <p:spPr>
          <a:xfrm>
            <a:off x="269966" y="235131"/>
            <a:ext cx="10589623" cy="369332"/>
          </a:xfrm>
          <a:prstGeom prst="rect">
            <a:avLst/>
          </a:prstGeom>
          <a:noFill/>
        </p:spPr>
        <p:txBody>
          <a:bodyPr wrap="square" rtlCol="0">
            <a:spAutoFit/>
          </a:bodyPr>
          <a:lstStyle/>
          <a:p>
            <a:r>
              <a:rPr lang="es-ES" dirty="0" smtClean="0"/>
              <a:t>2. Configuración de </a:t>
            </a:r>
            <a:r>
              <a:rPr lang="es-ES" dirty="0" err="1" smtClean="0"/>
              <a:t>cognito</a:t>
            </a:r>
            <a:r>
              <a:rPr lang="es-ES" dirty="0" smtClean="0"/>
              <a:t>.</a:t>
            </a:r>
          </a:p>
        </p:txBody>
      </p:sp>
      <p:sp>
        <p:nvSpPr>
          <p:cNvPr id="9" name="CuadroTexto 8"/>
          <p:cNvSpPr txBox="1"/>
          <p:nvPr/>
        </p:nvSpPr>
        <p:spPr>
          <a:xfrm>
            <a:off x="45721" y="600891"/>
            <a:ext cx="12146280" cy="2031325"/>
          </a:xfrm>
          <a:prstGeom prst="rect">
            <a:avLst/>
          </a:prstGeom>
          <a:noFill/>
        </p:spPr>
        <p:txBody>
          <a:bodyPr wrap="square" rtlCol="0">
            <a:spAutoFit/>
          </a:bodyPr>
          <a:lstStyle/>
          <a:p>
            <a:pPr lvl="1"/>
            <a:r>
              <a:rPr lang="es-ES" dirty="0" smtClean="0"/>
              <a:t>25. En </a:t>
            </a:r>
            <a:r>
              <a:rPr lang="es-MX" dirty="0">
                <a:solidFill>
                  <a:srgbClr val="FF0000"/>
                </a:solidFill>
              </a:rPr>
              <a:t>¿Desea añadir etiquetas para este grupo de usuarios</a:t>
            </a:r>
            <a:r>
              <a:rPr lang="es-MX" dirty="0" smtClean="0">
                <a:solidFill>
                  <a:srgbClr val="FF0000"/>
                </a:solidFill>
              </a:rPr>
              <a:t>? Clic en paso siguiente.</a:t>
            </a:r>
          </a:p>
          <a:p>
            <a:pPr lvl="1"/>
            <a:r>
              <a:rPr lang="es-MX" dirty="0" smtClean="0"/>
              <a:t>26. En </a:t>
            </a:r>
            <a:r>
              <a:rPr lang="es-MX" dirty="0" smtClean="0">
                <a:solidFill>
                  <a:srgbClr val="FF0000"/>
                </a:solidFill>
              </a:rPr>
              <a:t>¿Desea recordar sus dispositivos de usuario? Seleccionar No y clic en paso siguiente.</a:t>
            </a:r>
          </a:p>
          <a:p>
            <a:pPr lvl="1"/>
            <a:r>
              <a:rPr lang="es-MX" dirty="0" smtClean="0"/>
              <a:t>27. En </a:t>
            </a:r>
            <a:r>
              <a:rPr lang="es-MX" dirty="0" smtClean="0">
                <a:solidFill>
                  <a:srgbClr val="FF0000"/>
                </a:solidFill>
              </a:rPr>
              <a:t>¿Qué clientes de aplicación tendrán acceso a este grupo de usuarios? clic en paso siguiente.</a:t>
            </a:r>
          </a:p>
          <a:p>
            <a:pPr lvl="1"/>
            <a:r>
              <a:rPr lang="es-ES" dirty="0" smtClean="0"/>
              <a:t>28. En </a:t>
            </a:r>
            <a:r>
              <a:rPr lang="es-MX" dirty="0">
                <a:solidFill>
                  <a:srgbClr val="FF0000"/>
                </a:solidFill>
              </a:rPr>
              <a:t>¿Desea personalizar los flujos de trabajo con los </a:t>
            </a:r>
            <a:r>
              <a:rPr lang="es-MX" dirty="0" smtClean="0">
                <a:solidFill>
                  <a:srgbClr val="FF0000"/>
                </a:solidFill>
              </a:rPr>
              <a:t>desencadenadores? clic en paso siguiente.</a:t>
            </a:r>
          </a:p>
          <a:p>
            <a:pPr lvl="1"/>
            <a:r>
              <a:rPr lang="es-MX" dirty="0" smtClean="0"/>
              <a:t>29. </a:t>
            </a:r>
            <a:r>
              <a:rPr lang="es-MX" dirty="0" smtClean="0">
                <a:solidFill>
                  <a:srgbClr val="FF0000"/>
                </a:solidFill>
              </a:rPr>
              <a:t>Clic en crear grupo</a:t>
            </a:r>
          </a:p>
          <a:p>
            <a:pPr lvl="1"/>
            <a:endParaRPr lang="en-US" dirty="0" smtClean="0"/>
          </a:p>
          <a:p>
            <a:pPr marL="800100" lvl="1" indent="-342900">
              <a:buAutoNum type="arabicPeriod"/>
            </a:pPr>
            <a:endParaRPr lang="en-US" dirty="0"/>
          </a:p>
        </p:txBody>
      </p:sp>
    </p:spTree>
    <p:extLst>
      <p:ext uri="{BB962C8B-B14F-4D97-AF65-F5344CB8AC3E}">
        <p14:creationId xmlns:p14="http://schemas.microsoft.com/office/powerpoint/2010/main" val="205264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 y="1"/>
            <a:ext cx="45719" cy="2220686"/>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Rectángulo 2"/>
          <p:cNvSpPr/>
          <p:nvPr/>
        </p:nvSpPr>
        <p:spPr>
          <a:xfrm>
            <a:off x="1" y="2220687"/>
            <a:ext cx="45719" cy="2220686"/>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Rectángulo 3"/>
          <p:cNvSpPr/>
          <p:nvPr/>
        </p:nvSpPr>
        <p:spPr>
          <a:xfrm>
            <a:off x="1" y="4441372"/>
            <a:ext cx="45719" cy="2416627"/>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5" name="Imagen 4"/>
          <p:cNvPicPr>
            <a:picLocks noChangeAspect="1"/>
          </p:cNvPicPr>
          <p:nvPr/>
        </p:nvPicPr>
        <p:blipFill rotWithShape="1">
          <a:blip r:embed="rId2"/>
          <a:srcRect l="4038" t="15511"/>
          <a:stretch/>
        </p:blipFill>
        <p:spPr>
          <a:xfrm>
            <a:off x="10717352" y="1"/>
            <a:ext cx="1474648" cy="600890"/>
          </a:xfrm>
          <a:prstGeom prst="rect">
            <a:avLst/>
          </a:prstGeom>
        </p:spPr>
      </p:pic>
      <p:sp>
        <p:nvSpPr>
          <p:cNvPr id="6" name="Rectángulo 5"/>
          <p:cNvSpPr/>
          <p:nvPr/>
        </p:nvSpPr>
        <p:spPr>
          <a:xfrm>
            <a:off x="178527" y="1"/>
            <a:ext cx="91439" cy="600890"/>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 name="Imagen 6"/>
          <p:cNvPicPr>
            <a:picLocks noChangeAspect="1"/>
          </p:cNvPicPr>
          <p:nvPr/>
        </p:nvPicPr>
        <p:blipFill>
          <a:blip r:embed="rId3"/>
          <a:stretch>
            <a:fillRect/>
          </a:stretch>
        </p:blipFill>
        <p:spPr>
          <a:xfrm>
            <a:off x="11396962" y="6081712"/>
            <a:ext cx="795038" cy="776287"/>
          </a:xfrm>
          <a:prstGeom prst="rect">
            <a:avLst/>
          </a:prstGeom>
        </p:spPr>
      </p:pic>
      <p:sp>
        <p:nvSpPr>
          <p:cNvPr id="8" name="CuadroTexto 7"/>
          <p:cNvSpPr txBox="1"/>
          <p:nvPr/>
        </p:nvSpPr>
        <p:spPr>
          <a:xfrm>
            <a:off x="269966" y="235131"/>
            <a:ext cx="10589623" cy="369332"/>
          </a:xfrm>
          <a:prstGeom prst="rect">
            <a:avLst/>
          </a:prstGeom>
          <a:noFill/>
        </p:spPr>
        <p:txBody>
          <a:bodyPr wrap="square" rtlCol="0">
            <a:spAutoFit/>
          </a:bodyPr>
          <a:lstStyle/>
          <a:p>
            <a:r>
              <a:rPr lang="es-ES" dirty="0" smtClean="0"/>
              <a:t>2.1. Configuración de </a:t>
            </a:r>
            <a:r>
              <a:rPr lang="es-ES" dirty="0" err="1" smtClean="0"/>
              <a:t>cognito</a:t>
            </a:r>
            <a:r>
              <a:rPr lang="es-ES" dirty="0"/>
              <a:t> </a:t>
            </a:r>
            <a:r>
              <a:rPr lang="es-ES" dirty="0" smtClean="0"/>
              <a:t>– Nombre del dominio.</a:t>
            </a:r>
          </a:p>
        </p:txBody>
      </p:sp>
      <p:sp>
        <p:nvSpPr>
          <p:cNvPr id="9" name="CuadroTexto 8"/>
          <p:cNvSpPr txBox="1"/>
          <p:nvPr/>
        </p:nvSpPr>
        <p:spPr>
          <a:xfrm>
            <a:off x="45721" y="600891"/>
            <a:ext cx="12146280" cy="646331"/>
          </a:xfrm>
          <a:prstGeom prst="rect">
            <a:avLst/>
          </a:prstGeom>
          <a:noFill/>
        </p:spPr>
        <p:txBody>
          <a:bodyPr wrap="square" rtlCol="0">
            <a:spAutoFit/>
          </a:bodyPr>
          <a:lstStyle/>
          <a:p>
            <a:pPr lvl="1"/>
            <a:endParaRPr lang="en-US" dirty="0" smtClean="0"/>
          </a:p>
          <a:p>
            <a:pPr marL="800100" lvl="1" indent="-342900">
              <a:buAutoNum type="arabicPeriod"/>
            </a:pPr>
            <a:endParaRPr lang="en-US" dirty="0"/>
          </a:p>
        </p:txBody>
      </p:sp>
      <p:sp>
        <p:nvSpPr>
          <p:cNvPr id="10" name="CuadroTexto 9"/>
          <p:cNvSpPr txBox="1"/>
          <p:nvPr/>
        </p:nvSpPr>
        <p:spPr>
          <a:xfrm>
            <a:off x="45721" y="600891"/>
            <a:ext cx="12146280" cy="1754326"/>
          </a:xfrm>
          <a:prstGeom prst="rect">
            <a:avLst/>
          </a:prstGeom>
          <a:noFill/>
        </p:spPr>
        <p:txBody>
          <a:bodyPr wrap="square" rtlCol="0">
            <a:spAutoFit/>
          </a:bodyPr>
          <a:lstStyle/>
          <a:p>
            <a:pPr marL="342900" indent="-342900">
              <a:buAutoNum type="arabicPeriod"/>
            </a:pPr>
            <a:r>
              <a:rPr lang="es-ES" dirty="0" smtClean="0"/>
              <a:t>Ingresar a AWS </a:t>
            </a:r>
            <a:r>
              <a:rPr lang="es-ES" dirty="0" err="1" smtClean="0"/>
              <a:t>Console</a:t>
            </a:r>
            <a:r>
              <a:rPr lang="es-ES" dirty="0" smtClean="0"/>
              <a:t>. Con el usuario administrador.</a:t>
            </a:r>
          </a:p>
          <a:p>
            <a:pPr lvl="1"/>
            <a:r>
              <a:rPr lang="es-ES" dirty="0" smtClean="0"/>
              <a:t>2</a:t>
            </a:r>
            <a:r>
              <a:rPr lang="es-ES" dirty="0" smtClean="0"/>
              <a:t>. Buscar servicio de </a:t>
            </a:r>
            <a:r>
              <a:rPr lang="es-ES" dirty="0" err="1" smtClean="0"/>
              <a:t>Cognito</a:t>
            </a:r>
            <a:endParaRPr lang="es-ES" dirty="0" smtClean="0"/>
          </a:p>
          <a:p>
            <a:pPr lvl="1"/>
            <a:r>
              <a:rPr lang="es-ES" dirty="0" smtClean="0"/>
              <a:t>3. Clic en </a:t>
            </a:r>
            <a:r>
              <a:rPr lang="es-ES" dirty="0" smtClean="0">
                <a:solidFill>
                  <a:srgbClr val="FF0000"/>
                </a:solidFill>
              </a:rPr>
              <a:t>Integración de aplicaciones.</a:t>
            </a:r>
          </a:p>
          <a:p>
            <a:pPr lvl="1"/>
            <a:r>
              <a:rPr lang="es-ES" dirty="0" smtClean="0"/>
              <a:t>4.</a:t>
            </a:r>
            <a:r>
              <a:rPr lang="es-MX" dirty="0" smtClean="0"/>
              <a:t> En ¿Qué dominio desea usar? Colocar: </a:t>
            </a:r>
            <a:r>
              <a:rPr lang="es-MX" dirty="0" err="1" smtClean="0">
                <a:solidFill>
                  <a:srgbClr val="FF0000"/>
                </a:solidFill>
              </a:rPr>
              <a:t>bmcmcedesarrollo</a:t>
            </a:r>
            <a:endParaRPr lang="es-MX" dirty="0" smtClean="0">
              <a:solidFill>
                <a:srgbClr val="FF0000"/>
              </a:solidFill>
            </a:endParaRPr>
          </a:p>
          <a:p>
            <a:pPr lvl="1"/>
            <a:r>
              <a:rPr lang="es-MX" dirty="0" smtClean="0"/>
              <a:t>5. Clic en </a:t>
            </a:r>
            <a:r>
              <a:rPr lang="es-MX" dirty="0" smtClean="0">
                <a:solidFill>
                  <a:srgbClr val="FF0000"/>
                </a:solidFill>
              </a:rPr>
              <a:t>comprobar la disponibilidad.</a:t>
            </a:r>
          </a:p>
          <a:p>
            <a:pPr lvl="1"/>
            <a:r>
              <a:rPr lang="es-MX" dirty="0" smtClean="0"/>
              <a:t>6. Clic en </a:t>
            </a:r>
            <a:r>
              <a:rPr lang="es-MX" dirty="0" smtClean="0">
                <a:solidFill>
                  <a:srgbClr val="FF0000"/>
                </a:solidFill>
              </a:rPr>
              <a:t>guardar cambios.</a:t>
            </a:r>
            <a:endParaRPr lang="en-US" dirty="0">
              <a:solidFill>
                <a:srgbClr val="FF0000"/>
              </a:solidFill>
            </a:endParaRPr>
          </a:p>
        </p:txBody>
      </p:sp>
    </p:spTree>
    <p:extLst>
      <p:ext uri="{BB962C8B-B14F-4D97-AF65-F5344CB8AC3E}">
        <p14:creationId xmlns:p14="http://schemas.microsoft.com/office/powerpoint/2010/main" val="3493977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 y="1"/>
            <a:ext cx="45719" cy="2220686"/>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Rectángulo 2"/>
          <p:cNvSpPr/>
          <p:nvPr/>
        </p:nvSpPr>
        <p:spPr>
          <a:xfrm>
            <a:off x="1" y="2220687"/>
            <a:ext cx="45719" cy="2220686"/>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Rectángulo 3"/>
          <p:cNvSpPr/>
          <p:nvPr/>
        </p:nvSpPr>
        <p:spPr>
          <a:xfrm>
            <a:off x="1" y="4441372"/>
            <a:ext cx="45719" cy="2416627"/>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5" name="Imagen 4"/>
          <p:cNvPicPr>
            <a:picLocks noChangeAspect="1"/>
          </p:cNvPicPr>
          <p:nvPr/>
        </p:nvPicPr>
        <p:blipFill rotWithShape="1">
          <a:blip r:embed="rId2"/>
          <a:srcRect l="4038" t="15511"/>
          <a:stretch/>
        </p:blipFill>
        <p:spPr>
          <a:xfrm>
            <a:off x="10717352" y="1"/>
            <a:ext cx="1474648" cy="600890"/>
          </a:xfrm>
          <a:prstGeom prst="rect">
            <a:avLst/>
          </a:prstGeom>
        </p:spPr>
      </p:pic>
      <p:sp>
        <p:nvSpPr>
          <p:cNvPr id="6" name="Rectángulo 5"/>
          <p:cNvSpPr/>
          <p:nvPr/>
        </p:nvSpPr>
        <p:spPr>
          <a:xfrm>
            <a:off x="178527" y="1"/>
            <a:ext cx="91439" cy="600890"/>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 name="Imagen 6"/>
          <p:cNvPicPr>
            <a:picLocks noChangeAspect="1"/>
          </p:cNvPicPr>
          <p:nvPr/>
        </p:nvPicPr>
        <p:blipFill>
          <a:blip r:embed="rId3"/>
          <a:stretch>
            <a:fillRect/>
          </a:stretch>
        </p:blipFill>
        <p:spPr>
          <a:xfrm>
            <a:off x="11396962" y="6081712"/>
            <a:ext cx="795038" cy="776287"/>
          </a:xfrm>
          <a:prstGeom prst="rect">
            <a:avLst/>
          </a:prstGeom>
        </p:spPr>
      </p:pic>
      <p:sp>
        <p:nvSpPr>
          <p:cNvPr id="8" name="CuadroTexto 7"/>
          <p:cNvSpPr txBox="1"/>
          <p:nvPr/>
        </p:nvSpPr>
        <p:spPr>
          <a:xfrm>
            <a:off x="269966" y="235131"/>
            <a:ext cx="10589623" cy="369332"/>
          </a:xfrm>
          <a:prstGeom prst="rect">
            <a:avLst/>
          </a:prstGeom>
          <a:noFill/>
        </p:spPr>
        <p:txBody>
          <a:bodyPr wrap="square" rtlCol="0">
            <a:spAutoFit/>
          </a:bodyPr>
          <a:lstStyle/>
          <a:p>
            <a:r>
              <a:rPr lang="es-ES" dirty="0" smtClean="0"/>
              <a:t>2.1. Configuración de </a:t>
            </a:r>
            <a:r>
              <a:rPr lang="es-ES" dirty="0" err="1" smtClean="0"/>
              <a:t>cognito</a:t>
            </a:r>
            <a:r>
              <a:rPr lang="es-ES" dirty="0"/>
              <a:t> </a:t>
            </a:r>
            <a:r>
              <a:rPr lang="es-ES" dirty="0" smtClean="0"/>
              <a:t>– Nombre del dominio.</a:t>
            </a:r>
          </a:p>
        </p:txBody>
      </p:sp>
      <p:sp>
        <p:nvSpPr>
          <p:cNvPr id="9" name="CuadroTexto 8"/>
          <p:cNvSpPr txBox="1"/>
          <p:nvPr/>
        </p:nvSpPr>
        <p:spPr>
          <a:xfrm>
            <a:off x="45721" y="600891"/>
            <a:ext cx="12146280" cy="646331"/>
          </a:xfrm>
          <a:prstGeom prst="rect">
            <a:avLst/>
          </a:prstGeom>
          <a:noFill/>
        </p:spPr>
        <p:txBody>
          <a:bodyPr wrap="square" rtlCol="0">
            <a:spAutoFit/>
          </a:bodyPr>
          <a:lstStyle/>
          <a:p>
            <a:pPr lvl="1"/>
            <a:endParaRPr lang="en-US" dirty="0" smtClean="0"/>
          </a:p>
          <a:p>
            <a:pPr marL="800100" lvl="1" indent="-342900">
              <a:buAutoNum type="arabicPeriod"/>
            </a:pPr>
            <a:endParaRPr lang="en-US" dirty="0"/>
          </a:p>
        </p:txBody>
      </p:sp>
      <p:sp>
        <p:nvSpPr>
          <p:cNvPr id="10" name="CuadroTexto 9"/>
          <p:cNvSpPr txBox="1"/>
          <p:nvPr/>
        </p:nvSpPr>
        <p:spPr>
          <a:xfrm>
            <a:off x="45721" y="600891"/>
            <a:ext cx="12146280" cy="5078313"/>
          </a:xfrm>
          <a:prstGeom prst="rect">
            <a:avLst/>
          </a:prstGeom>
          <a:noFill/>
        </p:spPr>
        <p:txBody>
          <a:bodyPr wrap="square" rtlCol="0">
            <a:spAutoFit/>
          </a:bodyPr>
          <a:lstStyle/>
          <a:p>
            <a:pPr marL="342900" indent="-342900">
              <a:buAutoNum type="arabicPeriod"/>
            </a:pPr>
            <a:r>
              <a:rPr lang="es-ES" dirty="0" smtClean="0"/>
              <a:t>Ingresar a AWS </a:t>
            </a:r>
            <a:r>
              <a:rPr lang="es-ES" dirty="0" err="1" smtClean="0"/>
              <a:t>Console</a:t>
            </a:r>
            <a:r>
              <a:rPr lang="es-ES" dirty="0" smtClean="0"/>
              <a:t>. Con el usuario administrador.</a:t>
            </a:r>
          </a:p>
          <a:p>
            <a:pPr lvl="1"/>
            <a:r>
              <a:rPr lang="es-ES" dirty="0" smtClean="0"/>
              <a:t>2</a:t>
            </a:r>
            <a:r>
              <a:rPr lang="es-ES" dirty="0" smtClean="0"/>
              <a:t>. Buscar servicio de </a:t>
            </a:r>
            <a:r>
              <a:rPr lang="es-ES" dirty="0" err="1" smtClean="0"/>
              <a:t>Cognito</a:t>
            </a:r>
            <a:endParaRPr lang="es-ES" dirty="0" smtClean="0"/>
          </a:p>
          <a:p>
            <a:pPr lvl="1"/>
            <a:r>
              <a:rPr lang="es-ES" dirty="0" smtClean="0"/>
              <a:t>3. Clic en configuración del cliente de aplicación.</a:t>
            </a:r>
          </a:p>
          <a:p>
            <a:pPr lvl="1"/>
            <a:r>
              <a:rPr lang="es-ES" dirty="0" smtClean="0"/>
              <a:t>4. </a:t>
            </a:r>
            <a:r>
              <a:rPr lang="es-ES" dirty="0" err="1" smtClean="0"/>
              <a:t>Check</a:t>
            </a:r>
            <a:r>
              <a:rPr lang="es-ES" dirty="0" smtClean="0"/>
              <a:t> en seleccionar todo.</a:t>
            </a:r>
          </a:p>
          <a:p>
            <a:pPr lvl="1"/>
            <a:r>
              <a:rPr lang="es-ES" dirty="0" smtClean="0"/>
              <a:t>5. </a:t>
            </a:r>
            <a:r>
              <a:rPr lang="es-ES" dirty="0" err="1" smtClean="0"/>
              <a:t>Check</a:t>
            </a:r>
            <a:r>
              <a:rPr lang="es-ES" dirty="0" smtClean="0"/>
              <a:t> en </a:t>
            </a:r>
            <a:r>
              <a:rPr lang="es-ES" dirty="0" err="1" smtClean="0"/>
              <a:t>Cognito</a:t>
            </a:r>
            <a:r>
              <a:rPr lang="es-ES" dirty="0" smtClean="0"/>
              <a:t> User Pool.</a:t>
            </a:r>
          </a:p>
          <a:p>
            <a:pPr lvl="1"/>
            <a:r>
              <a:rPr lang="es-ES" b="1" dirty="0" smtClean="0">
                <a:solidFill>
                  <a:srgbClr val="FF0000"/>
                </a:solidFill>
              </a:rPr>
              <a:t>6. En la parte de Direcciones </a:t>
            </a:r>
            <a:r>
              <a:rPr lang="es-MX" b="1" dirty="0" smtClean="0">
                <a:solidFill>
                  <a:srgbClr val="FF0000"/>
                </a:solidFill>
              </a:rPr>
              <a:t>URL </a:t>
            </a:r>
            <a:r>
              <a:rPr lang="es-MX" b="1" dirty="0">
                <a:solidFill>
                  <a:srgbClr val="FF0000"/>
                </a:solidFill>
              </a:rPr>
              <a:t>de inicio y de cierre de </a:t>
            </a:r>
            <a:r>
              <a:rPr lang="es-MX" b="1" dirty="0" smtClean="0">
                <a:solidFill>
                  <a:srgbClr val="FF0000"/>
                </a:solidFill>
              </a:rPr>
              <a:t>sesión: colocar el nombre del dominio de </a:t>
            </a:r>
            <a:r>
              <a:rPr lang="es-MX" b="1" dirty="0" err="1" smtClean="0">
                <a:solidFill>
                  <a:srgbClr val="FF0000"/>
                </a:solidFill>
              </a:rPr>
              <a:t>cloudFront</a:t>
            </a:r>
            <a:r>
              <a:rPr lang="es-MX" b="1" dirty="0" smtClean="0">
                <a:solidFill>
                  <a:srgbClr val="FF0000"/>
                </a:solidFill>
              </a:rPr>
              <a:t> con el archivo de Logged_in.html que subiremos al S3.</a:t>
            </a:r>
          </a:p>
          <a:p>
            <a:pPr lvl="1"/>
            <a:r>
              <a:rPr lang="en-US" b="1" dirty="0" smtClean="0">
                <a:solidFill>
                  <a:srgbClr val="FF0000"/>
                </a:solidFill>
                <a:hlinkClick r:id="rId4"/>
              </a:rPr>
              <a:t>https://d3iikxb2s0t1p8.cloudfront.net/logged_in.html</a:t>
            </a:r>
            <a:endParaRPr lang="en-US" b="1" dirty="0" smtClean="0">
              <a:solidFill>
                <a:srgbClr val="FF0000"/>
              </a:solidFill>
            </a:endParaRPr>
          </a:p>
          <a:p>
            <a:pPr lvl="1"/>
            <a:r>
              <a:rPr lang="es-ES" b="1" dirty="0">
                <a:solidFill>
                  <a:srgbClr val="FF0000"/>
                </a:solidFill>
              </a:rPr>
              <a:t>7</a:t>
            </a:r>
            <a:r>
              <a:rPr lang="es-ES" b="1" dirty="0" smtClean="0">
                <a:solidFill>
                  <a:srgbClr val="FF0000"/>
                </a:solidFill>
              </a:rPr>
              <a:t>. En la parte de </a:t>
            </a:r>
            <a:r>
              <a:rPr lang="es-MX" b="1" dirty="0"/>
              <a:t>Direcciones URL de cierre de sesión</a:t>
            </a:r>
            <a:r>
              <a:rPr lang="es-MX" b="1" dirty="0" smtClean="0">
                <a:solidFill>
                  <a:srgbClr val="FF0000"/>
                </a:solidFill>
              </a:rPr>
              <a:t>: colocar el nombre del dominio de </a:t>
            </a:r>
            <a:r>
              <a:rPr lang="es-MX" b="1" dirty="0" err="1" smtClean="0">
                <a:solidFill>
                  <a:srgbClr val="FF0000"/>
                </a:solidFill>
              </a:rPr>
              <a:t>cloudFront</a:t>
            </a:r>
            <a:r>
              <a:rPr lang="es-MX" b="1" dirty="0" smtClean="0">
                <a:solidFill>
                  <a:srgbClr val="FF0000"/>
                </a:solidFill>
              </a:rPr>
              <a:t> con el archivo de Logged_out.html que subiremos al S3.</a:t>
            </a:r>
          </a:p>
          <a:p>
            <a:pPr lvl="1"/>
            <a:r>
              <a:rPr lang="en-US" b="1" dirty="0" smtClean="0">
                <a:solidFill>
                  <a:srgbClr val="FF0000"/>
                </a:solidFill>
                <a:hlinkClick r:id="rId5"/>
              </a:rPr>
              <a:t>https://d3iikxb2s0t1p8.cloudfront.net/logged_out.html</a:t>
            </a:r>
            <a:endParaRPr lang="en-US" b="1" dirty="0" smtClean="0">
              <a:solidFill>
                <a:srgbClr val="FF0000"/>
              </a:solidFill>
            </a:endParaRPr>
          </a:p>
          <a:p>
            <a:pPr lvl="1"/>
            <a:r>
              <a:rPr lang="es-ES" b="1" dirty="0" smtClean="0">
                <a:solidFill>
                  <a:srgbClr val="FF0000"/>
                </a:solidFill>
              </a:rPr>
              <a:t>8. En </a:t>
            </a:r>
            <a:r>
              <a:rPr lang="en-US" b="1" dirty="0"/>
              <a:t>OAuth </a:t>
            </a:r>
            <a:r>
              <a:rPr lang="en-US" b="1" dirty="0" smtClean="0"/>
              <a:t>2.0 </a:t>
            </a:r>
            <a:r>
              <a:rPr lang="en-US" b="1" dirty="0" err="1" smtClean="0"/>
              <a:t>en</a:t>
            </a:r>
            <a:r>
              <a:rPr lang="en-US" b="1" dirty="0" smtClean="0"/>
              <a:t> </a:t>
            </a:r>
            <a:r>
              <a:rPr lang="en-US" b="1" dirty="0" err="1"/>
              <a:t>Flujos</a:t>
            </a:r>
            <a:r>
              <a:rPr lang="en-US" b="1" dirty="0"/>
              <a:t> de OAuth </a:t>
            </a:r>
            <a:r>
              <a:rPr lang="en-US" b="1" dirty="0" err="1"/>
              <a:t>permitidos</a:t>
            </a:r>
            <a:r>
              <a:rPr lang="en-US" dirty="0"/>
              <a:t>  </a:t>
            </a:r>
            <a:r>
              <a:rPr lang="en-US" dirty="0" smtClean="0"/>
              <a:t> </a:t>
            </a:r>
            <a:r>
              <a:rPr lang="en-US" b="1" dirty="0" err="1" smtClean="0"/>
              <a:t>seleccionar</a:t>
            </a:r>
            <a:r>
              <a:rPr lang="en-US" b="1" dirty="0" smtClean="0"/>
              <a:t>: </a:t>
            </a:r>
            <a:r>
              <a:rPr lang="en-US" dirty="0"/>
              <a:t>Authorization code </a:t>
            </a:r>
            <a:r>
              <a:rPr lang="en-US" dirty="0" smtClean="0"/>
              <a:t>grant</a:t>
            </a:r>
          </a:p>
          <a:p>
            <a:pPr lvl="1"/>
            <a:r>
              <a:rPr lang="es-ES" b="1" dirty="0" smtClean="0">
                <a:solidFill>
                  <a:srgbClr val="FF0000"/>
                </a:solidFill>
              </a:rPr>
              <a:t>9. En </a:t>
            </a:r>
            <a:r>
              <a:rPr lang="en-US" b="1" dirty="0" smtClean="0"/>
              <a:t>OAuth 2.0 </a:t>
            </a:r>
            <a:r>
              <a:rPr lang="en-US" b="1" dirty="0" err="1" smtClean="0"/>
              <a:t>en</a:t>
            </a:r>
            <a:r>
              <a:rPr lang="en-US" b="1" dirty="0" smtClean="0"/>
              <a:t> </a:t>
            </a:r>
            <a:r>
              <a:rPr lang="en-US" b="1" dirty="0" err="1"/>
              <a:t>Ámbitos</a:t>
            </a:r>
            <a:r>
              <a:rPr lang="en-US" b="1" dirty="0"/>
              <a:t> de OAuth </a:t>
            </a:r>
            <a:r>
              <a:rPr lang="en-US" b="1" dirty="0" err="1"/>
              <a:t>permitidos</a:t>
            </a:r>
            <a:r>
              <a:rPr lang="en-US" dirty="0"/>
              <a:t>  </a:t>
            </a:r>
            <a:r>
              <a:rPr lang="en-US" dirty="0" smtClean="0"/>
              <a:t>   </a:t>
            </a:r>
            <a:r>
              <a:rPr lang="en-US" b="1" dirty="0" err="1" smtClean="0"/>
              <a:t>seleccionar</a:t>
            </a:r>
            <a:r>
              <a:rPr lang="en-US" b="1" dirty="0" smtClean="0"/>
              <a:t>: </a:t>
            </a:r>
            <a:r>
              <a:rPr lang="en-US" dirty="0" smtClean="0"/>
              <a:t>phone, email y opened</a:t>
            </a:r>
          </a:p>
          <a:p>
            <a:pPr lvl="1"/>
            <a:r>
              <a:rPr lang="es-ES" b="1" dirty="0" smtClean="0">
                <a:solidFill>
                  <a:srgbClr val="FF0000"/>
                </a:solidFill>
              </a:rPr>
              <a:t>10. Clic en lanzar interfaz de usuario alojada. Copiar URL: https://bmcmcedesarrollo.auth.us-east-1.amazoncognito.com/login?client_id=t8ogakodenvbei7nfe76d6jrr&amp;response_type=code&amp;scope=email+openid+phone&amp;redirect_uri=https://d3iikxb2s0t1p8.cloudfront.net/logged_in.html</a:t>
            </a:r>
            <a:endParaRPr lang="en-US" b="1" dirty="0" smtClean="0">
              <a:solidFill>
                <a:srgbClr val="FF0000"/>
              </a:solidFill>
            </a:endParaRPr>
          </a:p>
          <a:p>
            <a:pPr lvl="1"/>
            <a:endParaRPr lang="en-US" b="1" dirty="0" smtClean="0">
              <a:solidFill>
                <a:srgbClr val="FF0000"/>
              </a:solidFill>
            </a:endParaRPr>
          </a:p>
          <a:p>
            <a:pPr lvl="1"/>
            <a:endParaRPr lang="en-US" dirty="0"/>
          </a:p>
        </p:txBody>
      </p:sp>
    </p:spTree>
    <p:extLst>
      <p:ext uri="{BB962C8B-B14F-4D97-AF65-F5344CB8AC3E}">
        <p14:creationId xmlns:p14="http://schemas.microsoft.com/office/powerpoint/2010/main" val="65224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 y="1"/>
            <a:ext cx="45719" cy="2220686"/>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Rectángulo 2"/>
          <p:cNvSpPr/>
          <p:nvPr/>
        </p:nvSpPr>
        <p:spPr>
          <a:xfrm>
            <a:off x="1" y="2220687"/>
            <a:ext cx="45719" cy="2220686"/>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Rectángulo 3"/>
          <p:cNvSpPr/>
          <p:nvPr/>
        </p:nvSpPr>
        <p:spPr>
          <a:xfrm>
            <a:off x="1" y="4441372"/>
            <a:ext cx="45719" cy="2416627"/>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5" name="Imagen 4"/>
          <p:cNvPicPr>
            <a:picLocks noChangeAspect="1"/>
          </p:cNvPicPr>
          <p:nvPr/>
        </p:nvPicPr>
        <p:blipFill rotWithShape="1">
          <a:blip r:embed="rId2"/>
          <a:srcRect l="4038" t="15511"/>
          <a:stretch/>
        </p:blipFill>
        <p:spPr>
          <a:xfrm>
            <a:off x="10717352" y="1"/>
            <a:ext cx="1474648" cy="600890"/>
          </a:xfrm>
          <a:prstGeom prst="rect">
            <a:avLst/>
          </a:prstGeom>
        </p:spPr>
      </p:pic>
      <p:sp>
        <p:nvSpPr>
          <p:cNvPr id="6" name="Rectángulo 5"/>
          <p:cNvSpPr/>
          <p:nvPr/>
        </p:nvSpPr>
        <p:spPr>
          <a:xfrm>
            <a:off x="178527" y="1"/>
            <a:ext cx="91439" cy="600890"/>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 name="Imagen 6"/>
          <p:cNvPicPr>
            <a:picLocks noChangeAspect="1"/>
          </p:cNvPicPr>
          <p:nvPr/>
        </p:nvPicPr>
        <p:blipFill>
          <a:blip r:embed="rId3"/>
          <a:stretch>
            <a:fillRect/>
          </a:stretch>
        </p:blipFill>
        <p:spPr>
          <a:xfrm>
            <a:off x="11396962" y="6081712"/>
            <a:ext cx="795038" cy="776287"/>
          </a:xfrm>
          <a:prstGeom prst="rect">
            <a:avLst/>
          </a:prstGeom>
        </p:spPr>
      </p:pic>
      <p:sp>
        <p:nvSpPr>
          <p:cNvPr id="9" name="CuadroTexto 8"/>
          <p:cNvSpPr txBox="1"/>
          <p:nvPr/>
        </p:nvSpPr>
        <p:spPr>
          <a:xfrm>
            <a:off x="269966" y="235131"/>
            <a:ext cx="10589623" cy="369332"/>
          </a:xfrm>
          <a:prstGeom prst="rect">
            <a:avLst/>
          </a:prstGeom>
          <a:noFill/>
        </p:spPr>
        <p:txBody>
          <a:bodyPr wrap="square" rtlCol="0">
            <a:spAutoFit/>
          </a:bodyPr>
          <a:lstStyle/>
          <a:p>
            <a:r>
              <a:rPr lang="es-ES" dirty="0"/>
              <a:t>3</a:t>
            </a:r>
            <a:r>
              <a:rPr lang="es-ES" dirty="0" smtClean="0"/>
              <a:t>. Configuración de archivos para S3.</a:t>
            </a:r>
          </a:p>
        </p:txBody>
      </p:sp>
      <p:sp>
        <p:nvSpPr>
          <p:cNvPr id="11" name="CuadroTexto 10"/>
          <p:cNvSpPr txBox="1"/>
          <p:nvPr/>
        </p:nvSpPr>
        <p:spPr>
          <a:xfrm>
            <a:off x="45721" y="600891"/>
            <a:ext cx="12146280" cy="4524315"/>
          </a:xfrm>
          <a:prstGeom prst="rect">
            <a:avLst/>
          </a:prstGeom>
          <a:noFill/>
        </p:spPr>
        <p:txBody>
          <a:bodyPr wrap="square" rtlCol="0">
            <a:spAutoFit/>
          </a:bodyPr>
          <a:lstStyle/>
          <a:p>
            <a:pPr marL="342900" indent="-342900">
              <a:buAutoNum type="arabicPeriod"/>
            </a:pPr>
            <a:r>
              <a:rPr lang="es-ES" dirty="0" smtClean="0"/>
              <a:t>Ingresar a AWS </a:t>
            </a:r>
            <a:r>
              <a:rPr lang="es-ES" dirty="0" err="1" smtClean="0"/>
              <a:t>Console</a:t>
            </a:r>
            <a:r>
              <a:rPr lang="es-ES" dirty="0" smtClean="0"/>
              <a:t>. Con el usuario administrador.</a:t>
            </a:r>
          </a:p>
          <a:p>
            <a:pPr lvl="1"/>
            <a:r>
              <a:rPr lang="es-ES" dirty="0" smtClean="0"/>
              <a:t>2</a:t>
            </a:r>
            <a:r>
              <a:rPr lang="es-ES" dirty="0" smtClean="0"/>
              <a:t>. Buscar servicio de S3.</a:t>
            </a:r>
          </a:p>
          <a:p>
            <a:pPr lvl="1"/>
            <a:r>
              <a:rPr lang="es-ES" dirty="0" smtClean="0"/>
              <a:t>3. Seleccionar </a:t>
            </a:r>
            <a:r>
              <a:rPr lang="es-ES" dirty="0" err="1" smtClean="0">
                <a:solidFill>
                  <a:srgbClr val="FF0000"/>
                </a:solidFill>
              </a:rPr>
              <a:t>Bucket</a:t>
            </a:r>
            <a:r>
              <a:rPr lang="es-ES" dirty="0" smtClean="0">
                <a:solidFill>
                  <a:srgbClr val="FF0000"/>
                </a:solidFill>
              </a:rPr>
              <a:t> de S3 llamado: s3-website-bmcmce-desarrollo-20220902234836328700000002</a:t>
            </a:r>
          </a:p>
          <a:p>
            <a:pPr lvl="1"/>
            <a:r>
              <a:rPr lang="es-ES" dirty="0" smtClean="0"/>
              <a:t>4. Validar los 3 archivos cargados, llamados: index.html, Logged_in.html y Logged_out.html</a:t>
            </a:r>
            <a:endParaRPr lang="en-US" dirty="0" smtClean="0"/>
          </a:p>
          <a:p>
            <a:pPr lvl="1"/>
            <a:r>
              <a:rPr lang="es-ES" dirty="0" smtClean="0"/>
              <a:t>5. Archivo Logged_in.html</a:t>
            </a:r>
          </a:p>
          <a:p>
            <a:pPr lvl="1"/>
            <a:r>
              <a:rPr lang="es-ES" dirty="0"/>
              <a:t>&lt;</a:t>
            </a:r>
            <a:r>
              <a:rPr lang="es-ES" dirty="0" err="1"/>
              <a:t>body</a:t>
            </a:r>
            <a:r>
              <a:rPr lang="es-ES" dirty="0"/>
              <a:t>&gt;</a:t>
            </a:r>
          </a:p>
          <a:p>
            <a:pPr lvl="1"/>
            <a:r>
              <a:rPr lang="es-ES" dirty="0"/>
              <a:t>   &lt;h1&gt;Felicitaciones!&lt;/h1&gt;</a:t>
            </a:r>
          </a:p>
          <a:p>
            <a:pPr lvl="1"/>
            <a:r>
              <a:rPr lang="es-ES" dirty="0"/>
              <a:t>   &lt;p&gt;Estas </a:t>
            </a:r>
            <a:r>
              <a:rPr lang="es-ES" dirty="0" err="1"/>
              <a:t>logueado</a:t>
            </a:r>
            <a:r>
              <a:rPr lang="es-ES" dirty="0"/>
              <a:t> en este momento&lt;/p&gt;</a:t>
            </a:r>
          </a:p>
          <a:p>
            <a:pPr lvl="1"/>
            <a:r>
              <a:rPr lang="es-ES" dirty="0"/>
              <a:t>   &lt;a </a:t>
            </a:r>
            <a:r>
              <a:rPr lang="es-ES" dirty="0" err="1"/>
              <a:t>href</a:t>
            </a:r>
            <a:r>
              <a:rPr lang="es-ES" dirty="0"/>
              <a:t>="https://bmcmcedesarrollo.auth.us-east-1.amazoncognito.com/</a:t>
            </a:r>
            <a:r>
              <a:rPr lang="es-ES" dirty="0" err="1"/>
              <a:t>loginoutclient_id</a:t>
            </a:r>
            <a:r>
              <a:rPr lang="es-ES" dirty="0"/>
              <a:t>=t8ogakodenvbei7nfe76d6jrr&amp;redirect_uri=https://d3iikxb2s0t1p8.cloudfront.net/logged_out.html"&gt;Log </a:t>
            </a:r>
            <a:r>
              <a:rPr lang="es-ES" dirty="0" err="1"/>
              <a:t>out</a:t>
            </a:r>
            <a:r>
              <a:rPr lang="es-ES" dirty="0"/>
              <a:t>&lt;/a&gt;</a:t>
            </a:r>
          </a:p>
          <a:p>
            <a:pPr lvl="1"/>
            <a:r>
              <a:rPr lang="es-ES" dirty="0"/>
              <a:t>&lt;/</a:t>
            </a:r>
            <a:r>
              <a:rPr lang="es-ES" dirty="0" err="1"/>
              <a:t>body</a:t>
            </a:r>
            <a:r>
              <a:rPr lang="es-ES" dirty="0"/>
              <a:t>&gt;</a:t>
            </a:r>
          </a:p>
          <a:p>
            <a:pPr lvl="1"/>
            <a:r>
              <a:rPr lang="es-ES" dirty="0"/>
              <a:t> </a:t>
            </a:r>
            <a:r>
              <a:rPr lang="es-ES" dirty="0" smtClean="0"/>
              <a:t>6. Archivo Logged_out.html</a:t>
            </a:r>
          </a:p>
          <a:p>
            <a:pPr lvl="1"/>
            <a:endParaRPr lang="es-ES" dirty="0"/>
          </a:p>
          <a:p>
            <a:pPr lvl="1"/>
            <a:endParaRPr lang="en-US" dirty="0" smtClean="0"/>
          </a:p>
          <a:p>
            <a:pPr marL="800100" lvl="1" indent="-342900">
              <a:buAutoNum type="arabicPeriod"/>
            </a:pPr>
            <a:endParaRPr lang="en-US" dirty="0"/>
          </a:p>
        </p:txBody>
      </p:sp>
    </p:spTree>
    <p:extLst>
      <p:ext uri="{BB962C8B-B14F-4D97-AF65-F5344CB8AC3E}">
        <p14:creationId xmlns:p14="http://schemas.microsoft.com/office/powerpoint/2010/main" val="3718851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 y="1"/>
            <a:ext cx="45719" cy="2220686"/>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Rectángulo 2"/>
          <p:cNvSpPr/>
          <p:nvPr/>
        </p:nvSpPr>
        <p:spPr>
          <a:xfrm>
            <a:off x="1" y="2220687"/>
            <a:ext cx="45719" cy="2220686"/>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Rectángulo 3"/>
          <p:cNvSpPr/>
          <p:nvPr/>
        </p:nvSpPr>
        <p:spPr>
          <a:xfrm>
            <a:off x="1" y="4441372"/>
            <a:ext cx="45719" cy="2416627"/>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5" name="Imagen 4"/>
          <p:cNvPicPr>
            <a:picLocks noChangeAspect="1"/>
          </p:cNvPicPr>
          <p:nvPr/>
        </p:nvPicPr>
        <p:blipFill rotWithShape="1">
          <a:blip r:embed="rId2"/>
          <a:srcRect l="4038" t="15511"/>
          <a:stretch/>
        </p:blipFill>
        <p:spPr>
          <a:xfrm>
            <a:off x="10717352" y="1"/>
            <a:ext cx="1474648" cy="600890"/>
          </a:xfrm>
          <a:prstGeom prst="rect">
            <a:avLst/>
          </a:prstGeom>
        </p:spPr>
      </p:pic>
      <p:sp>
        <p:nvSpPr>
          <p:cNvPr id="6" name="Rectángulo 5"/>
          <p:cNvSpPr/>
          <p:nvPr/>
        </p:nvSpPr>
        <p:spPr>
          <a:xfrm>
            <a:off x="178527" y="1"/>
            <a:ext cx="91439" cy="600890"/>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 name="Imagen 6"/>
          <p:cNvPicPr>
            <a:picLocks noChangeAspect="1"/>
          </p:cNvPicPr>
          <p:nvPr/>
        </p:nvPicPr>
        <p:blipFill>
          <a:blip r:embed="rId3"/>
          <a:stretch>
            <a:fillRect/>
          </a:stretch>
        </p:blipFill>
        <p:spPr>
          <a:xfrm>
            <a:off x="11396962" y="6081712"/>
            <a:ext cx="795038" cy="776287"/>
          </a:xfrm>
          <a:prstGeom prst="rect">
            <a:avLst/>
          </a:prstGeom>
        </p:spPr>
      </p:pic>
    </p:spTree>
    <p:extLst>
      <p:ext uri="{BB962C8B-B14F-4D97-AF65-F5344CB8AC3E}">
        <p14:creationId xmlns:p14="http://schemas.microsoft.com/office/powerpoint/2010/main" val="173704474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932</Words>
  <Application>Microsoft Office PowerPoint</Application>
  <PresentationFormat>Panorámica</PresentationFormat>
  <Paragraphs>72</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Arial Black</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41</cp:revision>
  <dcterms:created xsi:type="dcterms:W3CDTF">2022-09-05T20:30:34Z</dcterms:created>
  <dcterms:modified xsi:type="dcterms:W3CDTF">2022-09-12T16:39:13Z</dcterms:modified>
</cp:coreProperties>
</file>