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Livvic" pitchFamily="2" charset="0"/>
      <p:regular r:id="rId11"/>
    </p:embeddedFont>
    <p:embeddedFont>
      <p:font typeface="Livvic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33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kaggle.com/datasets/shobhit043/diseases-and-their-sympto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1-024-03423-7" TargetMode="External"/><Relationship Id="rId7" Type="http://schemas.openxmlformats.org/officeDocument/2006/relationships/hyperlink" Target="https://arxiv.org/html/2504.09421v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ture.com/articles/s41586-025-08866-7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11600" y="-153702"/>
            <a:ext cx="16363038" cy="8520557"/>
            <a:chOff x="0" y="0"/>
            <a:chExt cx="4309607" cy="2244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9607" cy="2244097"/>
            </a:xfrm>
            <a:custGeom>
              <a:avLst/>
              <a:gdLst/>
              <a:ahLst/>
              <a:cxnLst/>
              <a:rect l="l" t="t" r="r" b="b"/>
              <a:pathLst>
                <a:path w="4309607" h="2244097">
                  <a:moveTo>
                    <a:pt x="0" y="0"/>
                  </a:moveTo>
                  <a:lnTo>
                    <a:pt x="4309607" y="0"/>
                  </a:lnTo>
                  <a:lnTo>
                    <a:pt x="4309607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09607" cy="22821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V="1">
            <a:off x="-350272" y="9258300"/>
            <a:ext cx="17003386" cy="1905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890274" y="5007681"/>
            <a:ext cx="14369026" cy="1632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81"/>
              </a:lnSpc>
            </a:pPr>
            <a:r>
              <a:rPr lang="en-US" sz="11027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Interim 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90274" y="7128871"/>
            <a:ext cx="8188631" cy="390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8"/>
              </a:lnSpc>
            </a:pPr>
            <a:r>
              <a:rPr lang="en-US" sz="2299" b="1" spc="105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Mai Werthaim &amp; Maya Kimhi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90274" y="3146850"/>
            <a:ext cx="14369026" cy="1771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31"/>
              </a:lnSpc>
            </a:pPr>
            <a:r>
              <a:rPr lang="en-US" sz="12027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MedCoach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1023938" y="1028700"/>
            <a:ext cx="4762" cy="9540111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2523" y="0"/>
            <a:ext cx="7030551" cy="11362040"/>
            <a:chOff x="0" y="0"/>
            <a:chExt cx="1851668" cy="2992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1668" cy="2992471"/>
            </a:xfrm>
            <a:custGeom>
              <a:avLst/>
              <a:gdLst/>
              <a:ahLst/>
              <a:cxnLst/>
              <a:rect l="l" t="t" r="r" b="b"/>
              <a:pathLst>
                <a:path w="1851668" h="2992471">
                  <a:moveTo>
                    <a:pt x="0" y="0"/>
                  </a:moveTo>
                  <a:lnTo>
                    <a:pt x="1851668" y="0"/>
                  </a:lnTo>
                  <a:lnTo>
                    <a:pt x="1851668" y="2992471"/>
                  </a:lnTo>
                  <a:lnTo>
                    <a:pt x="0" y="2992471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51668" cy="3030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157073" y="1568160"/>
            <a:ext cx="16006242" cy="548315"/>
            <a:chOff x="0" y="0"/>
            <a:chExt cx="4215636" cy="1444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15636" cy="144412"/>
            </a:xfrm>
            <a:custGeom>
              <a:avLst/>
              <a:gdLst/>
              <a:ahLst/>
              <a:cxnLst/>
              <a:rect l="l" t="t" r="r" b="b"/>
              <a:pathLst>
                <a:path w="4215636" h="144412">
                  <a:moveTo>
                    <a:pt x="48368" y="0"/>
                  </a:moveTo>
                  <a:lnTo>
                    <a:pt x="4167268" y="0"/>
                  </a:lnTo>
                  <a:cubicBezTo>
                    <a:pt x="4180096" y="0"/>
                    <a:pt x="4192398" y="5096"/>
                    <a:pt x="4201469" y="14167"/>
                  </a:cubicBezTo>
                  <a:cubicBezTo>
                    <a:pt x="4210540" y="23237"/>
                    <a:pt x="4215636" y="35540"/>
                    <a:pt x="4215636" y="48368"/>
                  </a:cubicBezTo>
                  <a:lnTo>
                    <a:pt x="4215636" y="96044"/>
                  </a:lnTo>
                  <a:cubicBezTo>
                    <a:pt x="4215636" y="108872"/>
                    <a:pt x="4210540" y="121175"/>
                    <a:pt x="4201469" y="130246"/>
                  </a:cubicBezTo>
                  <a:cubicBezTo>
                    <a:pt x="4192398" y="139316"/>
                    <a:pt x="4180096" y="144412"/>
                    <a:pt x="4167268" y="144412"/>
                  </a:cubicBezTo>
                  <a:lnTo>
                    <a:pt x="48368" y="144412"/>
                  </a:lnTo>
                  <a:cubicBezTo>
                    <a:pt x="35540" y="144412"/>
                    <a:pt x="23237" y="139316"/>
                    <a:pt x="14167" y="130246"/>
                  </a:cubicBezTo>
                  <a:cubicBezTo>
                    <a:pt x="5096" y="121175"/>
                    <a:pt x="0" y="108872"/>
                    <a:pt x="0" y="96044"/>
                  </a:cubicBezTo>
                  <a:lnTo>
                    <a:pt x="0" y="48368"/>
                  </a:lnTo>
                  <a:cubicBezTo>
                    <a:pt x="0" y="35540"/>
                    <a:pt x="5096" y="23237"/>
                    <a:pt x="14167" y="14167"/>
                  </a:cubicBezTo>
                  <a:cubicBezTo>
                    <a:pt x="23237" y="5096"/>
                    <a:pt x="35540" y="0"/>
                    <a:pt x="48368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4215636" cy="163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727228" y="1645468"/>
            <a:ext cx="4694516" cy="38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499" b="1" spc="202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Case Preparation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4157073" y="4105704"/>
            <a:ext cx="16006242" cy="548315"/>
            <a:chOff x="0" y="0"/>
            <a:chExt cx="4215636" cy="1444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15636" cy="144412"/>
            </a:xfrm>
            <a:custGeom>
              <a:avLst/>
              <a:gdLst/>
              <a:ahLst/>
              <a:cxnLst/>
              <a:rect l="l" t="t" r="r" b="b"/>
              <a:pathLst>
                <a:path w="4215636" h="144412">
                  <a:moveTo>
                    <a:pt x="48368" y="0"/>
                  </a:moveTo>
                  <a:lnTo>
                    <a:pt x="4167268" y="0"/>
                  </a:lnTo>
                  <a:cubicBezTo>
                    <a:pt x="4180096" y="0"/>
                    <a:pt x="4192398" y="5096"/>
                    <a:pt x="4201469" y="14167"/>
                  </a:cubicBezTo>
                  <a:cubicBezTo>
                    <a:pt x="4210540" y="23237"/>
                    <a:pt x="4215636" y="35540"/>
                    <a:pt x="4215636" y="48368"/>
                  </a:cubicBezTo>
                  <a:lnTo>
                    <a:pt x="4215636" y="96044"/>
                  </a:lnTo>
                  <a:cubicBezTo>
                    <a:pt x="4215636" y="108872"/>
                    <a:pt x="4210540" y="121175"/>
                    <a:pt x="4201469" y="130246"/>
                  </a:cubicBezTo>
                  <a:cubicBezTo>
                    <a:pt x="4192398" y="139316"/>
                    <a:pt x="4180096" y="144412"/>
                    <a:pt x="4167268" y="144412"/>
                  </a:cubicBezTo>
                  <a:lnTo>
                    <a:pt x="48368" y="144412"/>
                  </a:lnTo>
                  <a:cubicBezTo>
                    <a:pt x="35540" y="144412"/>
                    <a:pt x="23237" y="139316"/>
                    <a:pt x="14167" y="130246"/>
                  </a:cubicBezTo>
                  <a:cubicBezTo>
                    <a:pt x="5096" y="121175"/>
                    <a:pt x="0" y="108872"/>
                    <a:pt x="0" y="96044"/>
                  </a:cubicBezTo>
                  <a:lnTo>
                    <a:pt x="0" y="48368"/>
                  </a:lnTo>
                  <a:cubicBezTo>
                    <a:pt x="0" y="35540"/>
                    <a:pt x="5096" y="23237"/>
                    <a:pt x="14167" y="14167"/>
                  </a:cubicBezTo>
                  <a:cubicBezTo>
                    <a:pt x="23237" y="5096"/>
                    <a:pt x="35540" y="0"/>
                    <a:pt x="48368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4215636" cy="163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727228" y="4175450"/>
            <a:ext cx="5073077" cy="38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499" b="1" spc="202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Student Examination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4157073" y="6639250"/>
            <a:ext cx="16006242" cy="548315"/>
            <a:chOff x="0" y="0"/>
            <a:chExt cx="4215636" cy="14441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15636" cy="144412"/>
            </a:xfrm>
            <a:custGeom>
              <a:avLst/>
              <a:gdLst/>
              <a:ahLst/>
              <a:cxnLst/>
              <a:rect l="l" t="t" r="r" b="b"/>
              <a:pathLst>
                <a:path w="4215636" h="144412">
                  <a:moveTo>
                    <a:pt x="48368" y="0"/>
                  </a:moveTo>
                  <a:lnTo>
                    <a:pt x="4167268" y="0"/>
                  </a:lnTo>
                  <a:cubicBezTo>
                    <a:pt x="4180096" y="0"/>
                    <a:pt x="4192398" y="5096"/>
                    <a:pt x="4201469" y="14167"/>
                  </a:cubicBezTo>
                  <a:cubicBezTo>
                    <a:pt x="4210540" y="23237"/>
                    <a:pt x="4215636" y="35540"/>
                    <a:pt x="4215636" y="48368"/>
                  </a:cubicBezTo>
                  <a:lnTo>
                    <a:pt x="4215636" y="96044"/>
                  </a:lnTo>
                  <a:cubicBezTo>
                    <a:pt x="4215636" y="108872"/>
                    <a:pt x="4210540" y="121175"/>
                    <a:pt x="4201469" y="130246"/>
                  </a:cubicBezTo>
                  <a:cubicBezTo>
                    <a:pt x="4192398" y="139316"/>
                    <a:pt x="4180096" y="144412"/>
                    <a:pt x="4167268" y="144412"/>
                  </a:cubicBezTo>
                  <a:lnTo>
                    <a:pt x="48368" y="144412"/>
                  </a:lnTo>
                  <a:cubicBezTo>
                    <a:pt x="35540" y="144412"/>
                    <a:pt x="23237" y="139316"/>
                    <a:pt x="14167" y="130246"/>
                  </a:cubicBezTo>
                  <a:cubicBezTo>
                    <a:pt x="5096" y="121175"/>
                    <a:pt x="0" y="108872"/>
                    <a:pt x="0" y="96044"/>
                  </a:cubicBezTo>
                  <a:lnTo>
                    <a:pt x="0" y="48368"/>
                  </a:lnTo>
                  <a:cubicBezTo>
                    <a:pt x="0" y="35540"/>
                    <a:pt x="5096" y="23237"/>
                    <a:pt x="14167" y="14167"/>
                  </a:cubicBezTo>
                  <a:cubicBezTo>
                    <a:pt x="23237" y="5096"/>
                    <a:pt x="35540" y="0"/>
                    <a:pt x="48368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4215636" cy="163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727228" y="6716557"/>
            <a:ext cx="5611526" cy="38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499" b="1" spc="202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Feedback Generation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27228" y="2262299"/>
            <a:ext cx="10560772" cy="102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 spc="178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199" spc="178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Diseases and their symptoms</a:t>
            </a:r>
          </a:p>
          <a:p>
            <a:pPr algn="l">
              <a:lnSpc>
                <a:spcPts val="2749"/>
              </a:lnSpc>
              <a:spcBef>
                <a:spcPct val="0"/>
              </a:spcBef>
            </a:pPr>
            <a:r>
              <a:rPr lang="en-US" sz="2199" b="1" spc="178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Output:</a:t>
            </a:r>
            <a:r>
              <a:rPr lang="en-US" sz="2199" spc="178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Patient cases and their diagnosis</a:t>
            </a:r>
          </a:p>
          <a:p>
            <a:pPr algn="l">
              <a:lnSpc>
                <a:spcPts val="2749"/>
              </a:lnSpc>
              <a:spcBef>
                <a:spcPct val="0"/>
              </a:spcBef>
            </a:pPr>
            <a:r>
              <a:rPr lang="en-US" sz="2199" b="1" spc="178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</a:t>
            </a:r>
            <a:r>
              <a:rPr lang="en-US" sz="2199" spc="178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Text generation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27228" y="4796894"/>
            <a:ext cx="7613474" cy="102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 spc="178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199" spc="178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Partial patient case</a:t>
            </a:r>
          </a:p>
          <a:p>
            <a:pPr algn="l">
              <a:lnSpc>
                <a:spcPts val="2749"/>
              </a:lnSpc>
              <a:spcBef>
                <a:spcPct val="0"/>
              </a:spcBef>
            </a:pPr>
            <a:r>
              <a:rPr lang="en-US" sz="2199" b="1" spc="178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Output: </a:t>
            </a:r>
            <a:r>
              <a:rPr lang="en-US" sz="2199" spc="178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Student diagnosis and questions</a:t>
            </a:r>
          </a:p>
          <a:p>
            <a:pPr algn="l">
              <a:lnSpc>
                <a:spcPts val="2749"/>
              </a:lnSpc>
              <a:spcBef>
                <a:spcPct val="0"/>
              </a:spcBef>
            </a:pPr>
            <a:r>
              <a:rPr lang="en-US" sz="2199" b="1" spc="178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</a:t>
            </a:r>
            <a:r>
              <a:rPr lang="en-US" sz="2199" spc="178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Question-Answering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27228" y="7425690"/>
            <a:ext cx="10200060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00" b="1" spc="170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100" spc="17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Doctor questions and diagnosis, Student questions and diagnosis,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 b="1" spc="170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Output: </a:t>
            </a:r>
            <a:r>
              <a:rPr lang="en-US" sz="2100" spc="17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Student evaluation (avg questions to diagnosis &amp; similarity between doctor &amp; student)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 b="1" spc="170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</a:t>
            </a:r>
            <a:r>
              <a:rPr lang="en-US" sz="2100" spc="17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Text similarity</a:t>
            </a:r>
          </a:p>
        </p:txBody>
      </p:sp>
      <p:sp>
        <p:nvSpPr>
          <p:cNvPr id="20" name="Freeform 20"/>
          <p:cNvSpPr/>
          <p:nvPr/>
        </p:nvSpPr>
        <p:spPr>
          <a:xfrm>
            <a:off x="5535833" y="284993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3" y="0"/>
                </a:lnTo>
                <a:lnTo>
                  <a:pt x="852753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64516" y="1596735"/>
            <a:ext cx="5513642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Project Description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91157" y="7696517"/>
            <a:ext cx="551364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00" b="1" spc="170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Dataset:</a:t>
            </a:r>
            <a:r>
              <a:rPr lang="en-US" sz="2100" spc="17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Diseases and their Symptoms</a:t>
            </a:r>
          </a:p>
          <a:p>
            <a:pPr algn="l">
              <a:lnSpc>
                <a:spcPts val="2625"/>
              </a:lnSpc>
              <a:spcBef>
                <a:spcPct val="0"/>
              </a:spcBef>
            </a:pPr>
            <a:r>
              <a:rPr lang="en-US" sz="2100" b="1" spc="170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Labels: </a:t>
            </a:r>
            <a:r>
              <a:rPr lang="en-US" sz="2100" spc="17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Prognosis</a:t>
            </a:r>
          </a:p>
        </p:txBody>
      </p:sp>
      <p:sp>
        <p:nvSpPr>
          <p:cNvPr id="23" name="Freeform 23">
            <a:hlinkClick r:id="rId4" tooltip="https://www.kaggle.com/datasets/shobhit043/diseases-and-their-symptoms"/>
          </p:cNvPr>
          <p:cNvSpPr/>
          <p:nvPr/>
        </p:nvSpPr>
        <p:spPr>
          <a:xfrm>
            <a:off x="5962210" y="7663815"/>
            <a:ext cx="483787" cy="483787"/>
          </a:xfrm>
          <a:custGeom>
            <a:avLst/>
            <a:gdLst/>
            <a:ahLst/>
            <a:cxnLst/>
            <a:rect l="l" t="t" r="r" b="b"/>
            <a:pathLst>
              <a:path w="483787" h="483787">
                <a:moveTo>
                  <a:pt x="0" y="0"/>
                </a:moveTo>
                <a:lnTo>
                  <a:pt x="483787" y="0"/>
                </a:lnTo>
                <a:lnTo>
                  <a:pt x="483787" y="483787"/>
                </a:lnTo>
                <a:lnTo>
                  <a:pt x="0" y="4837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91157" y="9211310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64516" y="4353250"/>
            <a:ext cx="6248237" cy="252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Medical students are often overwhelmed by theoretical study and lack practical diagnostic experience. 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 spc="162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MedCoach offers an AI-driven learning environment with realistic, interactive case simulations that advance medical decision-making with immediate, relevant 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06511" y="490537"/>
            <a:ext cx="4618801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Prior Art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D85EEAA-6BC3-69BD-794B-F0328FE1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5437"/>
            <a:ext cx="17221200" cy="8501063"/>
          </a:xfrm>
          <a:prstGeom prst="rect">
            <a:avLst/>
          </a:prstGeom>
        </p:spPr>
      </p:pic>
      <p:sp>
        <p:nvSpPr>
          <p:cNvPr id="9" name="Freeform 3">
            <a:hlinkClick r:id="rId3" tooltip="https://www.nature.com/articles/s41591-024-03423-7"/>
            <a:extLst>
              <a:ext uri="{FF2B5EF4-FFF2-40B4-BE49-F238E27FC236}">
                <a16:creationId xmlns:a16="http://schemas.microsoft.com/office/drawing/2014/main" id="{041A2206-2B9D-8F45-D3F8-F28886483489}"/>
              </a:ext>
            </a:extLst>
          </p:cNvPr>
          <p:cNvSpPr/>
          <p:nvPr/>
        </p:nvSpPr>
        <p:spPr>
          <a:xfrm>
            <a:off x="6759222" y="3139722"/>
            <a:ext cx="555978" cy="555978"/>
          </a:xfrm>
          <a:custGeom>
            <a:avLst/>
            <a:gdLst/>
            <a:ahLst/>
            <a:cxnLst/>
            <a:rect l="l" t="t" r="r" b="b"/>
            <a:pathLst>
              <a:path w="555978" h="555978">
                <a:moveTo>
                  <a:pt x="0" y="0"/>
                </a:moveTo>
                <a:lnTo>
                  <a:pt x="555978" y="0"/>
                </a:lnTo>
                <a:lnTo>
                  <a:pt x="555978" y="555978"/>
                </a:lnTo>
                <a:lnTo>
                  <a:pt x="0" y="555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4">
            <a:hlinkClick r:id="rId6" tooltip="https://www.nature.com/articles/s41586-025-08866-7"/>
            <a:extLst>
              <a:ext uri="{FF2B5EF4-FFF2-40B4-BE49-F238E27FC236}">
                <a16:creationId xmlns:a16="http://schemas.microsoft.com/office/drawing/2014/main" id="{1376EE2A-3166-FAEB-0E4E-88FDC056D406}"/>
              </a:ext>
            </a:extLst>
          </p:cNvPr>
          <p:cNvSpPr/>
          <p:nvPr/>
        </p:nvSpPr>
        <p:spPr>
          <a:xfrm>
            <a:off x="11788422" y="3139722"/>
            <a:ext cx="555978" cy="555978"/>
          </a:xfrm>
          <a:custGeom>
            <a:avLst/>
            <a:gdLst/>
            <a:ahLst/>
            <a:cxnLst/>
            <a:rect l="l" t="t" r="r" b="b"/>
            <a:pathLst>
              <a:path w="555978" h="555978">
                <a:moveTo>
                  <a:pt x="0" y="0"/>
                </a:moveTo>
                <a:lnTo>
                  <a:pt x="555979" y="0"/>
                </a:lnTo>
                <a:lnTo>
                  <a:pt x="555979" y="555978"/>
                </a:lnTo>
                <a:lnTo>
                  <a:pt x="0" y="555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5">
            <a:hlinkClick r:id="rId7" tooltip="https://arxiv.org/html/2504.09421v1"/>
            <a:extLst>
              <a:ext uri="{FF2B5EF4-FFF2-40B4-BE49-F238E27FC236}">
                <a16:creationId xmlns:a16="http://schemas.microsoft.com/office/drawing/2014/main" id="{5E5ED5AF-A292-2D75-CB90-CBDAF89D44DE}"/>
              </a:ext>
            </a:extLst>
          </p:cNvPr>
          <p:cNvSpPr/>
          <p:nvPr/>
        </p:nvSpPr>
        <p:spPr>
          <a:xfrm>
            <a:off x="17068800" y="3162300"/>
            <a:ext cx="555978" cy="555978"/>
          </a:xfrm>
          <a:custGeom>
            <a:avLst/>
            <a:gdLst/>
            <a:ahLst/>
            <a:cxnLst/>
            <a:rect l="l" t="t" r="r" b="b"/>
            <a:pathLst>
              <a:path w="555978" h="555978">
                <a:moveTo>
                  <a:pt x="0" y="0"/>
                </a:moveTo>
                <a:lnTo>
                  <a:pt x="555978" y="0"/>
                </a:lnTo>
                <a:lnTo>
                  <a:pt x="555978" y="555978"/>
                </a:lnTo>
                <a:lnTo>
                  <a:pt x="0" y="555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128" y="1584769"/>
            <a:ext cx="766580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NLP Pipeline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3834" y="4421337"/>
            <a:ext cx="3348282" cy="50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Raw Data: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100 random sample of Symptoms and diagnoses.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Table of 4 columns - Diagnosis, full patient case, 80% case, 50% case.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Patient Case Creation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Model:</a:t>
            </a:r>
            <a:r>
              <a:rPr lang="en-US" sz="2000">
                <a:solidFill>
                  <a:srgbClr val="FF313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MedLlama2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Metric: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Model-based evaluation (PubMedBERT)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79816" y="4421337"/>
            <a:ext cx="3638298" cy="50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A table of 4 columns - Diagnosis,  full patient case, 80% case, 50% case.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K pairs of columns (doctor's question, doctor's diagnosis)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Doctor &amp; patient role playing.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Model: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Me-LLaMA 13B as doctor &amp; MedLlama2 as patient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Metric: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Accuracy, AUC</a:t>
            </a:r>
          </a:p>
          <a:p>
            <a:pPr algn="r" rtl="1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154669" y="4421337"/>
            <a:ext cx="4421925" cy="50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Doctors question &amp; 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diadnosis, student question &amp; diagnosis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Similarity between doctor questions &amp; student questions 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 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Comparing student to  doctor 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Model: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None (NLP Metrics)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Metric: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average questions to diagnosis,  questions cosine similarity.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296289" y="3289744"/>
            <a:ext cx="18488195" cy="731080"/>
            <a:chOff x="0" y="0"/>
            <a:chExt cx="4869319" cy="19254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69319" cy="192548"/>
            </a:xfrm>
            <a:custGeom>
              <a:avLst/>
              <a:gdLst/>
              <a:ahLst/>
              <a:cxnLst/>
              <a:rect l="l" t="t" r="r" b="b"/>
              <a:pathLst>
                <a:path w="4869319" h="192548">
                  <a:moveTo>
                    <a:pt x="41875" y="0"/>
                  </a:moveTo>
                  <a:lnTo>
                    <a:pt x="4827444" y="0"/>
                  </a:lnTo>
                  <a:cubicBezTo>
                    <a:pt x="4838550" y="0"/>
                    <a:pt x="4849201" y="4412"/>
                    <a:pt x="4857054" y="12265"/>
                  </a:cubicBezTo>
                  <a:cubicBezTo>
                    <a:pt x="4864907" y="20118"/>
                    <a:pt x="4869319" y="30769"/>
                    <a:pt x="4869319" y="41875"/>
                  </a:cubicBezTo>
                  <a:lnTo>
                    <a:pt x="4869319" y="150673"/>
                  </a:lnTo>
                  <a:cubicBezTo>
                    <a:pt x="4869319" y="173800"/>
                    <a:pt x="4850571" y="192548"/>
                    <a:pt x="4827444" y="192548"/>
                  </a:cubicBezTo>
                  <a:lnTo>
                    <a:pt x="41875" y="192548"/>
                  </a:lnTo>
                  <a:cubicBezTo>
                    <a:pt x="30769" y="192548"/>
                    <a:pt x="20118" y="188136"/>
                    <a:pt x="12265" y="180283"/>
                  </a:cubicBezTo>
                  <a:cubicBezTo>
                    <a:pt x="4412" y="172430"/>
                    <a:pt x="0" y="161779"/>
                    <a:pt x="0" y="150673"/>
                  </a:cubicBezTo>
                  <a:lnTo>
                    <a:pt x="0" y="41875"/>
                  </a:lnTo>
                  <a:cubicBezTo>
                    <a:pt x="0" y="18748"/>
                    <a:pt x="18748" y="0"/>
                    <a:pt x="418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4869319" cy="211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84158" y="3485422"/>
            <a:ext cx="2845889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Case Preparation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79816" y="3485022"/>
            <a:ext cx="3638298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Benchmark Generation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45144" y="3485022"/>
            <a:ext cx="2926467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Evaluation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172989" y="79298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122615" y="3485422"/>
            <a:ext cx="3184093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Student Stimulation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22615" y="4421337"/>
            <a:ext cx="3673504" cy="472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Input: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  Full patient case, 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80% patient case, 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50% patient case.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Output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: K pairs of columns (student question and diagnosis)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Task: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Student &amp; patient role playing.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Model: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DeepSeek-R1 as sudent &amp; MedLlama2 as patient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Metric: </a:t>
            </a:r>
            <a:r>
              <a:rPr lang="en-US" sz="20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Accuracy, AUC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657843" y="79298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0078" y="1028700"/>
            <a:ext cx="12074258" cy="1483210"/>
            <a:chOff x="0" y="0"/>
            <a:chExt cx="3180052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052" cy="390640"/>
            </a:xfrm>
            <a:custGeom>
              <a:avLst/>
              <a:gdLst/>
              <a:ahLst/>
              <a:cxnLst/>
              <a:rect l="l" t="t" r="r" b="b"/>
              <a:pathLst>
                <a:path w="3180052" h="390640">
                  <a:moveTo>
                    <a:pt x="64119" y="0"/>
                  </a:moveTo>
                  <a:lnTo>
                    <a:pt x="3115932" y="0"/>
                  </a:lnTo>
                  <a:cubicBezTo>
                    <a:pt x="3151344" y="0"/>
                    <a:pt x="3180052" y="28707"/>
                    <a:pt x="3180052" y="64119"/>
                  </a:cubicBezTo>
                  <a:lnTo>
                    <a:pt x="3180052" y="326520"/>
                  </a:lnTo>
                  <a:cubicBezTo>
                    <a:pt x="3180052" y="343526"/>
                    <a:pt x="3173296" y="359835"/>
                    <a:pt x="3161272" y="371859"/>
                  </a:cubicBezTo>
                  <a:cubicBezTo>
                    <a:pt x="3149247" y="383884"/>
                    <a:pt x="3132938" y="390640"/>
                    <a:pt x="3115932" y="390640"/>
                  </a:cubicBezTo>
                  <a:lnTo>
                    <a:pt x="64119" y="390640"/>
                  </a:lnTo>
                  <a:cubicBezTo>
                    <a:pt x="28707" y="390640"/>
                    <a:pt x="0" y="361932"/>
                    <a:pt x="0" y="326520"/>
                  </a:cubicBezTo>
                  <a:lnTo>
                    <a:pt x="0" y="64119"/>
                  </a:lnTo>
                  <a:cubicBezTo>
                    <a:pt x="0" y="47114"/>
                    <a:pt x="6755" y="30805"/>
                    <a:pt x="18780" y="18780"/>
                  </a:cubicBezTo>
                  <a:cubicBezTo>
                    <a:pt x="30805" y="6755"/>
                    <a:pt x="47114" y="0"/>
                    <a:pt x="64119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180052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67975" y="4976036"/>
            <a:ext cx="19449756" cy="4832514"/>
            <a:chOff x="0" y="0"/>
            <a:chExt cx="5122569" cy="12727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22569" cy="1272761"/>
            </a:xfrm>
            <a:custGeom>
              <a:avLst/>
              <a:gdLst/>
              <a:ahLst/>
              <a:cxnLst/>
              <a:rect l="l" t="t" r="r" b="b"/>
              <a:pathLst>
                <a:path w="5122569" h="1272761">
                  <a:moveTo>
                    <a:pt x="20300" y="0"/>
                  </a:moveTo>
                  <a:lnTo>
                    <a:pt x="5102269" y="0"/>
                  </a:lnTo>
                  <a:cubicBezTo>
                    <a:pt x="5107653" y="0"/>
                    <a:pt x="5112817" y="2139"/>
                    <a:pt x="5116624" y="5946"/>
                  </a:cubicBezTo>
                  <a:cubicBezTo>
                    <a:pt x="5120431" y="9753"/>
                    <a:pt x="5122569" y="14916"/>
                    <a:pt x="5122569" y="20300"/>
                  </a:cubicBezTo>
                  <a:lnTo>
                    <a:pt x="5122569" y="1252460"/>
                  </a:lnTo>
                  <a:cubicBezTo>
                    <a:pt x="5122569" y="1257844"/>
                    <a:pt x="5120431" y="1263008"/>
                    <a:pt x="5116624" y="1266815"/>
                  </a:cubicBezTo>
                  <a:cubicBezTo>
                    <a:pt x="5112817" y="1270622"/>
                    <a:pt x="5107653" y="1272761"/>
                    <a:pt x="5102269" y="1272761"/>
                  </a:cubicBezTo>
                  <a:lnTo>
                    <a:pt x="20300" y="1272761"/>
                  </a:lnTo>
                  <a:cubicBezTo>
                    <a:pt x="9089" y="1272761"/>
                    <a:pt x="0" y="1263672"/>
                    <a:pt x="0" y="1252460"/>
                  </a:cubicBezTo>
                  <a:lnTo>
                    <a:pt x="0" y="20300"/>
                  </a:lnTo>
                  <a:cubicBezTo>
                    <a:pt x="0" y="14916"/>
                    <a:pt x="2139" y="9753"/>
                    <a:pt x="5946" y="5946"/>
                  </a:cubicBezTo>
                  <a:cubicBezTo>
                    <a:pt x="9753" y="2139"/>
                    <a:pt x="14916" y="0"/>
                    <a:pt x="203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122569" cy="1291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5614327"/>
            <a:ext cx="18288000" cy="3611880"/>
          </a:xfrm>
          <a:custGeom>
            <a:avLst/>
            <a:gdLst/>
            <a:ahLst/>
            <a:cxnLst/>
            <a:rect l="l" t="t" r="r" b="b"/>
            <a:pathLst>
              <a:path w="18288000" h="3611880">
                <a:moveTo>
                  <a:pt x="0" y="0"/>
                </a:moveTo>
                <a:lnTo>
                  <a:pt x="18288000" y="0"/>
                </a:lnTo>
                <a:lnTo>
                  <a:pt x="18288000" y="3611880"/>
                </a:lnTo>
                <a:lnTo>
                  <a:pt x="0" y="3611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933942"/>
            <a:ext cx="6123405" cy="180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Raw data - Diseases and their Symptoms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2564 rows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400 symptoms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133 unique diseases</a:t>
            </a:r>
          </a:p>
          <a:p>
            <a:pPr marL="539749" lvl="1" indent="-269875" algn="l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13 duplicate rows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7956" y="1147493"/>
            <a:ext cx="848622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Data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0078" y="1028700"/>
            <a:ext cx="12074258" cy="1483210"/>
            <a:chOff x="0" y="0"/>
            <a:chExt cx="3180052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052" cy="390640"/>
            </a:xfrm>
            <a:custGeom>
              <a:avLst/>
              <a:gdLst/>
              <a:ahLst/>
              <a:cxnLst/>
              <a:rect l="l" t="t" r="r" b="b"/>
              <a:pathLst>
                <a:path w="3180052" h="390640">
                  <a:moveTo>
                    <a:pt x="64119" y="0"/>
                  </a:moveTo>
                  <a:lnTo>
                    <a:pt x="3115932" y="0"/>
                  </a:lnTo>
                  <a:cubicBezTo>
                    <a:pt x="3151344" y="0"/>
                    <a:pt x="3180052" y="28707"/>
                    <a:pt x="3180052" y="64119"/>
                  </a:cubicBezTo>
                  <a:lnTo>
                    <a:pt x="3180052" y="326520"/>
                  </a:lnTo>
                  <a:cubicBezTo>
                    <a:pt x="3180052" y="343526"/>
                    <a:pt x="3173296" y="359835"/>
                    <a:pt x="3161272" y="371859"/>
                  </a:cubicBezTo>
                  <a:cubicBezTo>
                    <a:pt x="3149247" y="383884"/>
                    <a:pt x="3132938" y="390640"/>
                    <a:pt x="3115932" y="390640"/>
                  </a:cubicBezTo>
                  <a:lnTo>
                    <a:pt x="64119" y="390640"/>
                  </a:lnTo>
                  <a:cubicBezTo>
                    <a:pt x="28707" y="390640"/>
                    <a:pt x="0" y="361932"/>
                    <a:pt x="0" y="326520"/>
                  </a:cubicBezTo>
                  <a:lnTo>
                    <a:pt x="0" y="64119"/>
                  </a:lnTo>
                  <a:cubicBezTo>
                    <a:pt x="0" y="47114"/>
                    <a:pt x="6755" y="30805"/>
                    <a:pt x="18780" y="18780"/>
                  </a:cubicBezTo>
                  <a:cubicBezTo>
                    <a:pt x="30805" y="6755"/>
                    <a:pt x="47114" y="0"/>
                    <a:pt x="641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180052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77956" y="1147493"/>
            <a:ext cx="848622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Data exploration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4975" y="3435396"/>
            <a:ext cx="7827163" cy="309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400" b="1" dirty="0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Raw data statistics: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Average rows per disease: 19.18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Disease with most rows: bipolar disorder (43 rows)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Disease with fewest rows: decubitus ulcer (3 rows)</a:t>
            </a:r>
          </a:p>
          <a:p>
            <a:pPr algn="l">
              <a:lnSpc>
                <a:spcPts val="2760"/>
              </a:lnSpc>
            </a:pPr>
            <a:endParaRPr lang="en-US" sz="2400" dirty="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Each disease have 3-7 </a:t>
            </a:r>
            <a:r>
              <a:rPr lang="en-US" sz="2400" dirty="0" err="1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symptomes</a:t>
            </a:r>
            <a:endParaRPr lang="en-US" sz="2400" dirty="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The most common symptom is pain (323 cases)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The least common symptom is dizzy spells (1 case)</a:t>
            </a:r>
          </a:p>
          <a:p>
            <a:pPr algn="l">
              <a:lnSpc>
                <a:spcPts val="2760"/>
              </a:lnSpc>
            </a:pPr>
            <a:endParaRPr lang="en-US" sz="2400" dirty="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4975" y="6693941"/>
            <a:ext cx="8486225" cy="172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4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Data Treating: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Duplicate deletion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Removal of symptoms not associated with any disease</a:t>
            </a:r>
          </a:p>
          <a:p>
            <a:pPr marL="518160" lvl="1" indent="-259080" algn="l">
              <a:lnSpc>
                <a:spcPts val="27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Selection of cases with &gt;=4 symptomes</a:t>
            </a:r>
          </a:p>
          <a:p>
            <a:pPr algn="l">
              <a:lnSpc>
                <a:spcPts val="2760"/>
              </a:lnSpc>
            </a:pPr>
            <a:endParaRPr lang="en-US" sz="24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208FF14-5718-A14F-9AED-34736F6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476500"/>
            <a:ext cx="773526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0078" y="1028700"/>
            <a:ext cx="12074258" cy="1483210"/>
            <a:chOff x="0" y="0"/>
            <a:chExt cx="3180052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052" cy="390640"/>
            </a:xfrm>
            <a:custGeom>
              <a:avLst/>
              <a:gdLst/>
              <a:ahLst/>
              <a:cxnLst/>
              <a:rect l="l" t="t" r="r" b="b"/>
              <a:pathLst>
                <a:path w="3180052" h="390640">
                  <a:moveTo>
                    <a:pt x="64119" y="0"/>
                  </a:moveTo>
                  <a:lnTo>
                    <a:pt x="3115932" y="0"/>
                  </a:lnTo>
                  <a:cubicBezTo>
                    <a:pt x="3151344" y="0"/>
                    <a:pt x="3180052" y="28707"/>
                    <a:pt x="3180052" y="64119"/>
                  </a:cubicBezTo>
                  <a:lnTo>
                    <a:pt x="3180052" y="326520"/>
                  </a:lnTo>
                  <a:cubicBezTo>
                    <a:pt x="3180052" y="343526"/>
                    <a:pt x="3173296" y="359835"/>
                    <a:pt x="3161272" y="371859"/>
                  </a:cubicBezTo>
                  <a:cubicBezTo>
                    <a:pt x="3149247" y="383884"/>
                    <a:pt x="3132938" y="390640"/>
                    <a:pt x="3115932" y="390640"/>
                  </a:cubicBezTo>
                  <a:lnTo>
                    <a:pt x="64119" y="390640"/>
                  </a:lnTo>
                  <a:cubicBezTo>
                    <a:pt x="28707" y="390640"/>
                    <a:pt x="0" y="361932"/>
                    <a:pt x="0" y="326520"/>
                  </a:cubicBezTo>
                  <a:lnTo>
                    <a:pt x="0" y="64119"/>
                  </a:lnTo>
                  <a:cubicBezTo>
                    <a:pt x="0" y="47114"/>
                    <a:pt x="6755" y="30805"/>
                    <a:pt x="18780" y="18780"/>
                  </a:cubicBezTo>
                  <a:cubicBezTo>
                    <a:pt x="30805" y="6755"/>
                    <a:pt x="47114" y="0"/>
                    <a:pt x="64119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180052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7956" y="2930398"/>
            <a:ext cx="15961143" cy="632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Random Sampling:</a:t>
            </a: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 random sample of 100 rows is selected from the original dataset.</a:t>
            </a: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Each row represents a real disease profile with associated symptoms.</a:t>
            </a:r>
          </a:p>
          <a:p>
            <a:pPr algn="l">
              <a:lnSpc>
                <a:spcPts val="2928"/>
              </a:lnSpc>
            </a:pPr>
            <a:endParaRPr lang="en-US" sz="24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928"/>
              </a:lnSpc>
            </a:pPr>
            <a:r>
              <a:rPr lang="en-US" sz="24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Patient Case Generation:</a:t>
            </a: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For each selected disease instance, a synthetic patient case is generated using a language model (MedLlama2).</a:t>
            </a: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Each case includes:</a:t>
            </a:r>
          </a:p>
          <a:p>
            <a:pPr marL="518160" lvl="1" indent="-259080" algn="l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Full Case: All symptoms associated with the disease.</a:t>
            </a:r>
          </a:p>
          <a:p>
            <a:pPr marL="518160" lvl="1" indent="-259080" algn="l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80% Case: Approximately 80% of the symptoms.</a:t>
            </a:r>
          </a:p>
          <a:p>
            <a:pPr marL="518160" lvl="1" indent="-259080" algn="l">
              <a:lnSpc>
                <a:spcPts val="292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50% Case: Approximately 50% of the symptoms.</a:t>
            </a:r>
          </a:p>
          <a:p>
            <a:pPr algn="l">
              <a:lnSpc>
                <a:spcPts val="2928"/>
              </a:lnSpc>
            </a:pPr>
            <a:endParaRPr lang="en-US" sz="24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928"/>
              </a:lnSpc>
            </a:pPr>
            <a:r>
              <a:rPr lang="en-US" sz="24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Text-Based Diagnosis Modeling as doctor:</a:t>
            </a: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PubMedBERT is fine-tuned on the generated case descriptions to simulate a doctor's diagnosis.</a:t>
            </a:r>
          </a:p>
          <a:p>
            <a:pPr algn="l">
              <a:lnSpc>
                <a:spcPts val="2928"/>
              </a:lnSpc>
            </a:pPr>
            <a:endParaRPr lang="en-US" sz="24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l">
              <a:lnSpc>
                <a:spcPts val="2928"/>
              </a:lnSpc>
            </a:pPr>
            <a:r>
              <a:rPr lang="en-US" sz="24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Accuracy Comparison Across Case Levels:</a:t>
            </a:r>
          </a:p>
          <a:p>
            <a:pPr algn="l">
              <a:lnSpc>
                <a:spcPts val="2928"/>
              </a:lnSpc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Accuracy is measured for each level to assess how case completeness affects diagnosis quality.</a:t>
            </a:r>
          </a:p>
          <a:p>
            <a:pPr algn="l">
              <a:lnSpc>
                <a:spcPts val="3049"/>
              </a:lnSpc>
            </a:pPr>
            <a:endParaRPr lang="en-US" sz="2400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7956" y="1147493"/>
            <a:ext cx="848622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Baseline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580878" y="9736751"/>
            <a:ext cx="19449756" cy="550249"/>
            <a:chOff x="0" y="0"/>
            <a:chExt cx="5122569" cy="1449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22569" cy="144922"/>
            </a:xfrm>
            <a:custGeom>
              <a:avLst/>
              <a:gdLst/>
              <a:ahLst/>
              <a:cxnLst/>
              <a:rect l="l" t="t" r="r" b="b"/>
              <a:pathLst>
                <a:path w="5122569" h="144922">
                  <a:moveTo>
                    <a:pt x="20300" y="0"/>
                  </a:moveTo>
                  <a:lnTo>
                    <a:pt x="5102269" y="0"/>
                  </a:lnTo>
                  <a:cubicBezTo>
                    <a:pt x="5107653" y="0"/>
                    <a:pt x="5112817" y="2139"/>
                    <a:pt x="5116624" y="5946"/>
                  </a:cubicBezTo>
                  <a:cubicBezTo>
                    <a:pt x="5120431" y="9753"/>
                    <a:pt x="5122569" y="14916"/>
                    <a:pt x="5122569" y="20300"/>
                  </a:cubicBezTo>
                  <a:lnTo>
                    <a:pt x="5122569" y="124621"/>
                  </a:lnTo>
                  <a:cubicBezTo>
                    <a:pt x="5122569" y="130005"/>
                    <a:pt x="5120431" y="135169"/>
                    <a:pt x="5116624" y="138976"/>
                  </a:cubicBezTo>
                  <a:cubicBezTo>
                    <a:pt x="5112817" y="142783"/>
                    <a:pt x="5107653" y="144922"/>
                    <a:pt x="5102269" y="144922"/>
                  </a:cubicBezTo>
                  <a:lnTo>
                    <a:pt x="20300" y="144922"/>
                  </a:lnTo>
                  <a:cubicBezTo>
                    <a:pt x="9089" y="144922"/>
                    <a:pt x="0" y="135833"/>
                    <a:pt x="0" y="124621"/>
                  </a:cubicBezTo>
                  <a:lnTo>
                    <a:pt x="0" y="20300"/>
                  </a:lnTo>
                  <a:cubicBezTo>
                    <a:pt x="0" y="14916"/>
                    <a:pt x="2139" y="9753"/>
                    <a:pt x="5946" y="5946"/>
                  </a:cubicBezTo>
                  <a:cubicBezTo>
                    <a:pt x="9753" y="2139"/>
                    <a:pt x="14916" y="0"/>
                    <a:pt x="203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122569" cy="163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0078" y="1028700"/>
            <a:ext cx="12074258" cy="1483210"/>
            <a:chOff x="0" y="0"/>
            <a:chExt cx="3180052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0052" cy="390640"/>
            </a:xfrm>
            <a:custGeom>
              <a:avLst/>
              <a:gdLst/>
              <a:ahLst/>
              <a:cxnLst/>
              <a:rect l="l" t="t" r="r" b="b"/>
              <a:pathLst>
                <a:path w="3180052" h="390640">
                  <a:moveTo>
                    <a:pt x="64119" y="0"/>
                  </a:moveTo>
                  <a:lnTo>
                    <a:pt x="3115932" y="0"/>
                  </a:lnTo>
                  <a:cubicBezTo>
                    <a:pt x="3151344" y="0"/>
                    <a:pt x="3180052" y="28707"/>
                    <a:pt x="3180052" y="64119"/>
                  </a:cubicBezTo>
                  <a:lnTo>
                    <a:pt x="3180052" y="326520"/>
                  </a:lnTo>
                  <a:cubicBezTo>
                    <a:pt x="3180052" y="343526"/>
                    <a:pt x="3173296" y="359835"/>
                    <a:pt x="3161272" y="371859"/>
                  </a:cubicBezTo>
                  <a:cubicBezTo>
                    <a:pt x="3149247" y="383884"/>
                    <a:pt x="3132938" y="390640"/>
                    <a:pt x="3115932" y="390640"/>
                  </a:cubicBezTo>
                  <a:lnTo>
                    <a:pt x="64119" y="390640"/>
                  </a:lnTo>
                  <a:cubicBezTo>
                    <a:pt x="28707" y="390640"/>
                    <a:pt x="0" y="361932"/>
                    <a:pt x="0" y="326520"/>
                  </a:cubicBezTo>
                  <a:lnTo>
                    <a:pt x="0" y="64119"/>
                  </a:lnTo>
                  <a:cubicBezTo>
                    <a:pt x="0" y="47114"/>
                    <a:pt x="6755" y="30805"/>
                    <a:pt x="18780" y="18780"/>
                  </a:cubicBezTo>
                  <a:cubicBezTo>
                    <a:pt x="30805" y="6755"/>
                    <a:pt x="47114" y="0"/>
                    <a:pt x="641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180052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77956" y="1147493"/>
            <a:ext cx="848622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Baseline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64" y="2407913"/>
            <a:ext cx="9322184" cy="643617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81309" y="6155812"/>
            <a:ext cx="1534382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0.18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54455" y="4606308"/>
            <a:ext cx="1534382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0.49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78984" y="3014899"/>
            <a:ext cx="1534382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0.79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8001" y="8724467"/>
            <a:ext cx="15431998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b="1" spc="162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As expected, the accuracy of the diagnosis increases as the percentage of available data in the case rises.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DE2A3EC-44F5-1CB4-6E46-5E49B7D9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57500"/>
            <a:ext cx="8775055" cy="5380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5155" y="4687538"/>
            <a:ext cx="16999803" cy="6717644"/>
            <a:chOff x="0" y="0"/>
            <a:chExt cx="4477314" cy="1769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7314" cy="1769256"/>
            </a:xfrm>
            <a:custGeom>
              <a:avLst/>
              <a:gdLst/>
              <a:ahLst/>
              <a:cxnLst/>
              <a:rect l="l" t="t" r="r" b="b"/>
              <a:pathLst>
                <a:path w="4477314" h="1769256">
                  <a:moveTo>
                    <a:pt x="0" y="0"/>
                  </a:moveTo>
                  <a:lnTo>
                    <a:pt x="4477314" y="0"/>
                  </a:lnTo>
                  <a:lnTo>
                    <a:pt x="4477314" y="1769256"/>
                  </a:lnTo>
                  <a:lnTo>
                    <a:pt x="0" y="17692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4477314" cy="1750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7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984210" y="7201810"/>
            <a:ext cx="3310239" cy="2980415"/>
          </a:xfrm>
          <a:custGeom>
            <a:avLst/>
            <a:gdLst/>
            <a:ahLst/>
            <a:cxnLst/>
            <a:rect l="l" t="t" r="r" b="b"/>
            <a:pathLst>
              <a:path w="3310239" h="2980415">
                <a:moveTo>
                  <a:pt x="0" y="0"/>
                </a:moveTo>
                <a:lnTo>
                  <a:pt x="3310239" y="0"/>
                </a:lnTo>
                <a:lnTo>
                  <a:pt x="3310239" y="2980415"/>
                </a:lnTo>
                <a:lnTo>
                  <a:pt x="0" y="2980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51734" y="2188231"/>
            <a:ext cx="792999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1734" y="3438628"/>
            <a:ext cx="10652426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The </a:t>
            </a:r>
            <a:r>
              <a:rPr lang="en-US" sz="2400" u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data source is rich enough to provide good patient cases for diagnosis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1734" y="3987903"/>
            <a:ext cx="10197880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0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There is a relationship between the amount of exposure and accuracy.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1734" y="6692140"/>
            <a:ext cx="6745039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Assessment whether dataset size can be reduced.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1734" y="7278010"/>
            <a:ext cx="11216562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Z</a:t>
            </a:r>
            <a:r>
              <a:rPr lang="en-US" sz="2400" u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ero-shot diagnosis for further evaluate the robustness of the generated cases.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1734" y="5266751"/>
            <a:ext cx="8681481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Livvic Bold"/>
                <a:ea typeface="Livvic Bold"/>
                <a:cs typeface="Livvic Bold"/>
                <a:sym typeface="Livvic Bold"/>
              </a:rPr>
              <a:t>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634</Words>
  <Application>Microsoft Office PowerPoint</Application>
  <PresentationFormat>מותאם אישית</PresentationFormat>
  <Paragraphs>119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Calibri</vt:lpstr>
      <vt:lpstr>Livvic</vt:lpstr>
      <vt:lpstr>Livvic Bold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 - MedCoach</dc:title>
  <cp:lastModifiedBy>Maya Kimhi</cp:lastModifiedBy>
  <cp:revision>2</cp:revision>
  <dcterms:created xsi:type="dcterms:W3CDTF">2006-08-16T00:00:00Z</dcterms:created>
  <dcterms:modified xsi:type="dcterms:W3CDTF">2025-05-07T10:33:14Z</dcterms:modified>
  <dc:identifier>DAGl6x-I22Q</dc:identifier>
</cp:coreProperties>
</file>