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9" r:id="rId1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Barlow ExtraLight" panose="00000300000000000000" pitchFamily="2" charset="0"/>
      <p:regular r:id="rId21"/>
      <p:bold r:id="rId22"/>
      <p:italic r:id="rId23"/>
      <p:boldItalic r:id="rId24"/>
    </p:embeddedFont>
    <p:embeddedFont>
      <p:font typeface="Barlow Light" panose="00000400000000000000" pitchFamily="2" charset="0"/>
      <p:regular r:id="rId25"/>
      <p:bold r:id="rId26"/>
      <p:italic r:id="rId27"/>
      <p:boldItalic r:id="rId28"/>
    </p:embeddedFont>
    <p:embeddedFont>
      <p:font typeface="Barlow Medium" panose="00000600000000000000" pitchFamily="2" charset="0"/>
      <p:regular r:id="rId29"/>
      <p:bold r:id="rId30"/>
      <p:italic r:id="rId31"/>
      <p:boldItalic r:id="rId32"/>
    </p:embeddedFont>
    <p:embeddedFont>
      <p:font typeface="Hepta Slab" panose="020B0604020202020204" charset="0"/>
      <p:regular r:id="rId33"/>
      <p:bold r:id="rId34"/>
    </p:embeddedFont>
    <p:embeddedFont>
      <p:font typeface="Hepta Slab Light" panose="020B0604020202020204" charset="0"/>
      <p:regular r:id="rId35"/>
      <p:bold r:id="rId36"/>
    </p:embeddedFont>
    <p:embeddedFont>
      <p:font typeface="Hepta Slab Medium" panose="020B0604020202020204" charset="0"/>
      <p:regular r:id="rId37"/>
      <p:bold r:id="rId38"/>
    </p:embeddedFont>
    <p:embeddedFont>
      <p:font typeface="Proxima Nova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2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font" Target="fonts/font2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46" Type="http://schemas.openxmlformats.org/officeDocument/2006/relationships/tableStyles" Target="tableStyles.xml"/><Relationship Id="rId20" Type="http://schemas.openxmlformats.org/officeDocument/2006/relationships/font" Target="fonts/font4.fntdata"/><Relationship Id="rId41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31e8028a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31e8028a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31e8028a2b_0_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31e8028a2b_0_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31e8028a2b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31e8028a2b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31e8028a2b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31e8028a2b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31e8028a2b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31e8028a2b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31e8028a2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31e8028a2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31e8028a2b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31e8028a2b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31e8028a2b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31e8028a2b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31e8028a2b_0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31e8028a2b_0_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31e8028a2b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31e8028a2b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31e8028a2b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31e8028a2b_0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31e8028a2b_0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31e8028a2b_0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31e8028a2b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31e8028a2b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9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20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0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BLANK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subTitle" idx="2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/ Content" type="tx">
  <p:cSld name="TITLE_AND_BODY">
    <p:bg>
      <p:bgPr>
        <a:solidFill>
          <a:schemeClr val="accent4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2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ubTitle" idx="3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4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5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subTitle" idx="6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7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8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ubTitle" idx="9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3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4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15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6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7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ubTitle" idx="18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9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20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subTitle" idx="21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22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mage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sz="700" i="1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>
            <a:spLocks noGrp="1"/>
          </p:cNvSpPr>
          <p:nvPr>
            <p:ph type="pic" idx="2"/>
          </p:nvPr>
        </p:nvSpPr>
        <p:spPr>
          <a:xfrm>
            <a:off x="3915225" y="1631250"/>
            <a:ext cx="4441200" cy="300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3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text">
  <p:cSld name="TITLE_AND_TWO_COLUMNS_1"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2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3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/ Company Overview" type="titleOnly">
  <p:cSld name="TITLE_ONLY">
    <p:bg>
      <p:bgPr>
        <a:solidFill>
          <a:schemeClr val="accent4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>
            <a:spLocks noGrp="1"/>
          </p:cNvSpPr>
          <p:nvPr>
            <p:ph type="pic" idx="2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>
            <a:spLocks noGrp="1"/>
          </p:cNvSpPr>
          <p:nvPr>
            <p:ph type="pic" idx="3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>
            <a:spLocks noGrp="1"/>
          </p:cNvSpPr>
          <p:nvPr>
            <p:ph type="pic" idx="4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>
            <a:spLocks noGrp="1"/>
          </p:cNvSpPr>
          <p:nvPr>
            <p:ph type="pic" idx="5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6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body" idx="7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8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9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3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4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5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6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7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etitive Landscape">
  <p:cSld name="ONE_COLUMN_TEXT"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subTitle" idx="2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Trends + Data">
  <p:cSld name="MAIN_POINT">
    <p:bg>
      <p:bgPr>
        <a:solidFill>
          <a:schemeClr val="dk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subTitle" idx="1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subTitle" idx="2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3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WOT Analysis">
  <p:cSld name="CUSTOM_14">
    <p:bg>
      <p:bgPr>
        <a:solidFill>
          <a:schemeClr val="dk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 idx="2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3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4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5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/ Thank You">
  <p:cSld name="CUSTOM_13"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body" idx="1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TITLE_AND_DESCRIPTION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Size / Pie Graph">
  <p:cSld name="CAPTION_ONLY">
    <p:bg>
      <p:bgPr>
        <a:solidFill>
          <a:schemeClr val="dk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body" idx="2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8241844"/>
              <a:gd name="adj2" fmla="val 125549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fferentiators / 4 column text">
  <p:cSld name="BIG_NUMBER">
    <p:bg>
      <p:bgPr>
        <a:solidFill>
          <a:schemeClr val="dk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>
            <a:spLocks noGrp="1"/>
          </p:cNvSpPr>
          <p:nvPr>
            <p:ph type="subTitle" idx="1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28" name="Google Shape;228;p35"/>
          <p:cNvSpPr txBox="1">
            <a:spLocks noGrp="1"/>
          </p:cNvSpPr>
          <p:nvPr>
            <p:ph type="body" idx="2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blank">
  <p:cSld name="BLANK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32" name="Google Shape;232;p36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33" name="Google Shape;233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text">
  <p:cSld name="TITLE_1">
    <p:bg>
      <p:bgPr>
        <a:solidFill>
          <a:schemeClr val="dk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37" name="Google Shape;237;p37"/>
          <p:cNvSpPr txBox="1">
            <a:spLocks noGrp="1"/>
          </p:cNvSpPr>
          <p:nvPr>
            <p:ph type="body" idx="2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Background Image + Text">
  <p:cSld name="CUSTOM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>
            <a:spLocks noGrp="1"/>
          </p:cNvSpPr>
          <p:nvPr>
            <p:ph type="body" idx="1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274300" tIns="0" rIns="274300" bIns="27430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subTitle" idx="3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274300" tIns="274300" rIns="27430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43" name="Google Shape;243;p38"/>
          <p:cNvSpPr txBox="1">
            <a:spLocks noGrp="1"/>
          </p:cNvSpPr>
          <p:nvPr>
            <p:ph type="body" idx="4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137150" tIns="137150" rIns="137150" bIns="13715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4" name="Google Shape;244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+ Image">
  <p:cSld name="CUSTOM_1">
    <p:bg>
      <p:bgPr>
        <a:solidFill>
          <a:schemeClr val="lt2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>
            <a:spLocks noGrp="1"/>
          </p:cNvSpPr>
          <p:nvPr>
            <p:ph type="pic" idx="2"/>
          </p:nvPr>
        </p:nvSpPr>
        <p:spPr>
          <a:xfrm>
            <a:off x="5485725" y="523025"/>
            <a:ext cx="3135300" cy="409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>
            <a:spLocks noGrp="1"/>
          </p:cNvSpPr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48" name="Google Shape;248;p39"/>
          <p:cNvSpPr txBox="1">
            <a:spLocks noGrp="1"/>
          </p:cNvSpPr>
          <p:nvPr>
            <p:ph type="body" idx="1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49" name="Google Shape;249;p3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s + 5 Images">
  <p:cSld name="CUSTOM_2">
    <p:bg>
      <p:bgPr>
        <a:solidFill>
          <a:schemeClr val="dk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body" idx="1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2" name="Google Shape;252;p40"/>
          <p:cNvSpPr txBox="1">
            <a:spLocks noGrp="1"/>
          </p:cNvSpPr>
          <p:nvPr>
            <p:ph type="body" idx="2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3" name="Google Shape;253;p40"/>
          <p:cNvSpPr txBox="1">
            <a:spLocks noGrp="1"/>
          </p:cNvSpPr>
          <p:nvPr>
            <p:ph type="body" idx="3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4" name="Google Shape;254;p40"/>
          <p:cNvSpPr txBox="1">
            <a:spLocks noGrp="1"/>
          </p:cNvSpPr>
          <p:nvPr>
            <p:ph type="body" idx="4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5" name="Google Shape;255;p40"/>
          <p:cNvSpPr txBox="1">
            <a:spLocks noGrp="1"/>
          </p:cNvSpPr>
          <p:nvPr>
            <p:ph type="body" idx="5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6" name="Google Shape;256;p40"/>
          <p:cNvSpPr txBox="1">
            <a:spLocks noGrp="1"/>
          </p:cNvSpPr>
          <p:nvPr>
            <p:ph type="body" idx="6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40"/>
          <p:cNvSpPr>
            <a:spLocks noGrp="1"/>
          </p:cNvSpPr>
          <p:nvPr>
            <p:ph type="pic" idx="7"/>
          </p:nvPr>
        </p:nvSpPr>
        <p:spPr>
          <a:xfrm>
            <a:off x="7049625" y="5230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59" name="Google Shape;259;p40"/>
          <p:cNvSpPr>
            <a:spLocks noGrp="1"/>
          </p:cNvSpPr>
          <p:nvPr>
            <p:ph type="pic" idx="8"/>
          </p:nvPr>
        </p:nvSpPr>
        <p:spPr>
          <a:xfrm>
            <a:off x="784775" y="5221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60" name="Google Shape;260;p40"/>
          <p:cNvSpPr>
            <a:spLocks noGrp="1"/>
          </p:cNvSpPr>
          <p:nvPr>
            <p:ph type="pic" idx="9"/>
          </p:nvPr>
        </p:nvSpPr>
        <p:spPr>
          <a:xfrm>
            <a:off x="2343950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61" name="Google Shape;261;p40"/>
          <p:cNvSpPr>
            <a:spLocks noGrp="1"/>
          </p:cNvSpPr>
          <p:nvPr>
            <p:ph type="pic" idx="13"/>
          </p:nvPr>
        </p:nvSpPr>
        <p:spPr>
          <a:xfrm>
            <a:off x="3915213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62" name="Google Shape;262;p40"/>
          <p:cNvSpPr>
            <a:spLocks noGrp="1"/>
          </p:cNvSpPr>
          <p:nvPr>
            <p:ph type="pic" idx="14"/>
          </p:nvPr>
        </p:nvSpPr>
        <p:spPr>
          <a:xfrm>
            <a:off x="5490975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>
            <a:spLocks noGrp="1"/>
          </p:cNvSpPr>
          <p:nvPr>
            <p:ph type="body" idx="15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64" name="Google Shape;264;p40"/>
          <p:cNvSpPr txBox="1">
            <a:spLocks noGrp="1"/>
          </p:cNvSpPr>
          <p:nvPr>
            <p:ph type="subTitle" idx="16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65" name="Google Shape;265;p40"/>
          <p:cNvSpPr txBox="1">
            <a:spLocks noGrp="1"/>
          </p:cNvSpPr>
          <p:nvPr>
            <p:ph type="body" idx="17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6" name="Google Shape;266;p40"/>
          <p:cNvSpPr txBox="1">
            <a:spLocks noGrp="1"/>
          </p:cNvSpPr>
          <p:nvPr>
            <p:ph type="body" idx="18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body" idx="19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8" name="Google Shape;268;p40"/>
          <p:cNvSpPr txBox="1">
            <a:spLocks noGrp="1"/>
          </p:cNvSpPr>
          <p:nvPr>
            <p:ph type="body" idx="20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9" name="Google Shape;269;p40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ategy Canvas / Line Graph">
  <p:cSld name="CUSTOM_3">
    <p:bg>
      <p:bgPr>
        <a:solidFill>
          <a:schemeClr val="dk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>
            <a:spLocks noGrp="1"/>
          </p:cNvSpPr>
          <p:nvPr>
            <p:ph type="body" idx="1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72" name="Google Shape;272;p41"/>
          <p:cNvSpPr txBox="1">
            <a:spLocks noGrp="1"/>
          </p:cNvSpPr>
          <p:nvPr>
            <p:ph type="subTitle" idx="2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73" name="Google Shape;273;p4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4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76" name="Google Shape;276;p42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77" name="Google Shape;277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PIs / Objectives">
  <p:cSld name="CUSTOM_5">
    <p:bg>
      <p:bgPr>
        <a:solidFill>
          <a:schemeClr val="dk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>
            <a:spLocks noGrp="1"/>
          </p:cNvSpPr>
          <p:nvPr>
            <p:ph type="body" idx="1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81" name="Google Shape;281;p43"/>
          <p:cNvSpPr txBox="1">
            <a:spLocks noGrp="1"/>
          </p:cNvSpPr>
          <p:nvPr>
            <p:ph type="body" idx="2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82" name="Google Shape;282;p43"/>
          <p:cNvSpPr txBox="1">
            <a:spLocks noGrp="1"/>
          </p:cNvSpPr>
          <p:nvPr>
            <p:ph type="body" idx="3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83" name="Google Shape;283;p43"/>
          <p:cNvSpPr txBox="1">
            <a:spLocks noGrp="1"/>
          </p:cNvSpPr>
          <p:nvPr>
            <p:ph type="body" idx="4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84" name="Google Shape;284;p43"/>
          <p:cNvSpPr>
            <a:spLocks noGrp="1"/>
          </p:cNvSpPr>
          <p:nvPr>
            <p:ph type="pic" idx="5"/>
          </p:nvPr>
        </p:nvSpPr>
        <p:spPr>
          <a:xfrm>
            <a:off x="7049625" y="15881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85" name="Google Shape;285;p43"/>
          <p:cNvSpPr>
            <a:spLocks noGrp="1"/>
          </p:cNvSpPr>
          <p:nvPr>
            <p:ph type="pic" idx="6"/>
          </p:nvPr>
        </p:nvSpPr>
        <p:spPr>
          <a:xfrm>
            <a:off x="3915213" y="15886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86" name="Google Shape;286;p43"/>
          <p:cNvSpPr>
            <a:spLocks noGrp="1"/>
          </p:cNvSpPr>
          <p:nvPr>
            <p:ph type="pic" idx="7"/>
          </p:nvPr>
        </p:nvSpPr>
        <p:spPr>
          <a:xfrm>
            <a:off x="5490975" y="15886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>
            <a:spLocks noGrp="1"/>
          </p:cNvSpPr>
          <p:nvPr>
            <p:ph type="subTitle" idx="8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88" name="Google Shape;288;p43"/>
          <p:cNvSpPr txBox="1">
            <a:spLocks noGrp="1"/>
          </p:cNvSpPr>
          <p:nvPr>
            <p:ph type="subTitle" idx="9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89" name="Google Shape;289;p43"/>
          <p:cNvSpPr txBox="1">
            <a:spLocks noGrp="1"/>
          </p:cNvSpPr>
          <p:nvPr>
            <p:ph type="subTitle" idx="13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14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43"/>
          <p:cNvSpPr txBox="1">
            <a:spLocks noGrp="1"/>
          </p:cNvSpPr>
          <p:nvPr>
            <p:ph type="body" idx="15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2" name="Google Shape;292;p43"/>
          <p:cNvSpPr txBox="1">
            <a:spLocks noGrp="1"/>
          </p:cNvSpPr>
          <p:nvPr>
            <p:ph type="body" idx="16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3" name="Google Shape;293;p43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on Plan + 5 Images">
  <p:cSld name="CUSTOM_6">
    <p:bg>
      <p:bgPr>
        <a:solidFill>
          <a:schemeClr val="accent6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>
            <a:spLocks noGrp="1"/>
          </p:cNvSpPr>
          <p:nvPr>
            <p:ph type="body" idx="1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6" name="Google Shape;296;p44"/>
          <p:cNvSpPr txBox="1">
            <a:spLocks noGrp="1"/>
          </p:cNvSpPr>
          <p:nvPr>
            <p:ph type="body" idx="2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Google Shape;298;p44"/>
          <p:cNvSpPr>
            <a:spLocks noGrp="1"/>
          </p:cNvSpPr>
          <p:nvPr>
            <p:ph type="pic" idx="3"/>
          </p:nvPr>
        </p:nvSpPr>
        <p:spPr>
          <a:xfrm>
            <a:off x="7049625" y="5230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99" name="Google Shape;299;p44"/>
          <p:cNvSpPr>
            <a:spLocks noGrp="1"/>
          </p:cNvSpPr>
          <p:nvPr>
            <p:ph type="pic" idx="4"/>
          </p:nvPr>
        </p:nvSpPr>
        <p:spPr>
          <a:xfrm>
            <a:off x="784775" y="5221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0" name="Google Shape;300;p44"/>
          <p:cNvSpPr>
            <a:spLocks noGrp="1"/>
          </p:cNvSpPr>
          <p:nvPr>
            <p:ph type="pic" idx="5"/>
          </p:nvPr>
        </p:nvSpPr>
        <p:spPr>
          <a:xfrm>
            <a:off x="2343950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1" name="Google Shape;301;p44"/>
          <p:cNvSpPr>
            <a:spLocks noGrp="1"/>
          </p:cNvSpPr>
          <p:nvPr>
            <p:ph type="pic" idx="6"/>
          </p:nvPr>
        </p:nvSpPr>
        <p:spPr>
          <a:xfrm>
            <a:off x="3915213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2" name="Google Shape;302;p44"/>
          <p:cNvSpPr>
            <a:spLocks noGrp="1"/>
          </p:cNvSpPr>
          <p:nvPr>
            <p:ph type="pic" idx="7"/>
          </p:nvPr>
        </p:nvSpPr>
        <p:spPr>
          <a:xfrm>
            <a:off x="5490975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>
            <a:spLocks noGrp="1"/>
          </p:cNvSpPr>
          <p:nvPr>
            <p:ph type="body" idx="8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04" name="Google Shape;304;p44"/>
          <p:cNvSpPr txBox="1">
            <a:spLocks noGrp="1"/>
          </p:cNvSpPr>
          <p:nvPr>
            <p:ph type="subTitle" idx="9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05" name="Google Shape;305;p44"/>
          <p:cNvSpPr txBox="1">
            <a:spLocks noGrp="1"/>
          </p:cNvSpPr>
          <p:nvPr>
            <p:ph type="body" idx="13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6" name="Google Shape;306;p44"/>
          <p:cNvSpPr txBox="1">
            <a:spLocks noGrp="1"/>
          </p:cNvSpPr>
          <p:nvPr>
            <p:ph type="body" idx="14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7" name="Google Shape;307;p44"/>
          <p:cNvSpPr txBox="1">
            <a:spLocks noGrp="1"/>
          </p:cNvSpPr>
          <p:nvPr>
            <p:ph type="body" idx="15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8" name="Google Shape;308;p44"/>
          <p:cNvSpPr txBox="1">
            <a:spLocks noGrp="1"/>
          </p:cNvSpPr>
          <p:nvPr>
            <p:ph type="body" idx="16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9" name="Google Shape;309;p44"/>
          <p:cNvSpPr txBox="1">
            <a:spLocks noGrp="1"/>
          </p:cNvSpPr>
          <p:nvPr>
            <p:ph type="body" idx="17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0" name="Google Shape;310;p44"/>
          <p:cNvSpPr txBox="1">
            <a:spLocks noGrp="1"/>
          </p:cNvSpPr>
          <p:nvPr>
            <p:ph type="body" idx="18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1" name="Google Shape;311;p44"/>
          <p:cNvSpPr txBox="1">
            <a:spLocks noGrp="1"/>
          </p:cNvSpPr>
          <p:nvPr>
            <p:ph type="body" idx="19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2" name="Google Shape;312;p44"/>
          <p:cNvSpPr txBox="1">
            <a:spLocks noGrp="1"/>
          </p:cNvSpPr>
          <p:nvPr>
            <p:ph type="body" idx="20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3" name="Google Shape;313;p44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Graphic">
  <p:cSld name="CUSTOM_9">
    <p:bg>
      <p:bgPr>
        <a:solidFill>
          <a:schemeClr val="dk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>
            <a:spLocks noGrp="1"/>
          </p:cNvSpPr>
          <p:nvPr>
            <p:ph type="body" idx="1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16" name="Google Shape;316;p45"/>
          <p:cNvSpPr txBox="1">
            <a:spLocks noGrp="1"/>
          </p:cNvSpPr>
          <p:nvPr>
            <p:ph type="body" idx="2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marL="914400" lvl="1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marL="1371600" lvl="2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marL="1828800" lvl="3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marL="2286000" lvl="4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marL="2743200" lvl="5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marL="3200400" lvl="6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marL="3657600" lvl="7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marL="4114800" lvl="8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45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venue / Graphic">
  <p:cSld name="CUSTOM_12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>
            <a:spLocks noGrp="1"/>
          </p:cNvSpPr>
          <p:nvPr>
            <p:ph type="body" idx="1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20" name="Google Shape;320;p46"/>
          <p:cNvSpPr txBox="1">
            <a:spLocks noGrp="1"/>
          </p:cNvSpPr>
          <p:nvPr>
            <p:ph type="subTitle" idx="2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21" name="Google Shape;321;p4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>
            <a:spLocks noGrp="1"/>
          </p:cNvSpPr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Properties of HD 189733 b</a:t>
            </a:r>
            <a:endParaRPr/>
          </a:p>
        </p:txBody>
      </p:sp>
      <p:sp>
        <p:nvSpPr>
          <p:cNvPr id="327" name="Google Shape;327;p47"/>
          <p:cNvSpPr txBox="1">
            <a:spLocks noGrp="1"/>
          </p:cNvSpPr>
          <p:nvPr>
            <p:ph type="subTitle" idx="2"/>
          </p:nvPr>
        </p:nvSpPr>
        <p:spPr>
          <a:xfrm>
            <a:off x="632850" y="2902000"/>
            <a:ext cx="77886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2200"/>
              <a:t>Brigid Evans-Dix (coding and slides)</a:t>
            </a:r>
            <a:endParaRPr sz="2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2200"/>
              <a:t>Dasha Crocker (coding, slides and calculations)</a:t>
            </a:r>
            <a:endParaRPr sz="2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2200"/>
              <a:t>Maya Legersky (paper)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5653F34-B0B5-C1A1-75DD-7B1A114F7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Radial Velocity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9E829-C426-0AB6-FAB0-510439059BF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10074" y="2274757"/>
            <a:ext cx="2798807" cy="256786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/>
              <a:t>We show our fitted model with measured radial velocities. </a:t>
            </a:r>
          </a:p>
          <a:p>
            <a:r>
              <a:rPr lang="en-US" sz="1800" dirty="0"/>
              <a:t>The Model generally fits well, though the fit could likely be improved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783ADD-BD3C-C501-EDF3-4D4B15E02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082" y="1862699"/>
            <a:ext cx="4890534" cy="191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8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6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Overall Results</a:t>
            </a:r>
            <a:endParaRPr dirty="0"/>
          </a:p>
        </p:txBody>
      </p:sp>
      <p:sp>
        <p:nvSpPr>
          <p:cNvPr id="391" name="Google Shape;391;p56"/>
          <p:cNvSpPr txBox="1">
            <a:spLocks noGrp="1"/>
          </p:cNvSpPr>
          <p:nvPr>
            <p:ph type="body" idx="2"/>
          </p:nvPr>
        </p:nvSpPr>
        <p:spPr>
          <a:xfrm>
            <a:off x="810075" y="2065225"/>
            <a:ext cx="3630761" cy="27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The planet appears to have…</a:t>
            </a:r>
            <a:endParaRPr sz="1400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lang="en" sz="1400" dirty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…a mass of 1.148 +/- 0.015 Mjup</a:t>
            </a:r>
            <a:endParaRPr sz="1400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lang="en" sz="1400" dirty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…a radius of 1.199 +/- 0.006 Rjup</a:t>
            </a:r>
            <a:endParaRPr sz="1400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lang="en" sz="1400" dirty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…a density of 1.009 +/- 0.0199 g/cm^3. 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endParaRPr lang="en" sz="1400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</a:pPr>
            <a:r>
              <a:rPr lang="en" sz="1400" dirty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reasonable compared to other exoplanets of similar mass and radii. </a:t>
            </a:r>
            <a:endParaRPr sz="1400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2" name="Google Shape;392;p5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1BE258-39E8-623A-A90C-74E3DABFA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100" y="1648437"/>
            <a:ext cx="4461088" cy="329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7"/>
          <p:cNvSpPr txBox="1">
            <a:spLocks noGrp="1"/>
          </p:cNvSpPr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98" name="Google Shape;398;p57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8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04" name="Google Shape;404;p58"/>
          <p:cNvSpPr txBox="1">
            <a:spLocks noGrp="1"/>
          </p:cNvSpPr>
          <p:nvPr>
            <p:ph type="body" idx="2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>
              <a:lnSpc>
                <a:spcPct val="90000"/>
              </a:lnSpc>
            </a:pPr>
            <a:r>
              <a:rPr lang="en-US" sz="1800" dirty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HD 189733 has a reasonable mass, radius and density compared to other exoplanets.</a:t>
            </a:r>
          </a:p>
          <a:p>
            <a:pPr marL="742950" indent="-285750">
              <a:lnSpc>
                <a:spcPct val="90000"/>
              </a:lnSpc>
            </a:pPr>
            <a:r>
              <a:rPr lang="en-US" sz="1800" dirty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This planer is likely a </a:t>
            </a:r>
            <a:r>
              <a:rPr lang="en-US" sz="1800" dirty="0" err="1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jovian</a:t>
            </a:r>
            <a:r>
              <a:rPr lang="en-US" sz="1800" dirty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planet according to the mass-radius relation. </a:t>
            </a:r>
            <a:endParaRPr sz="1800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5" name="Google Shape;405;p58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0"/>
          <p:cNvSpPr txBox="1">
            <a:spLocks noGrp="1"/>
          </p:cNvSpPr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419" name="Google Shape;419;p60"/>
          <p:cNvSpPr txBox="1">
            <a:spLocks noGrp="1"/>
          </p:cNvSpPr>
          <p:nvPr>
            <p:ph type="body" idx="1"/>
          </p:nvPr>
        </p:nvSpPr>
        <p:spPr>
          <a:xfrm>
            <a:off x="567029" y="4500404"/>
            <a:ext cx="1015800" cy="169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>
            <a:spLocks noGrp="1"/>
          </p:cNvSpPr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&amp; Motivation</a:t>
            </a:r>
            <a:endParaRPr/>
          </a:p>
        </p:txBody>
      </p:sp>
      <p:sp>
        <p:nvSpPr>
          <p:cNvPr id="333" name="Google Shape;333;p48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74748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39" name="Google Shape;339;p49"/>
          <p:cNvSpPr txBox="1">
            <a:spLocks noGrp="1"/>
          </p:cNvSpPr>
          <p:nvPr>
            <p:ph type="body" idx="2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2100"/>
              <a:buFont typeface="Proxima Nova"/>
              <a:buChar char="-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Astronomers want to understand the diversity of exoplanets to constrain theories of planet formation.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02729"/>
              </a:buClr>
              <a:buSzPts val="2100"/>
              <a:buFont typeface="Proxima Nova"/>
              <a:buChar char="-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Many systems contain short-period gas-giant planets that are not seen in the solar system.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rgbClr val="202729"/>
              </a:buClr>
              <a:buSzPts val="2100"/>
              <a:buFont typeface="Proxima Nova"/>
              <a:buChar char="-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Measuring the properties (and their uncertainties) of these planets helps develop models of planet formation.</a:t>
            </a:r>
            <a:endParaRPr/>
          </a:p>
        </p:txBody>
      </p:sp>
      <p:sp>
        <p:nvSpPr>
          <p:cNvPr id="340" name="Google Shape;340;p4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0"/>
          <p:cNvSpPr txBox="1">
            <a:spLocks noGrp="1"/>
          </p:cNvSpPr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46" name="Google Shape;346;p50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Planet Mass</a:t>
            </a:r>
            <a:endParaRPr/>
          </a:p>
        </p:txBody>
      </p:sp>
      <p:sp>
        <p:nvSpPr>
          <p:cNvPr id="352" name="Google Shape;352;p51"/>
          <p:cNvSpPr txBox="1">
            <a:spLocks noGrp="1"/>
          </p:cNvSpPr>
          <p:nvPr>
            <p:ph type="body" idx="2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2100"/>
              <a:buFont typeface="Proxima Nova"/>
              <a:buChar char="-"/>
            </a:pPr>
            <a:r>
              <a:rPr lang="en" sz="1800" dirty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In order to obtain the mass of the planet, we used the equation:</a:t>
            </a:r>
            <a:endParaRPr sz="1800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lang="en" sz="1800" dirty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However, we are missing K and P. We can find P using a lombscargle periodogram, and K through the Markov Chain Monte Carlo. </a:t>
            </a:r>
            <a:endParaRPr sz="1800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lang="en" sz="1800" dirty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Once K and P were obtained, rearranging the equation gives us what we need. The mass of the star was taken from the NEA site.</a:t>
            </a:r>
            <a:endParaRPr sz="1800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3" name="Google Shape;353;p5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54" name="Google Shape;35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625" y="2571750"/>
            <a:ext cx="4206750" cy="9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2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Planet Radius</a:t>
            </a:r>
            <a:endParaRPr/>
          </a:p>
        </p:txBody>
      </p:sp>
      <p:sp>
        <p:nvSpPr>
          <p:cNvPr id="360" name="Google Shape;360;p52"/>
          <p:cNvSpPr txBox="1">
            <a:spLocks noGrp="1"/>
          </p:cNvSpPr>
          <p:nvPr>
            <p:ph type="body" idx="2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500"/>
              <a:buFont typeface="Proxima Nova"/>
              <a:buChar char="-"/>
            </a:pPr>
            <a:r>
              <a:rPr lang="en" sz="1200" dirty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To find the planet radius, we first examined a graph of the magnitude versus time (BJD). This highlights two “sections” - the out of transit magnitude and the in-transit magnitude. </a:t>
            </a:r>
            <a:endParaRPr sz="1200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200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200"/>
              <a:buFont typeface="Proxima Nova"/>
              <a:buChar char="-"/>
            </a:pPr>
            <a:r>
              <a:rPr lang="en" sz="1200" dirty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By restricting the data, we can divide it into in-transit and out of transiy. In our case, we chose our cut-offs to be less than 0.98 or greater than 0.995.</a:t>
            </a:r>
            <a:endParaRPr sz="1200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361" name="Google Shape;361;p52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62" name="Google Shape;362;p52"/>
          <p:cNvPicPr preferRelativeResize="0"/>
          <p:nvPr/>
        </p:nvPicPr>
        <p:blipFill>
          <a:blip r:embed="rId3"/>
          <a:srcRect/>
          <a:stretch/>
        </p:blipFill>
        <p:spPr>
          <a:xfrm>
            <a:off x="4416225" y="1887522"/>
            <a:ext cx="4074310" cy="3007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3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Planet Radius (cont)</a:t>
            </a:r>
            <a:endParaRPr/>
          </a:p>
        </p:txBody>
      </p:sp>
      <p:sp>
        <p:nvSpPr>
          <p:cNvPr id="368" name="Google Shape;368;p53"/>
          <p:cNvSpPr txBox="1">
            <a:spLocks noGrp="1"/>
          </p:cNvSpPr>
          <p:nvPr>
            <p:ph type="body" idx="2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2100"/>
              <a:buFont typeface="Proxima Nova"/>
              <a:buChar char="-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Once we have this data divided up, we found a transit depth array using the transit depth equation, and then used these values to find the radius array through the transit depth stellar radius equation.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Finding the mean gives us the radius, and the standard deviation gives us the error.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9" name="Google Shape;369;p53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70" name="Google Shape;37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150" y="3094675"/>
            <a:ext cx="2943425" cy="105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094675"/>
            <a:ext cx="3584297" cy="10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4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</a:t>
            </a:r>
            <a:endParaRPr/>
          </a:p>
        </p:txBody>
      </p:sp>
      <p:sp>
        <p:nvSpPr>
          <p:cNvPr id="377" name="Google Shape;377;p54"/>
          <p:cNvSpPr txBox="1">
            <a:spLocks noGrp="1"/>
          </p:cNvSpPr>
          <p:nvPr>
            <p:ph type="body" idx="2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2100"/>
              <a:buFont typeface="Proxima Nova"/>
              <a:buChar char="-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Finding the density is similar to the previous derivations. The equation we used was: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8" name="Google Shape;378;p54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79" name="Google Shape;37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800" y="2761350"/>
            <a:ext cx="3408768" cy="11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5"/>
          <p:cNvSpPr txBox="1">
            <a:spLocks noGrp="1"/>
          </p:cNvSpPr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85" name="Google Shape;385;p55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On-screen Show (16:9)</PresentationFormat>
  <Paragraphs>69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Barlow Light</vt:lpstr>
      <vt:lpstr>Hepta Slab Medium</vt:lpstr>
      <vt:lpstr>Barlow</vt:lpstr>
      <vt:lpstr>Barlow ExtraLight</vt:lpstr>
      <vt:lpstr>Hepta Slab Light</vt:lpstr>
      <vt:lpstr>Arial</vt:lpstr>
      <vt:lpstr>Barlow Medium</vt:lpstr>
      <vt:lpstr>Proxima Nova</vt:lpstr>
      <vt:lpstr>Hepta Slab</vt:lpstr>
      <vt:lpstr>Strategy Plan</vt:lpstr>
      <vt:lpstr>Properties of HD 189733 b</vt:lpstr>
      <vt:lpstr>Background &amp; Motivation</vt:lpstr>
      <vt:lpstr>PowerPoint Presentation</vt:lpstr>
      <vt:lpstr>Methods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dasha.crocker@gmail.com</cp:lastModifiedBy>
  <cp:revision>1</cp:revision>
  <dcterms:modified xsi:type="dcterms:W3CDTF">2025-02-25T04:35:20Z</dcterms:modified>
</cp:coreProperties>
</file>