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4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5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9" r:id="rId1"/>
    <p:sldMasterId id="2147483810" r:id="rId2"/>
    <p:sldMasterId id="2147483811" r:id="rId3"/>
    <p:sldMasterId id="2147483812" r:id="rId4"/>
    <p:sldMasterId id="2147483813" r:id="rId5"/>
    <p:sldMasterId id="2147483814" r:id="rId6"/>
  </p:sldMasterIdLst>
  <p:notesMasterIdLst>
    <p:notesMasterId r:id="rId1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Inter Tight" panose="020B0604020202020204" charset="0"/>
      <p:regular r:id="rId18"/>
      <p:bold r:id="rId19"/>
      <p:italic r:id="rId20"/>
      <p:boldItalic r:id="rId21"/>
    </p:embeddedFont>
    <p:embeddedFont>
      <p:font typeface="Manrope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2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2edfc28e9b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2edfc28e9b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32edfc28e9b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32edfc28e9b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32edfc28e9b_0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32edfc28e9b_0_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32edfc28e9b_0_1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32edfc28e9b_0_1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32edfc28e9b_0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32edfc28e9b_0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used the RV equation from class and eq1 from </a:t>
            </a:r>
            <a:r>
              <a:rPr lang="en-US" dirty="0" err="1"/>
              <a:t>seager_astrometry</a:t>
            </a:r>
            <a:r>
              <a:rPr lang="en-US" dirty="0"/>
              <a:t>. The radius plots have broken power laws </a:t>
            </a:r>
            <a:r>
              <a:rPr lang="en-US" dirty="0" err="1"/>
              <a:t>bc</a:t>
            </a:r>
            <a:r>
              <a:rPr lang="en-US" dirty="0"/>
              <a:t> the mass-radius relation changes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2edfc28e9b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2edfc28e9b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32edfc28e9b_0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32edfc28e9b_0_1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2edfc28e9b_0_2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32edfc28e9b_0_2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32edfc28e9b_0_2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32edfc28e9b_0_2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10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0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10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10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0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07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63" name="Google Shape;663;p107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10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10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08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108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69" name="Google Shape;669;p108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10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0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0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109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110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11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1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110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110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1" name="Google Shape;681;p110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10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11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11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1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11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11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12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1" name="Google Shape;691;p112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92" name="Google Shape;692;p112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p11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11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13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11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1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14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114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15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Google Shape;704;p115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11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16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p11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16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0" name="Google Shape;710;p116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11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11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1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118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118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8" name="Google Shape;718;p118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9" name="Google Shape;719;p118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18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1" name="Google Shape;721;p118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2" name="Google Shape;722;p118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18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4" name="Google Shape;724;p118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5" name="Google Shape;725;p118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18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7" name="Google Shape;727;p118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11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11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19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119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3" name="Google Shape;733;p11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19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12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2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20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120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0" name="Google Shape;740;p120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12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12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121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121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6" name="Google Shape;746;p121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7" name="Google Shape;747;p121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12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2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22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2" name="Google Shape;752;p122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Google Shape;754;p12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12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23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123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8" name="Google Shape;758;p123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12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12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24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124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12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12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25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125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12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12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2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126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26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5" name="Google Shape;775;p126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26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12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12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2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127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27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12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12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2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87" name="Google Shape;787;p128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128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9" name="Google Shape;789;p128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128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1" name="Google Shape;791;p128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128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129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12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2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7" name="Google Shape;797;p129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129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9" name="Google Shape;799;p129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129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1" name="Google Shape;801;p129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129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3" name="Google Shape;803;p129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129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p13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3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3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130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130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1" name="Google Shape;811;p130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130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3" name="Google Shape;813;p130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130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5" name="Google Shape;815;p130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130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7" name="Google Shape;817;p130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130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9" name="Google Shape;819;p130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30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3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3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31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5" name="Google Shape;825;p131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6" name="Google Shape;826;p131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7" name="Google Shape;827;p131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8" name="Google Shape;828;p131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9" name="Google Shape;829;p131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Google Shape;831;p13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13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3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132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132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6" name="Google Shape;836;p132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132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8" name="Google Shape;838;p132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132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0" name="Google Shape;840;p132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132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132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13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3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3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8" name="Google Shape;848;p13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13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34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51" name="Google Shape;851;p134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2" name="Google Shape;852;p134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13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13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13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13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13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38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138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13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13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39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70" name="Google Shape;870;p139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1" name="Google Shape;871;p139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14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14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4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76" name="Google Shape;876;p140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141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4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4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81" name="Google Shape;881;p141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141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3" name="Google Shape;883;p141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141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p14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14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4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Google Shape;890;p14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14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43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93" name="Google Shape;893;p143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4" name="Google Shape;894;p143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14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4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44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14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4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45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145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46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06" name="Google Shape;906;p146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4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147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0" name="Google Shape;910;p14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47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2" name="Google Shape;912;p147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14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14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4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18" name="Google Shape;918;p149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149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0" name="Google Shape;920;p149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1" name="Google Shape;921;p149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49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3" name="Google Shape;923;p149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4" name="Google Shape;924;p149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149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6" name="Google Shape;926;p149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7" name="Google Shape;927;p149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49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9" name="Google Shape;929;p149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15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5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150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4" name="Google Shape;934;p150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5" name="Google Shape;935;p150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6" name="Google Shape;936;p150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p15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15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51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41" name="Google Shape;941;p151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2" name="Google Shape;942;p151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Google Shape;944;p15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15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52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47" name="Google Shape;947;p152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8" name="Google Shape;948;p152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9" name="Google Shape;949;p152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15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15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153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4" name="Google Shape;954;p153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Google Shape;956;p15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15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154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154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0" name="Google Shape;960;p154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Google Shape;962;p15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15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155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5" name="Google Shape;965;p155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Google Shape;967;p15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5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56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0" name="Google Shape;970;p156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15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15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15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75" name="Google Shape;975;p157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57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7" name="Google Shape;977;p157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157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15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5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15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83" name="Google Shape;983;p158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158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" name="Google Shape;986;p15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15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15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89" name="Google Shape;989;p159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159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1" name="Google Shape;991;p159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159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3" name="Google Shape;993;p159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59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996;p160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16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16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99" name="Google Shape;999;p160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0" name="Google Shape;1000;p160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1" name="Google Shape;1001;p160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2" name="Google Shape;1002;p160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3" name="Google Shape;1003;p160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160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5" name="Google Shape;1005;p160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160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16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16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16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11" name="Google Shape;1011;p161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2" name="Google Shape;1012;p161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3" name="Google Shape;1013;p161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161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5" name="Google Shape;1015;p161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161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7" name="Google Shape;1017;p161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8" name="Google Shape;1018;p161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9" name="Google Shape;1019;p161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161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1" name="Google Shape;1021;p161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161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Google Shape;1024;p16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16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62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7" name="Google Shape;1027;p162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8" name="Google Shape;1028;p162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9" name="Google Shape;1029;p162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62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1" name="Google Shape;1031;p162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Google Shape;1033;p16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16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16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36" name="Google Shape;1036;p163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163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8" name="Google Shape;1038;p163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9" name="Google Shape;1039;p163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0" name="Google Shape;1040;p163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163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2" name="Google Shape;1042;p163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63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4" name="Google Shape;1044;p163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16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16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16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Google Shape;1050;p16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16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165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53" name="Google Shape;1053;p165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4" name="Google Shape;1054;p165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16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6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Google Shape;1059;p16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3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6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8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30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6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38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9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39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41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5" name="Google Shape;265;p46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8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8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50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3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4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5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4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6" name="Google Shape;306;p54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56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6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4" name="Google Shape;314;p56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56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6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7" name="Google Shape;317;p56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8" name="Google Shape;318;p56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6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56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" name="Google Shape;321;p56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6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3" name="Google Shape;323;p56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7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57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0" name="Google Shape;330;p57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9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59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6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60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61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61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61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6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6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62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3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63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6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64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64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64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64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6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65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65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6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6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66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5" name="Google Shape;385;p66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66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7" name="Google Shape;387;p66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66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7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67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5" name="Google Shape;395;p67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67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67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7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9" name="Google Shape;399;p67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67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6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6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68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68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7" name="Google Shape;407;p68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68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9" name="Google Shape;409;p68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68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1" name="Google Shape;411;p68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68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3" name="Google Shape;413;p68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68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5" name="Google Shape;415;p68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68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6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9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1" name="Google Shape;421;p69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69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3" name="Google Shape;423;p69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4" name="Google Shape;424;p69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5" name="Google Shape;425;p69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7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7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7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70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70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2" name="Google Shape;432;p70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70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4" name="Google Shape;434;p70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70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6" name="Google Shape;436;p70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7" name="Google Shape;437;p70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70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7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7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72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72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8" name="Google Shape;448;p72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7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7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7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7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7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76"/>
          <p:cNvSpPr txBox="1">
            <a:spLocks noGrp="1"/>
          </p:cNvSpPr>
          <p:nvPr>
            <p:ph type="ctrTitle"/>
          </p:nvPr>
        </p:nvSpPr>
        <p:spPr>
          <a:xfrm>
            <a:off x="713225" y="99530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76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7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7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77"/>
          <p:cNvSpPr txBox="1">
            <a:spLocks noGrp="1"/>
          </p:cNvSpPr>
          <p:nvPr>
            <p:ph type="ctrTitle"/>
          </p:nvPr>
        </p:nvSpPr>
        <p:spPr>
          <a:xfrm>
            <a:off x="1180300" y="2229700"/>
            <a:ext cx="5395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66" name="Google Shape;466;p77"/>
          <p:cNvSpPr txBox="1">
            <a:spLocks noGrp="1"/>
          </p:cNvSpPr>
          <p:nvPr>
            <p:ph type="subTitle" idx="1"/>
          </p:nvPr>
        </p:nvSpPr>
        <p:spPr>
          <a:xfrm>
            <a:off x="1180300" y="3272069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7" name="Google Shape;467;p77"/>
          <p:cNvSpPr txBox="1">
            <a:spLocks noGrp="1"/>
          </p:cNvSpPr>
          <p:nvPr>
            <p:ph type="title" idx="2" hasCustomPrompt="1"/>
          </p:nvPr>
        </p:nvSpPr>
        <p:spPr>
          <a:xfrm>
            <a:off x="1180300" y="118833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7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7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72" name="Google Shape;472;p78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79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7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7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79"/>
          <p:cNvSpPr txBox="1">
            <a:spLocks noGrp="1"/>
          </p:cNvSpPr>
          <p:nvPr>
            <p:ph type="subTitle" idx="1"/>
          </p:nvPr>
        </p:nvSpPr>
        <p:spPr>
          <a:xfrm>
            <a:off x="1391275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79"/>
          <p:cNvSpPr txBox="1">
            <a:spLocks noGrp="1"/>
          </p:cNvSpPr>
          <p:nvPr>
            <p:ph type="subTitle" idx="2"/>
          </p:nvPr>
        </p:nvSpPr>
        <p:spPr>
          <a:xfrm>
            <a:off x="1391275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9" name="Google Shape;479;p79"/>
          <p:cNvSpPr txBox="1">
            <a:spLocks noGrp="1"/>
          </p:cNvSpPr>
          <p:nvPr>
            <p:ph type="subTitle" idx="3"/>
          </p:nvPr>
        </p:nvSpPr>
        <p:spPr>
          <a:xfrm>
            <a:off x="5680363" y="3821811"/>
            <a:ext cx="20724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79"/>
          <p:cNvSpPr txBox="1">
            <a:spLocks noGrp="1"/>
          </p:cNvSpPr>
          <p:nvPr>
            <p:ph type="subTitle" idx="4"/>
          </p:nvPr>
        </p:nvSpPr>
        <p:spPr>
          <a:xfrm>
            <a:off x="5680363" y="3460439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8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8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8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8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81"/>
          <p:cNvSpPr txBox="1">
            <a:spLocks noGrp="1"/>
          </p:cNvSpPr>
          <p:nvPr>
            <p:ph type="ctrTitle"/>
          </p:nvPr>
        </p:nvSpPr>
        <p:spPr>
          <a:xfrm>
            <a:off x="713225" y="906750"/>
            <a:ext cx="3499500" cy="9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81"/>
          <p:cNvSpPr txBox="1">
            <a:spLocks noGrp="1"/>
          </p:cNvSpPr>
          <p:nvPr>
            <p:ph type="subTitle" idx="1"/>
          </p:nvPr>
        </p:nvSpPr>
        <p:spPr>
          <a:xfrm>
            <a:off x="719873" y="2037142"/>
            <a:ext cx="34995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0" name="Google Shape;490;p81"/>
          <p:cNvSpPr>
            <a:spLocks noGrp="1"/>
          </p:cNvSpPr>
          <p:nvPr>
            <p:ph type="pic" idx="2"/>
          </p:nvPr>
        </p:nvSpPr>
        <p:spPr>
          <a:xfrm>
            <a:off x="5438375" y="282525"/>
            <a:ext cx="3430500" cy="4583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8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8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82"/>
          <p:cNvSpPr txBox="1">
            <a:spLocks noGrp="1"/>
          </p:cNvSpPr>
          <p:nvPr>
            <p:ph type="ctrTitle"/>
          </p:nvPr>
        </p:nvSpPr>
        <p:spPr>
          <a:xfrm>
            <a:off x="713225" y="1043400"/>
            <a:ext cx="5929200" cy="30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8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8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83"/>
          <p:cNvSpPr txBox="1">
            <a:spLocks noGrp="1"/>
          </p:cNvSpPr>
          <p:nvPr>
            <p:ph type="ctrTitle"/>
          </p:nvPr>
        </p:nvSpPr>
        <p:spPr>
          <a:xfrm>
            <a:off x="1207800" y="1491275"/>
            <a:ext cx="3291900" cy="10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83"/>
          <p:cNvSpPr txBox="1">
            <a:spLocks noGrp="1"/>
          </p:cNvSpPr>
          <p:nvPr>
            <p:ph type="subTitle" idx="1"/>
          </p:nvPr>
        </p:nvSpPr>
        <p:spPr>
          <a:xfrm>
            <a:off x="1207800" y="2546425"/>
            <a:ext cx="32919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4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84"/>
          <p:cNvSpPr txBox="1">
            <a:spLocks noGrp="1"/>
          </p:cNvSpPr>
          <p:nvPr>
            <p:ph type="title"/>
          </p:nvPr>
        </p:nvSpPr>
        <p:spPr>
          <a:xfrm>
            <a:off x="709350" y="3948000"/>
            <a:ext cx="7725300" cy="66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8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85"/>
          <p:cNvSpPr>
            <a:spLocks noGrp="1"/>
          </p:cNvSpPr>
          <p:nvPr>
            <p:ph type="pic" idx="2"/>
          </p:nvPr>
        </p:nvSpPr>
        <p:spPr>
          <a:xfrm>
            <a:off x="278625" y="275707"/>
            <a:ext cx="22743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8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85"/>
          <p:cNvSpPr txBox="1">
            <a:spLocks noGrp="1"/>
          </p:cNvSpPr>
          <p:nvPr>
            <p:ph type="subTitle" idx="1"/>
          </p:nvPr>
        </p:nvSpPr>
        <p:spPr>
          <a:xfrm>
            <a:off x="4571875" y="2742153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8" name="Google Shape;508;p85"/>
          <p:cNvSpPr txBox="1">
            <a:spLocks noGrp="1"/>
          </p:cNvSpPr>
          <p:nvPr>
            <p:ph type="title" hasCustomPrompt="1"/>
          </p:nvPr>
        </p:nvSpPr>
        <p:spPr>
          <a:xfrm>
            <a:off x="4571875" y="1653400"/>
            <a:ext cx="3858900" cy="9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8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8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8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87"/>
          <p:cNvSpPr txBox="1">
            <a:spLocks noGrp="1"/>
          </p:cNvSpPr>
          <p:nvPr>
            <p:ph type="subTitle" idx="1"/>
          </p:nvPr>
        </p:nvSpPr>
        <p:spPr>
          <a:xfrm>
            <a:off x="1626732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87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6" name="Google Shape;516;p87"/>
          <p:cNvSpPr txBox="1">
            <a:spLocks noGrp="1"/>
          </p:cNvSpPr>
          <p:nvPr>
            <p:ph type="subTitle" idx="3"/>
          </p:nvPr>
        </p:nvSpPr>
        <p:spPr>
          <a:xfrm>
            <a:off x="1626732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7" name="Google Shape;517;p87"/>
          <p:cNvSpPr txBox="1">
            <a:spLocks noGrp="1"/>
          </p:cNvSpPr>
          <p:nvPr>
            <p:ph type="subTitle" idx="4"/>
          </p:nvPr>
        </p:nvSpPr>
        <p:spPr>
          <a:xfrm>
            <a:off x="1626732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87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9" name="Google Shape;519;p87"/>
          <p:cNvSpPr txBox="1">
            <a:spLocks noGrp="1"/>
          </p:cNvSpPr>
          <p:nvPr>
            <p:ph type="subTitle" idx="6"/>
          </p:nvPr>
        </p:nvSpPr>
        <p:spPr>
          <a:xfrm>
            <a:off x="1626732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0" name="Google Shape;520;p87"/>
          <p:cNvSpPr txBox="1">
            <a:spLocks noGrp="1"/>
          </p:cNvSpPr>
          <p:nvPr>
            <p:ph type="subTitle" idx="7"/>
          </p:nvPr>
        </p:nvSpPr>
        <p:spPr>
          <a:xfrm>
            <a:off x="5485507" y="210912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87"/>
          <p:cNvSpPr txBox="1">
            <a:spLocks noGrp="1"/>
          </p:cNvSpPr>
          <p:nvPr>
            <p:ph type="title" idx="8" hasCustomPrompt="1"/>
          </p:nvPr>
        </p:nvSpPr>
        <p:spPr>
          <a:xfrm>
            <a:off x="4572001" y="1747743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2" name="Google Shape;522;p87"/>
          <p:cNvSpPr txBox="1">
            <a:spLocks noGrp="1"/>
          </p:cNvSpPr>
          <p:nvPr>
            <p:ph type="subTitle" idx="9"/>
          </p:nvPr>
        </p:nvSpPr>
        <p:spPr>
          <a:xfrm>
            <a:off x="5485507" y="174775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3" name="Google Shape;523;p87"/>
          <p:cNvSpPr txBox="1">
            <a:spLocks noGrp="1"/>
          </p:cNvSpPr>
          <p:nvPr>
            <p:ph type="subTitle" idx="13"/>
          </p:nvPr>
        </p:nvSpPr>
        <p:spPr>
          <a:xfrm>
            <a:off x="5485507" y="36374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87"/>
          <p:cNvSpPr txBox="1">
            <a:spLocks noGrp="1"/>
          </p:cNvSpPr>
          <p:nvPr>
            <p:ph type="title" idx="14" hasCustomPrompt="1"/>
          </p:nvPr>
        </p:nvSpPr>
        <p:spPr>
          <a:xfrm>
            <a:off x="4572001" y="3276061"/>
            <a:ext cx="7854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5" name="Google Shape;525;p87"/>
          <p:cNvSpPr txBox="1">
            <a:spLocks noGrp="1"/>
          </p:cNvSpPr>
          <p:nvPr>
            <p:ph type="subTitle" idx="15"/>
          </p:nvPr>
        </p:nvSpPr>
        <p:spPr>
          <a:xfrm>
            <a:off x="5485507" y="327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88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88"/>
          <p:cNvSpPr txBox="1">
            <a:spLocks noGrp="1"/>
          </p:cNvSpPr>
          <p:nvPr>
            <p:ph type="ctrTitle"/>
          </p:nvPr>
        </p:nvSpPr>
        <p:spPr>
          <a:xfrm>
            <a:off x="2744025" y="656325"/>
            <a:ext cx="568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30" name="Google Shape;530;p88"/>
          <p:cNvSpPr txBox="1">
            <a:spLocks noGrp="1"/>
          </p:cNvSpPr>
          <p:nvPr>
            <p:ph type="subTitle" idx="1"/>
          </p:nvPr>
        </p:nvSpPr>
        <p:spPr>
          <a:xfrm>
            <a:off x="2744025" y="1698700"/>
            <a:ext cx="56868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1" name="Google Shape;531;p88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97425"/>
            <a:ext cx="1362600" cy="84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2" name="Google Shape;532;p88"/>
          <p:cNvSpPr>
            <a:spLocks noGrp="1"/>
          </p:cNvSpPr>
          <p:nvPr>
            <p:ph type="pic" idx="3"/>
          </p:nvPr>
        </p:nvSpPr>
        <p:spPr>
          <a:xfrm>
            <a:off x="275700" y="2571750"/>
            <a:ext cx="6567000" cy="2296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8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8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89"/>
          <p:cNvSpPr txBox="1">
            <a:spLocks noGrp="1"/>
          </p:cNvSpPr>
          <p:nvPr>
            <p:ph type="ctrTitle"/>
          </p:nvPr>
        </p:nvSpPr>
        <p:spPr>
          <a:xfrm>
            <a:off x="2263875" y="2229700"/>
            <a:ext cx="6166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89"/>
          <p:cNvSpPr txBox="1">
            <a:spLocks noGrp="1"/>
          </p:cNvSpPr>
          <p:nvPr>
            <p:ph type="subTitle" idx="1"/>
          </p:nvPr>
        </p:nvSpPr>
        <p:spPr>
          <a:xfrm>
            <a:off x="2263875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8" name="Google Shape;538;p89"/>
          <p:cNvSpPr txBox="1">
            <a:spLocks noGrp="1"/>
          </p:cNvSpPr>
          <p:nvPr>
            <p:ph type="title" idx="2" hasCustomPrompt="1"/>
          </p:nvPr>
        </p:nvSpPr>
        <p:spPr>
          <a:xfrm>
            <a:off x="2263875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9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9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90"/>
          <p:cNvSpPr txBox="1">
            <a:spLocks noGrp="1"/>
          </p:cNvSpPr>
          <p:nvPr>
            <p:ph type="ctrTitle"/>
          </p:nvPr>
        </p:nvSpPr>
        <p:spPr>
          <a:xfrm>
            <a:off x="3555997" y="2229700"/>
            <a:ext cx="48747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90"/>
          <p:cNvSpPr txBox="1">
            <a:spLocks noGrp="1"/>
          </p:cNvSpPr>
          <p:nvPr>
            <p:ph type="subTitle" idx="1"/>
          </p:nvPr>
        </p:nvSpPr>
        <p:spPr>
          <a:xfrm>
            <a:off x="3556010" y="3272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4" name="Google Shape;544;p90"/>
          <p:cNvSpPr txBox="1">
            <a:spLocks noGrp="1"/>
          </p:cNvSpPr>
          <p:nvPr>
            <p:ph type="title" idx="2" hasCustomPrompt="1"/>
          </p:nvPr>
        </p:nvSpPr>
        <p:spPr>
          <a:xfrm>
            <a:off x="3556010" y="1188337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5" name="Google Shape;545;p90"/>
          <p:cNvSpPr>
            <a:spLocks noGrp="1"/>
          </p:cNvSpPr>
          <p:nvPr>
            <p:ph type="pic" idx="3"/>
          </p:nvPr>
        </p:nvSpPr>
        <p:spPr>
          <a:xfrm>
            <a:off x="277839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9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91"/>
          <p:cNvSpPr txBox="1">
            <a:spLocks noGrp="1"/>
          </p:cNvSpPr>
          <p:nvPr>
            <p:ph type="subTitle" idx="1"/>
          </p:nvPr>
        </p:nvSpPr>
        <p:spPr>
          <a:xfrm>
            <a:off x="713225" y="1154100"/>
            <a:ext cx="5073600" cy="22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0" name="Google Shape;550;p91"/>
          <p:cNvSpPr txBox="1">
            <a:spLocks noGrp="1"/>
          </p:cNvSpPr>
          <p:nvPr>
            <p:ph type="subTitle" idx="2"/>
          </p:nvPr>
        </p:nvSpPr>
        <p:spPr>
          <a:xfrm>
            <a:off x="713224" y="3504600"/>
            <a:ext cx="5073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9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9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92"/>
          <p:cNvSpPr txBox="1">
            <a:spLocks noGrp="1"/>
          </p:cNvSpPr>
          <p:nvPr>
            <p:ph type="subTitle" idx="1"/>
          </p:nvPr>
        </p:nvSpPr>
        <p:spPr>
          <a:xfrm>
            <a:off x="720000" y="2775663"/>
            <a:ext cx="2811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92"/>
          <p:cNvSpPr>
            <a:spLocks noGrp="1"/>
          </p:cNvSpPr>
          <p:nvPr>
            <p:ph type="pic" idx="2"/>
          </p:nvPr>
        </p:nvSpPr>
        <p:spPr>
          <a:xfrm>
            <a:off x="5108450" y="275707"/>
            <a:ext cx="2536800" cy="4592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92"/>
          <p:cNvSpPr txBox="1">
            <a:spLocks noGrp="1"/>
          </p:cNvSpPr>
          <p:nvPr>
            <p:ph type="ctrTitle"/>
          </p:nvPr>
        </p:nvSpPr>
        <p:spPr>
          <a:xfrm>
            <a:off x="713225" y="1251538"/>
            <a:ext cx="32766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9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9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93"/>
          <p:cNvSpPr txBox="1">
            <a:spLocks noGrp="1"/>
          </p:cNvSpPr>
          <p:nvPr>
            <p:ph type="subTitle" idx="1"/>
          </p:nvPr>
        </p:nvSpPr>
        <p:spPr>
          <a:xfrm>
            <a:off x="719589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93"/>
          <p:cNvSpPr txBox="1">
            <a:spLocks noGrp="1"/>
          </p:cNvSpPr>
          <p:nvPr>
            <p:ph type="ctrTitle"/>
          </p:nvPr>
        </p:nvSpPr>
        <p:spPr>
          <a:xfrm>
            <a:off x="713225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94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94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4"/>
          <p:cNvSpPr txBox="1">
            <a:spLocks noGrp="1"/>
          </p:cNvSpPr>
          <p:nvPr>
            <p:ph type="subTitle" idx="1"/>
          </p:nvPr>
        </p:nvSpPr>
        <p:spPr>
          <a:xfrm>
            <a:off x="5436975" y="2588206"/>
            <a:ext cx="26412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94"/>
          <p:cNvSpPr txBox="1">
            <a:spLocks noGrp="1"/>
          </p:cNvSpPr>
          <p:nvPr>
            <p:ph type="ctrTitle"/>
          </p:nvPr>
        </p:nvSpPr>
        <p:spPr>
          <a:xfrm>
            <a:off x="5430611" y="1439000"/>
            <a:ext cx="26412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95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95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95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95"/>
          <p:cNvSpPr txBox="1">
            <a:spLocks noGrp="1"/>
          </p:cNvSpPr>
          <p:nvPr>
            <p:ph type="subTitle" idx="1"/>
          </p:nvPr>
        </p:nvSpPr>
        <p:spPr>
          <a:xfrm>
            <a:off x="2071150" y="2042633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95"/>
          <p:cNvSpPr txBox="1">
            <a:spLocks noGrp="1"/>
          </p:cNvSpPr>
          <p:nvPr>
            <p:ph type="subTitle" idx="2"/>
          </p:nvPr>
        </p:nvSpPr>
        <p:spPr>
          <a:xfrm>
            <a:off x="2071158" y="1681259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3" name="Google Shape;573;p95"/>
          <p:cNvSpPr txBox="1">
            <a:spLocks noGrp="1"/>
          </p:cNvSpPr>
          <p:nvPr>
            <p:ph type="subTitle" idx="3"/>
          </p:nvPr>
        </p:nvSpPr>
        <p:spPr>
          <a:xfrm>
            <a:off x="2071150" y="3488809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95"/>
          <p:cNvSpPr txBox="1">
            <a:spLocks noGrp="1"/>
          </p:cNvSpPr>
          <p:nvPr>
            <p:ph type="subTitle" idx="4"/>
          </p:nvPr>
        </p:nvSpPr>
        <p:spPr>
          <a:xfrm>
            <a:off x="2071152" y="3127421"/>
            <a:ext cx="4860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96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6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9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96"/>
          <p:cNvSpPr txBox="1">
            <a:spLocks noGrp="1"/>
          </p:cNvSpPr>
          <p:nvPr>
            <p:ph type="subTitle" idx="1"/>
          </p:nvPr>
        </p:nvSpPr>
        <p:spPr>
          <a:xfrm>
            <a:off x="4724400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96"/>
          <p:cNvSpPr txBox="1">
            <a:spLocks noGrp="1"/>
          </p:cNvSpPr>
          <p:nvPr>
            <p:ph type="subTitle" idx="2"/>
          </p:nvPr>
        </p:nvSpPr>
        <p:spPr>
          <a:xfrm>
            <a:off x="713225" y="1876575"/>
            <a:ext cx="3512100" cy="1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97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97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9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97"/>
          <p:cNvSpPr txBox="1">
            <a:spLocks noGrp="1"/>
          </p:cNvSpPr>
          <p:nvPr>
            <p:ph type="subTitle" idx="1"/>
          </p:nvPr>
        </p:nvSpPr>
        <p:spPr>
          <a:xfrm>
            <a:off x="71322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97"/>
          <p:cNvSpPr txBox="1">
            <a:spLocks noGrp="1"/>
          </p:cNvSpPr>
          <p:nvPr>
            <p:ph type="subTitle" idx="2"/>
          </p:nvPr>
        </p:nvSpPr>
        <p:spPr>
          <a:xfrm>
            <a:off x="71323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7" name="Google Shape;587;p97"/>
          <p:cNvSpPr txBox="1">
            <a:spLocks noGrp="1"/>
          </p:cNvSpPr>
          <p:nvPr>
            <p:ph type="subTitle" idx="3"/>
          </p:nvPr>
        </p:nvSpPr>
        <p:spPr>
          <a:xfrm>
            <a:off x="3266850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97"/>
          <p:cNvSpPr txBox="1">
            <a:spLocks noGrp="1"/>
          </p:cNvSpPr>
          <p:nvPr>
            <p:ph type="subTitle" idx="4"/>
          </p:nvPr>
        </p:nvSpPr>
        <p:spPr>
          <a:xfrm>
            <a:off x="3266856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9" name="Google Shape;589;p97"/>
          <p:cNvSpPr txBox="1">
            <a:spLocks noGrp="1"/>
          </p:cNvSpPr>
          <p:nvPr>
            <p:ph type="subTitle" idx="5"/>
          </p:nvPr>
        </p:nvSpPr>
        <p:spPr>
          <a:xfrm>
            <a:off x="5820475" y="3165257"/>
            <a:ext cx="17757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97"/>
          <p:cNvSpPr txBox="1">
            <a:spLocks noGrp="1"/>
          </p:cNvSpPr>
          <p:nvPr>
            <p:ph type="subTitle" idx="6"/>
          </p:nvPr>
        </p:nvSpPr>
        <p:spPr>
          <a:xfrm>
            <a:off x="5820481" y="2803882"/>
            <a:ext cx="177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98"/>
          <p:cNvPicPr preferRelativeResize="0"/>
          <p:nvPr/>
        </p:nvPicPr>
        <p:blipFill rotWithShape="1">
          <a:blip r:embed="rId2">
            <a:alphaModFix amt="65000"/>
          </a:blip>
          <a:srcRect t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98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9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98"/>
          <p:cNvSpPr txBox="1">
            <a:spLocks noGrp="1"/>
          </p:cNvSpPr>
          <p:nvPr>
            <p:ph type="subTitle" idx="1"/>
          </p:nvPr>
        </p:nvSpPr>
        <p:spPr>
          <a:xfrm>
            <a:off x="49049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98"/>
          <p:cNvSpPr txBox="1">
            <a:spLocks noGrp="1"/>
          </p:cNvSpPr>
          <p:nvPr>
            <p:ph type="subTitle" idx="2"/>
          </p:nvPr>
        </p:nvSpPr>
        <p:spPr>
          <a:xfrm>
            <a:off x="49049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7" name="Google Shape;597;p98"/>
          <p:cNvSpPr txBox="1">
            <a:spLocks noGrp="1"/>
          </p:cNvSpPr>
          <p:nvPr>
            <p:ph type="subTitle" idx="3"/>
          </p:nvPr>
        </p:nvSpPr>
        <p:spPr>
          <a:xfrm>
            <a:off x="713225" y="334820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98"/>
          <p:cNvSpPr txBox="1">
            <a:spLocks noGrp="1"/>
          </p:cNvSpPr>
          <p:nvPr>
            <p:ph type="subTitle" idx="4"/>
          </p:nvPr>
        </p:nvSpPr>
        <p:spPr>
          <a:xfrm>
            <a:off x="713227" y="298682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9" name="Google Shape;599;p98"/>
          <p:cNvSpPr txBox="1">
            <a:spLocks noGrp="1"/>
          </p:cNvSpPr>
          <p:nvPr>
            <p:ph type="subTitle" idx="5"/>
          </p:nvPr>
        </p:nvSpPr>
        <p:spPr>
          <a:xfrm>
            <a:off x="49049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98"/>
          <p:cNvSpPr txBox="1">
            <a:spLocks noGrp="1"/>
          </p:cNvSpPr>
          <p:nvPr>
            <p:ph type="subTitle" idx="6"/>
          </p:nvPr>
        </p:nvSpPr>
        <p:spPr>
          <a:xfrm>
            <a:off x="49049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1" name="Google Shape;601;p98"/>
          <p:cNvSpPr txBox="1">
            <a:spLocks noGrp="1"/>
          </p:cNvSpPr>
          <p:nvPr>
            <p:ph type="subTitle" idx="7"/>
          </p:nvPr>
        </p:nvSpPr>
        <p:spPr>
          <a:xfrm>
            <a:off x="713225" y="1736950"/>
            <a:ext cx="35259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98"/>
          <p:cNvSpPr txBox="1">
            <a:spLocks noGrp="1"/>
          </p:cNvSpPr>
          <p:nvPr>
            <p:ph type="subTitle" idx="8"/>
          </p:nvPr>
        </p:nvSpPr>
        <p:spPr>
          <a:xfrm>
            <a:off x="713227" y="1375575"/>
            <a:ext cx="3525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99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99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9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99"/>
          <p:cNvSpPr txBox="1">
            <a:spLocks noGrp="1"/>
          </p:cNvSpPr>
          <p:nvPr>
            <p:ph type="subTitle" idx="1"/>
          </p:nvPr>
        </p:nvSpPr>
        <p:spPr>
          <a:xfrm>
            <a:off x="71322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99"/>
          <p:cNvSpPr txBox="1">
            <a:spLocks noGrp="1"/>
          </p:cNvSpPr>
          <p:nvPr>
            <p:ph type="subTitle" idx="2"/>
          </p:nvPr>
        </p:nvSpPr>
        <p:spPr>
          <a:xfrm>
            <a:off x="71322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9" name="Google Shape;609;p99"/>
          <p:cNvSpPr txBox="1">
            <a:spLocks noGrp="1"/>
          </p:cNvSpPr>
          <p:nvPr>
            <p:ph type="subTitle" idx="3"/>
          </p:nvPr>
        </p:nvSpPr>
        <p:spPr>
          <a:xfrm>
            <a:off x="71322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99"/>
          <p:cNvSpPr txBox="1">
            <a:spLocks noGrp="1"/>
          </p:cNvSpPr>
          <p:nvPr>
            <p:ph type="subTitle" idx="4"/>
          </p:nvPr>
        </p:nvSpPr>
        <p:spPr>
          <a:xfrm>
            <a:off x="71322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1" name="Google Shape;611;p99"/>
          <p:cNvSpPr txBox="1">
            <a:spLocks noGrp="1"/>
          </p:cNvSpPr>
          <p:nvPr>
            <p:ph type="subTitle" idx="5"/>
          </p:nvPr>
        </p:nvSpPr>
        <p:spPr>
          <a:xfrm>
            <a:off x="3535801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99"/>
          <p:cNvSpPr txBox="1">
            <a:spLocks noGrp="1"/>
          </p:cNvSpPr>
          <p:nvPr>
            <p:ph type="subTitle" idx="6"/>
          </p:nvPr>
        </p:nvSpPr>
        <p:spPr>
          <a:xfrm>
            <a:off x="3535801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3" name="Google Shape;613;p99"/>
          <p:cNvSpPr txBox="1">
            <a:spLocks noGrp="1"/>
          </p:cNvSpPr>
          <p:nvPr>
            <p:ph type="subTitle" idx="7"/>
          </p:nvPr>
        </p:nvSpPr>
        <p:spPr>
          <a:xfrm>
            <a:off x="3535801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99"/>
          <p:cNvSpPr txBox="1">
            <a:spLocks noGrp="1"/>
          </p:cNvSpPr>
          <p:nvPr>
            <p:ph type="subTitle" idx="8"/>
          </p:nvPr>
        </p:nvSpPr>
        <p:spPr>
          <a:xfrm>
            <a:off x="3535801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5" name="Google Shape;615;p99"/>
          <p:cNvSpPr txBox="1">
            <a:spLocks noGrp="1"/>
          </p:cNvSpPr>
          <p:nvPr>
            <p:ph type="subTitle" idx="9"/>
          </p:nvPr>
        </p:nvSpPr>
        <p:spPr>
          <a:xfrm>
            <a:off x="6358376" y="2109124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99"/>
          <p:cNvSpPr txBox="1">
            <a:spLocks noGrp="1"/>
          </p:cNvSpPr>
          <p:nvPr>
            <p:ph type="subTitle" idx="13"/>
          </p:nvPr>
        </p:nvSpPr>
        <p:spPr>
          <a:xfrm>
            <a:off x="6358376" y="1747750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7" name="Google Shape;617;p99"/>
          <p:cNvSpPr txBox="1">
            <a:spLocks noGrp="1"/>
          </p:cNvSpPr>
          <p:nvPr>
            <p:ph type="subTitle" idx="14"/>
          </p:nvPr>
        </p:nvSpPr>
        <p:spPr>
          <a:xfrm>
            <a:off x="6358376" y="3485027"/>
            <a:ext cx="20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99"/>
          <p:cNvSpPr txBox="1">
            <a:spLocks noGrp="1"/>
          </p:cNvSpPr>
          <p:nvPr>
            <p:ph type="subTitle" idx="15"/>
          </p:nvPr>
        </p:nvSpPr>
        <p:spPr>
          <a:xfrm>
            <a:off x="6358376" y="31236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100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rot="10800000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00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00"/>
          <p:cNvSpPr txBox="1">
            <a:spLocks noGrp="1"/>
          </p:cNvSpPr>
          <p:nvPr>
            <p:ph type="subTitle" idx="1"/>
          </p:nvPr>
        </p:nvSpPr>
        <p:spPr>
          <a:xfrm>
            <a:off x="713225" y="1364525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3" name="Google Shape;623;p100"/>
          <p:cNvSpPr txBox="1">
            <a:spLocks noGrp="1"/>
          </p:cNvSpPr>
          <p:nvPr>
            <p:ph type="title" hasCustomPrompt="1"/>
          </p:nvPr>
        </p:nvSpPr>
        <p:spPr>
          <a:xfrm>
            <a:off x="713225" y="772652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4" name="Google Shape;624;p100"/>
          <p:cNvSpPr txBox="1">
            <a:spLocks noGrp="1"/>
          </p:cNvSpPr>
          <p:nvPr>
            <p:ph type="subTitle" idx="2"/>
          </p:nvPr>
        </p:nvSpPr>
        <p:spPr>
          <a:xfrm>
            <a:off x="713225" y="2674499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5" name="Google Shape;625;p100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082615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6" name="Google Shape;626;p100"/>
          <p:cNvSpPr txBox="1">
            <a:spLocks noGrp="1"/>
          </p:cNvSpPr>
          <p:nvPr>
            <p:ph type="subTitle" idx="4"/>
          </p:nvPr>
        </p:nvSpPr>
        <p:spPr>
          <a:xfrm>
            <a:off x="713225" y="3984450"/>
            <a:ext cx="37296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7" name="Google Shape;627;p100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392577"/>
            <a:ext cx="37296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101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 flipH="1"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01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0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32" name="Google Shape;632;p101"/>
          <p:cNvSpPr txBox="1">
            <a:spLocks noGrp="1"/>
          </p:cNvSpPr>
          <p:nvPr>
            <p:ph type="subTitle" idx="1"/>
          </p:nvPr>
        </p:nvSpPr>
        <p:spPr>
          <a:xfrm>
            <a:off x="71322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101"/>
          <p:cNvSpPr txBox="1">
            <a:spLocks noGrp="1"/>
          </p:cNvSpPr>
          <p:nvPr>
            <p:ph type="subTitle" idx="2"/>
          </p:nvPr>
        </p:nvSpPr>
        <p:spPr>
          <a:xfrm>
            <a:off x="71322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4" name="Google Shape;634;p101"/>
          <p:cNvSpPr txBox="1">
            <a:spLocks noGrp="1"/>
          </p:cNvSpPr>
          <p:nvPr>
            <p:ph type="subTitle" idx="3"/>
          </p:nvPr>
        </p:nvSpPr>
        <p:spPr>
          <a:xfrm>
            <a:off x="3535800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01"/>
          <p:cNvSpPr txBox="1">
            <a:spLocks noGrp="1"/>
          </p:cNvSpPr>
          <p:nvPr>
            <p:ph type="subTitle" idx="4"/>
          </p:nvPr>
        </p:nvSpPr>
        <p:spPr>
          <a:xfrm>
            <a:off x="3535801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6" name="Google Shape;636;p101"/>
          <p:cNvSpPr txBox="1">
            <a:spLocks noGrp="1"/>
          </p:cNvSpPr>
          <p:nvPr>
            <p:ph type="subTitle" idx="5"/>
          </p:nvPr>
        </p:nvSpPr>
        <p:spPr>
          <a:xfrm>
            <a:off x="6358375" y="3413125"/>
            <a:ext cx="2072400" cy="8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01"/>
          <p:cNvSpPr txBox="1">
            <a:spLocks noGrp="1"/>
          </p:cNvSpPr>
          <p:nvPr>
            <p:ph type="subTitle" idx="6"/>
          </p:nvPr>
        </p:nvSpPr>
        <p:spPr>
          <a:xfrm>
            <a:off x="6358376" y="3051753"/>
            <a:ext cx="2072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8" name="Google Shape;638;p101"/>
          <p:cNvSpPr txBox="1">
            <a:spLocks noGrp="1"/>
          </p:cNvSpPr>
          <p:nvPr>
            <p:ph type="title" idx="7" hasCustomPrompt="1"/>
          </p:nvPr>
        </p:nvSpPr>
        <p:spPr>
          <a:xfrm>
            <a:off x="97712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9" name="Google Shape;639;p101"/>
          <p:cNvSpPr txBox="1">
            <a:spLocks noGrp="1"/>
          </p:cNvSpPr>
          <p:nvPr>
            <p:ph type="title" idx="8" hasCustomPrompt="1"/>
          </p:nvPr>
        </p:nvSpPr>
        <p:spPr>
          <a:xfrm>
            <a:off x="3765013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0" name="Google Shape;640;p101"/>
          <p:cNvSpPr txBox="1">
            <a:spLocks noGrp="1"/>
          </p:cNvSpPr>
          <p:nvPr>
            <p:ph type="title" idx="9" hasCustomPrompt="1"/>
          </p:nvPr>
        </p:nvSpPr>
        <p:spPr>
          <a:xfrm>
            <a:off x="6604575" y="2012046"/>
            <a:ext cx="972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102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102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0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103"/>
          <p:cNvPicPr preferRelativeResize="0"/>
          <p:nvPr/>
        </p:nvPicPr>
        <p:blipFill rotWithShape="1">
          <a:blip r:embed="rId2">
            <a:alphaModFix amt="65000"/>
          </a:blip>
          <a:srcRect b="1562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103"/>
          <p:cNvSpPr/>
          <p:nvPr/>
        </p:nvSpPr>
        <p:spPr>
          <a:xfrm>
            <a:off x="275700" y="275700"/>
            <a:ext cx="8592600" cy="459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03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49" name="Google Shape;649;p103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0" name="Google Shape;650;p103"/>
          <p:cNvSpPr txBox="1"/>
          <p:nvPr/>
        </p:nvSpPr>
        <p:spPr>
          <a:xfrm>
            <a:off x="713225" y="36350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 b="1" u="sng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26" Type="http://schemas.openxmlformats.org/officeDocument/2006/relationships/slideLayout" Target="../slideLayouts/slideLayout97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96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29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95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Relationship Id="rId27" Type="http://schemas.openxmlformats.org/officeDocument/2006/relationships/slideLayout" Target="../slideLayouts/slideLayout98.xml"/><Relationship Id="rId30" Type="http://schemas.openxmlformats.org/officeDocument/2006/relationships/slideLayout" Target="../slideLayouts/slideLayout10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26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28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31" Type="http://schemas.openxmlformats.org/officeDocument/2006/relationships/theme" Target="../theme/theme5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8.xml"/><Relationship Id="rId30" Type="http://schemas.openxmlformats.org/officeDocument/2006/relationships/slideLayout" Target="../slideLayouts/slideLayout1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9.xml"/><Relationship Id="rId26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5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0" Type="http://schemas.openxmlformats.org/officeDocument/2006/relationships/slideLayout" Target="../slideLayouts/slideLayout151.xml"/><Relationship Id="rId29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23" Type="http://schemas.openxmlformats.org/officeDocument/2006/relationships/slideLayout" Target="../slideLayouts/slideLayout154.xml"/><Relationship Id="rId28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50.xml"/><Relationship Id="rId31" Type="http://schemas.openxmlformats.org/officeDocument/2006/relationships/theme" Target="../theme/theme6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Relationship Id="rId22" Type="http://schemas.openxmlformats.org/officeDocument/2006/relationships/slideLayout" Target="../slideLayouts/slideLayout153.xml"/><Relationship Id="rId27" Type="http://schemas.openxmlformats.org/officeDocument/2006/relationships/slideLayout" Target="../slideLayouts/slideLayout158.xml"/><Relationship Id="rId30" Type="http://schemas.openxmlformats.org/officeDocument/2006/relationships/slideLayout" Target="../slideLayouts/slideLayout1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456" name="Google Shape;456;p7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658" name="Google Shape;658;p106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"/>
              <a:buNone/>
              <a:defRPr sz="35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860" name="Google Shape;860;p13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●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○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Char char="■"/>
              <a:defRPr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02" r:id="rId24"/>
    <p:sldLayoutId id="2147483803" r:id="rId25"/>
    <p:sldLayoutId id="2147483804" r:id="rId26"/>
    <p:sldLayoutId id="2147483805" r:id="rId27"/>
    <p:sldLayoutId id="2147483806" r:id="rId28"/>
    <p:sldLayoutId id="2147483807" r:id="rId29"/>
    <p:sldLayoutId id="214748380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smos.esa.int/web/gaia/dr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68"/>
          <p:cNvSpPr txBox="1">
            <a:spLocks noGrp="1"/>
          </p:cNvSpPr>
          <p:nvPr>
            <p:ph type="ctrTitle"/>
          </p:nvPr>
        </p:nvSpPr>
        <p:spPr>
          <a:xfrm>
            <a:off x="713225" y="751050"/>
            <a:ext cx="6064200" cy="23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Exploring Detection Methods: Detecting Habitable Exoplanets</a:t>
            </a:r>
            <a:endParaRPr sz="4400"/>
          </a:p>
        </p:txBody>
      </p:sp>
      <p:sp>
        <p:nvSpPr>
          <p:cNvPr id="1065" name="Google Shape;1065;p168"/>
          <p:cNvSpPr txBox="1">
            <a:spLocks noGrp="1"/>
          </p:cNvSpPr>
          <p:nvPr>
            <p:ph type="subTitle" idx="1"/>
          </p:nvPr>
        </p:nvSpPr>
        <p:spPr>
          <a:xfrm>
            <a:off x="713225" y="3465075"/>
            <a:ext cx="23190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 Legersky, Brigid Dix, Dasha Crocker</a:t>
            </a:r>
            <a:endParaRPr/>
          </a:p>
        </p:txBody>
      </p:sp>
      <p:sp>
        <p:nvSpPr>
          <p:cNvPr id="1066" name="Google Shape;1066;p168"/>
          <p:cNvSpPr/>
          <p:nvPr/>
        </p:nvSpPr>
        <p:spPr>
          <a:xfrm>
            <a:off x="8086200" y="751050"/>
            <a:ext cx="340200" cy="340200"/>
          </a:xfrm>
          <a:prstGeom prst="star4">
            <a:avLst>
              <a:gd name="adj" fmla="val 1707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168"/>
          <p:cNvGrpSpPr/>
          <p:nvPr/>
        </p:nvGrpSpPr>
        <p:grpSpPr>
          <a:xfrm>
            <a:off x="7953220" y="1969835"/>
            <a:ext cx="614800" cy="600066"/>
            <a:chOff x="7828465" y="2769949"/>
            <a:chExt cx="878787" cy="857727"/>
          </a:xfrm>
        </p:grpSpPr>
        <p:grpSp>
          <p:nvGrpSpPr>
            <p:cNvPr id="1068" name="Google Shape;1068;p168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069" name="Google Shape;1069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73" name="Google Shape;1073;p168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074" name="Google Shape;1074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8" name="Google Shape;1078;p168"/>
          <p:cNvGrpSpPr/>
          <p:nvPr/>
        </p:nvGrpSpPr>
        <p:grpSpPr>
          <a:xfrm>
            <a:off x="7953220" y="2917292"/>
            <a:ext cx="614800" cy="600066"/>
            <a:chOff x="7828465" y="2769949"/>
            <a:chExt cx="878787" cy="857727"/>
          </a:xfrm>
        </p:grpSpPr>
        <p:grpSp>
          <p:nvGrpSpPr>
            <p:cNvPr id="1079" name="Google Shape;1079;p168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080" name="Google Shape;1080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84" name="Google Shape;1084;p168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085" name="Google Shape;1085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9" name="Google Shape;1089;p168"/>
          <p:cNvGrpSpPr/>
          <p:nvPr/>
        </p:nvGrpSpPr>
        <p:grpSpPr>
          <a:xfrm>
            <a:off x="7953220" y="3864752"/>
            <a:ext cx="614800" cy="600066"/>
            <a:chOff x="7828465" y="2769949"/>
            <a:chExt cx="878787" cy="857727"/>
          </a:xfrm>
        </p:grpSpPr>
        <p:grpSp>
          <p:nvGrpSpPr>
            <p:cNvPr id="1090" name="Google Shape;1090;p168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091" name="Google Shape;1091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95" name="Google Shape;1095;p168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096" name="Google Shape;1096;p168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68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68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68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0" name="Google Shape;1100;p168"/>
          <p:cNvGrpSpPr/>
          <p:nvPr/>
        </p:nvGrpSpPr>
        <p:grpSpPr>
          <a:xfrm>
            <a:off x="7651500" y="275700"/>
            <a:ext cx="1216800" cy="4592100"/>
            <a:chOff x="7651500" y="275700"/>
            <a:chExt cx="1216800" cy="4592100"/>
          </a:xfrm>
        </p:grpSpPr>
        <p:cxnSp>
          <p:nvCxnSpPr>
            <p:cNvPr id="1101" name="Google Shape;1101;p168"/>
            <p:cNvCxnSpPr/>
            <p:nvPr/>
          </p:nvCxnSpPr>
          <p:spPr>
            <a:xfrm>
              <a:off x="7651500" y="275700"/>
              <a:ext cx="0" cy="4592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168"/>
            <p:cNvCxnSpPr/>
            <p:nvPr/>
          </p:nvCxnSpPr>
          <p:spPr>
            <a:xfrm rot="10800000">
              <a:off x="7658700" y="1566725"/>
              <a:ext cx="120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69"/>
          <p:cNvSpPr/>
          <p:nvPr/>
        </p:nvSpPr>
        <p:spPr>
          <a:xfrm>
            <a:off x="850700" y="3199734"/>
            <a:ext cx="810000" cy="810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69"/>
          <p:cNvSpPr/>
          <p:nvPr/>
        </p:nvSpPr>
        <p:spPr>
          <a:xfrm>
            <a:off x="850700" y="1756359"/>
            <a:ext cx="810000" cy="810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169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110" name="Google Shape;1110;p169"/>
          <p:cNvSpPr txBox="1">
            <a:spLocks noGrp="1"/>
          </p:cNvSpPr>
          <p:nvPr>
            <p:ph type="subTitle" idx="1"/>
          </p:nvPr>
        </p:nvSpPr>
        <p:spPr>
          <a:xfrm>
            <a:off x="2071150" y="1756345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modern detection methods work? When are they most effective?</a:t>
            </a:r>
            <a:endParaRPr sz="1800"/>
          </a:p>
        </p:txBody>
      </p:sp>
      <p:sp>
        <p:nvSpPr>
          <p:cNvPr id="1111" name="Google Shape;1111;p169"/>
          <p:cNvSpPr txBox="1">
            <a:spLocks noGrp="1"/>
          </p:cNvSpPr>
          <p:nvPr>
            <p:ph type="subTitle" idx="3"/>
          </p:nvPr>
        </p:nvSpPr>
        <p:spPr>
          <a:xfrm>
            <a:off x="2071150" y="3199734"/>
            <a:ext cx="48609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these methods be used to detect an Earth-like planet orbiting a Sun-like star? </a:t>
            </a:r>
            <a:endParaRPr sz="1800"/>
          </a:p>
        </p:txBody>
      </p:sp>
      <p:sp>
        <p:nvSpPr>
          <p:cNvPr id="1112" name="Google Shape;1112;p169"/>
          <p:cNvSpPr/>
          <p:nvPr/>
        </p:nvSpPr>
        <p:spPr>
          <a:xfrm>
            <a:off x="971423" y="1886416"/>
            <a:ext cx="568553" cy="549885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169"/>
          <p:cNvGrpSpPr/>
          <p:nvPr/>
        </p:nvGrpSpPr>
        <p:grpSpPr>
          <a:xfrm>
            <a:off x="971421" y="3324900"/>
            <a:ext cx="568558" cy="559667"/>
            <a:chOff x="1754279" y="4286593"/>
            <a:chExt cx="351439" cy="345965"/>
          </a:xfrm>
        </p:grpSpPr>
        <p:sp>
          <p:nvSpPr>
            <p:cNvPr id="1114" name="Google Shape;1114;p169"/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9"/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9"/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9"/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9"/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70"/>
          <p:cNvSpPr txBox="1">
            <a:spLocks noGrp="1"/>
          </p:cNvSpPr>
          <p:nvPr>
            <p:ph type="title" idx="4294967295"/>
          </p:nvPr>
        </p:nvSpPr>
        <p:spPr>
          <a:xfrm>
            <a:off x="436600" y="-2795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need longer text?</a:t>
            </a:r>
            <a:endParaRPr/>
          </a:p>
        </p:txBody>
      </p:sp>
      <p:sp>
        <p:nvSpPr>
          <p:cNvPr id="1124" name="Google Shape;1124;p170"/>
          <p:cNvSpPr txBox="1">
            <a:spLocks noGrp="1"/>
          </p:cNvSpPr>
          <p:nvPr>
            <p:ph type="subTitle" idx="2"/>
          </p:nvPr>
        </p:nvSpPr>
        <p:spPr>
          <a:xfrm>
            <a:off x="713225" y="1395300"/>
            <a:ext cx="6300300" cy="2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5 big methods of detection: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Transit (most planets found)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Radial Velocity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Direct imaging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Astrometry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Microlensing</a:t>
            </a:r>
            <a:br>
              <a:rPr lang="en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Data pulled from NASA Exoplanet Data Explorer Archives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Sensitivity limit curves overlaid onto data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17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7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(cont.)</a:t>
            </a:r>
            <a:endParaRPr/>
          </a:p>
        </p:txBody>
      </p:sp>
      <p:sp>
        <p:nvSpPr>
          <p:cNvPr id="1131" name="Google Shape;1131;p171"/>
          <p:cNvSpPr txBox="1">
            <a:spLocks noGrp="1"/>
          </p:cNvSpPr>
          <p:nvPr>
            <p:ph type="subTitle" idx="2"/>
          </p:nvPr>
        </p:nvSpPr>
        <p:spPr>
          <a:xfrm>
            <a:off x="713225" y="1371225"/>
            <a:ext cx="6621600" cy="29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To calculate detection signals of an Earth-like planet around a Sun-like star: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Assumed a system about 500 pc away, with parameters and orbit eccentricities the same as Earth and the sun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Signals derived from calculations in the Seager papers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Determined that microlensing had too many </a:t>
            </a:r>
            <a:r>
              <a:rPr lang="en" sz="1600"/>
              <a:t>unknown parameters </a:t>
            </a:r>
            <a:r>
              <a:rPr lang="en" sz="1600" dirty="0"/>
              <a:t>to create a consistent model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825" y="507275"/>
            <a:ext cx="2478025" cy="1967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813" y="2671437"/>
            <a:ext cx="2478049" cy="19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72"/>
          <p:cNvSpPr txBox="1"/>
          <p:nvPr/>
        </p:nvSpPr>
        <p:spPr>
          <a:xfrm>
            <a:off x="325437" y="343247"/>
            <a:ext cx="18048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Theoretical detection limits</a:t>
            </a:r>
            <a:endParaRPr dirty="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139" name="Google Shape;1139;p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4488" y="2671425"/>
            <a:ext cx="2500741" cy="19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1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5838" y="520713"/>
            <a:ext cx="2478026" cy="194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7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46" name="Google Shape;1146;p173"/>
          <p:cNvSpPr txBox="1">
            <a:spLocks noGrp="1"/>
          </p:cNvSpPr>
          <p:nvPr>
            <p:ph type="subTitle" idx="2"/>
          </p:nvPr>
        </p:nvSpPr>
        <p:spPr>
          <a:xfrm>
            <a:off x="713225" y="1633525"/>
            <a:ext cx="7090800" cy="23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For all 4 of the methods, detection signals would be too small to feasibly detect using these methods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Detection signals very different based off of the method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Distinctions between how the different methods measure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Conditions for a system like ours are difficult to detect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7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52" name="Google Shape;1152;p174"/>
          <p:cNvSpPr txBox="1">
            <a:spLocks noGrp="1"/>
          </p:cNvSpPr>
          <p:nvPr>
            <p:ph type="subTitle" idx="2"/>
          </p:nvPr>
        </p:nvSpPr>
        <p:spPr>
          <a:xfrm>
            <a:off x="713225" y="1542850"/>
            <a:ext cx="7717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Under these conditions and in our model, not feasible to detect Earth-like planets in systems like our own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Model constraints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Further research: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How to experimentally measure sensitivity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Compare experimental and theoretical results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How have we detected Earth-like planets?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75"/>
          <p:cNvSpPr txBox="1"/>
          <p:nvPr/>
        </p:nvSpPr>
        <p:spPr>
          <a:xfrm>
            <a:off x="713225" y="41912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Please keep this slide for attribution</a:t>
            </a:r>
            <a:endParaRPr sz="12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58" name="Google Shape;1158;p175"/>
          <p:cNvSpPr txBox="1">
            <a:spLocks noGrp="1"/>
          </p:cNvSpPr>
          <p:nvPr>
            <p:ph type="ctrTitle"/>
          </p:nvPr>
        </p:nvSpPr>
        <p:spPr>
          <a:xfrm>
            <a:off x="713225" y="615700"/>
            <a:ext cx="46962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59" name="Google Shape;1159;p175"/>
          <p:cNvSpPr txBox="1">
            <a:spLocks noGrp="1"/>
          </p:cNvSpPr>
          <p:nvPr>
            <p:ph type="subTitle" idx="1"/>
          </p:nvPr>
        </p:nvSpPr>
        <p:spPr>
          <a:xfrm>
            <a:off x="713225" y="1582717"/>
            <a:ext cx="4696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Manrope"/>
                <a:ea typeface="Manrope"/>
                <a:cs typeface="Manrope"/>
                <a:sym typeface="Manrope"/>
              </a:rPr>
              <a:t>Do you have any questions?</a:t>
            </a:r>
            <a:endParaRPr sz="1400"/>
          </a:p>
        </p:txBody>
      </p:sp>
      <p:sp>
        <p:nvSpPr>
          <p:cNvPr id="1160" name="Google Shape;1160;p175"/>
          <p:cNvSpPr/>
          <p:nvPr/>
        </p:nvSpPr>
        <p:spPr>
          <a:xfrm>
            <a:off x="8086200" y="751050"/>
            <a:ext cx="340200" cy="340200"/>
          </a:xfrm>
          <a:prstGeom prst="star4">
            <a:avLst>
              <a:gd name="adj" fmla="val 1707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1" name="Google Shape;1161;p175"/>
          <p:cNvGrpSpPr/>
          <p:nvPr/>
        </p:nvGrpSpPr>
        <p:grpSpPr>
          <a:xfrm>
            <a:off x="7953220" y="1969835"/>
            <a:ext cx="614800" cy="600066"/>
            <a:chOff x="7828465" y="2769949"/>
            <a:chExt cx="878787" cy="857727"/>
          </a:xfrm>
        </p:grpSpPr>
        <p:grpSp>
          <p:nvGrpSpPr>
            <p:cNvPr id="1162" name="Google Shape;1162;p175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163" name="Google Shape;1163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4" name="Google Shape;1164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5" name="Google Shape;1165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7" name="Google Shape;1167;p175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168" name="Google Shape;1168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9" name="Google Shape;1169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72" name="Google Shape;1172;p175"/>
          <p:cNvGrpSpPr/>
          <p:nvPr/>
        </p:nvGrpSpPr>
        <p:grpSpPr>
          <a:xfrm>
            <a:off x="7953220" y="2917292"/>
            <a:ext cx="614800" cy="600066"/>
            <a:chOff x="7828465" y="2769949"/>
            <a:chExt cx="878787" cy="857727"/>
          </a:xfrm>
        </p:grpSpPr>
        <p:grpSp>
          <p:nvGrpSpPr>
            <p:cNvPr id="1173" name="Google Shape;1173;p175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174" name="Google Shape;1174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8" name="Google Shape;1178;p175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179" name="Google Shape;1179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3" name="Google Shape;1183;p175"/>
          <p:cNvGrpSpPr/>
          <p:nvPr/>
        </p:nvGrpSpPr>
        <p:grpSpPr>
          <a:xfrm>
            <a:off x="7953220" y="3864752"/>
            <a:ext cx="614800" cy="600066"/>
            <a:chOff x="7828465" y="2769949"/>
            <a:chExt cx="878787" cy="857727"/>
          </a:xfrm>
        </p:grpSpPr>
        <p:grpSp>
          <p:nvGrpSpPr>
            <p:cNvPr id="1184" name="Google Shape;1184;p175"/>
            <p:cNvGrpSpPr/>
            <p:nvPr/>
          </p:nvGrpSpPr>
          <p:grpSpPr>
            <a:xfrm>
              <a:off x="7926175" y="2877425"/>
              <a:ext cx="683100" cy="643800"/>
              <a:chOff x="7926175" y="2877425"/>
              <a:chExt cx="683100" cy="643800"/>
            </a:xfrm>
          </p:grpSpPr>
          <p:cxnSp>
            <p:nvCxnSpPr>
              <p:cNvPr id="1185" name="Google Shape;1185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89" name="Google Shape;1189;p175"/>
            <p:cNvGrpSpPr/>
            <p:nvPr/>
          </p:nvGrpSpPr>
          <p:grpSpPr>
            <a:xfrm rot="1363882">
              <a:off x="7926319" y="2876921"/>
              <a:ext cx="683080" cy="643781"/>
              <a:chOff x="7926175" y="2877425"/>
              <a:chExt cx="683100" cy="643800"/>
            </a:xfrm>
          </p:grpSpPr>
          <p:cxnSp>
            <p:nvCxnSpPr>
              <p:cNvPr id="1190" name="Google Shape;1190;p175"/>
              <p:cNvCxnSpPr/>
              <p:nvPr/>
            </p:nvCxnSpPr>
            <p:spPr>
              <a:xfrm>
                <a:off x="8267725" y="2877425"/>
                <a:ext cx="0" cy="643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75"/>
              <p:cNvCxnSpPr/>
              <p:nvPr/>
            </p:nvCxnSpPr>
            <p:spPr>
              <a:xfrm>
                <a:off x="7926175" y="3199325"/>
                <a:ext cx="683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75"/>
              <p:cNvCxnSpPr/>
              <p:nvPr/>
            </p:nvCxnSpPr>
            <p:spPr>
              <a:xfrm>
                <a:off x="8267793" y="2877453"/>
                <a:ext cx="0" cy="64360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75"/>
              <p:cNvCxnSpPr/>
              <p:nvPr/>
            </p:nvCxnSpPr>
            <p:spPr>
              <a:xfrm rot="2700000">
                <a:off x="7926180" y="3199313"/>
                <a:ext cx="68306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94" name="Google Shape;1194;p175"/>
          <p:cNvGrpSpPr/>
          <p:nvPr/>
        </p:nvGrpSpPr>
        <p:grpSpPr>
          <a:xfrm>
            <a:off x="7651500" y="275700"/>
            <a:ext cx="1216800" cy="4592100"/>
            <a:chOff x="7651500" y="275700"/>
            <a:chExt cx="1216800" cy="4592100"/>
          </a:xfrm>
        </p:grpSpPr>
        <p:cxnSp>
          <p:nvCxnSpPr>
            <p:cNvPr id="1195" name="Google Shape;1195;p175"/>
            <p:cNvCxnSpPr/>
            <p:nvPr/>
          </p:nvCxnSpPr>
          <p:spPr>
            <a:xfrm>
              <a:off x="7651500" y="275700"/>
              <a:ext cx="0" cy="4592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175"/>
            <p:cNvCxnSpPr/>
            <p:nvPr/>
          </p:nvCxnSpPr>
          <p:spPr>
            <a:xfrm rot="10800000">
              <a:off x="7658700" y="1566725"/>
              <a:ext cx="1209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76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4446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202" name="Google Shape;1202;p176"/>
          <p:cNvSpPr txBox="1">
            <a:spLocks noGrp="1"/>
          </p:cNvSpPr>
          <p:nvPr>
            <p:ph type="body" idx="1"/>
          </p:nvPr>
        </p:nvSpPr>
        <p:spPr>
          <a:xfrm>
            <a:off x="720000" y="1451075"/>
            <a:ext cx="7704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indent="-12700">
              <a:spcBef>
                <a:spcPts val="1200"/>
              </a:spcBef>
              <a:buNone/>
            </a:pPr>
            <a:r>
              <a:rPr lang="en-US" sz="1100" i="1" dirty="0">
                <a:effectLst/>
              </a:rPr>
              <a:t>Gaia Data Release 3 contents summary—Gaia—Cosmos</a:t>
            </a:r>
            <a:r>
              <a:rPr lang="en-US" sz="1100" i="1" dirty="0"/>
              <a:t>,</a:t>
            </a:r>
            <a:r>
              <a:rPr lang="en-US" sz="1100" dirty="0">
                <a:effectLst/>
              </a:rPr>
              <a:t> </a:t>
            </a:r>
            <a:r>
              <a:rPr lang="en-US" sz="1100" dirty="0"/>
              <a:t>2020,</a:t>
            </a:r>
            <a:r>
              <a:rPr lang="en-US" sz="1100" dirty="0">
                <a:effectLst/>
              </a:rPr>
              <a:t> Gaia. Retrieved January 30, 2025, from </a:t>
            </a:r>
            <a:r>
              <a:rPr lang="en-US" sz="1100" dirty="0">
                <a:effectLst/>
                <a:hlinkClick r:id="rId3"/>
              </a:rPr>
              <a:t>https://www.cosmos.esa.int/web/gaia/dr3</a:t>
            </a:r>
            <a:endParaRPr lang="en" sz="11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Gaudi, Scott B. “Microlensing by Exoplanets.” </a:t>
            </a:r>
            <a:r>
              <a:rPr lang="en" sz="1100" i="1" dirty="0">
                <a:latin typeface="Arial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, University of Arizona Press, 2010, pp. 79-110.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Lovis, Christophe &amp; Fischer, Debra A. “Radial Velocity Techniques for Exoplanets.” </a:t>
            </a:r>
            <a:r>
              <a:rPr lang="en" sz="1100" i="1" dirty="0">
                <a:latin typeface="Arial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, University of Arizona Press, 2010, pp. 27-53.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Quirrenbach, Andreas. “Astrometric Detection and Characterization of Exoplanets.” </a:t>
            </a:r>
            <a:r>
              <a:rPr lang="en" sz="1100" i="1" dirty="0">
                <a:latin typeface="Arial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, University of Arizona Press, 2010, pp. 157–174.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Traub, Wesley A &amp; Oppenheimer, Ben R. “Direct Imaging of Exoplanets.” </a:t>
            </a:r>
            <a:r>
              <a:rPr lang="en" sz="1100" i="1" dirty="0">
                <a:latin typeface="Arial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, University of Arizona Press, 2010, pp. 111-156..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Winn, Joshua N. “Exoplanet Transits and Occultations.” </a:t>
            </a:r>
            <a:r>
              <a:rPr lang="en" sz="1100" i="1" dirty="0">
                <a:latin typeface="Arial"/>
                <a:ea typeface="Arial"/>
                <a:cs typeface="Arial"/>
                <a:sym typeface="Arial"/>
              </a:rPr>
              <a:t>Exoplanets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,  University of Arizona Press, 2010, pp. 55-77.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127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LE for Astronomical Science by Slidesgo">
  <a:themeElements>
    <a:clrScheme name="Simple Light">
      <a:dk1>
        <a:srgbClr val="000000"/>
      </a:dk1>
      <a:lt1>
        <a:srgbClr val="F8F8F8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441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Manrope</vt:lpstr>
      <vt:lpstr>Arial</vt:lpstr>
      <vt:lpstr>Inter Tight</vt:lpstr>
      <vt:lpstr>Bebas Neue</vt:lpstr>
      <vt:lpstr>Nunito Light</vt:lpstr>
      <vt:lpstr>Simple Light</vt:lpstr>
      <vt:lpstr>TLE for Astronomical Science by Slidesgo</vt:lpstr>
      <vt:lpstr>TLE for Astronomical Science by Slidesgo</vt:lpstr>
      <vt:lpstr>TLE for Astronomical Science by Slidesgo</vt:lpstr>
      <vt:lpstr>TLE for Astronomical Science by Slidesgo</vt:lpstr>
      <vt:lpstr>TLE for Astronomical Science by Slidesgo</vt:lpstr>
      <vt:lpstr>Exploring Detection Methods: Detecting Habitable Exoplanets</vt:lpstr>
      <vt:lpstr>Motivations</vt:lpstr>
      <vt:lpstr>Do you need longer text?</vt:lpstr>
      <vt:lpstr>Methods (cont.)</vt:lpstr>
      <vt:lpstr>PowerPoint Presentation</vt:lpstr>
      <vt:lpstr>Results</vt:lpstr>
      <vt:lpstr>Conclusions</vt:lpstr>
      <vt:lpstr>Thanks!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dasha.crocker@gmail.com</cp:lastModifiedBy>
  <cp:revision>1</cp:revision>
  <dcterms:modified xsi:type="dcterms:W3CDTF">2025-01-30T16:29:35Z</dcterms:modified>
</cp:coreProperties>
</file>