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9" r:id="rId1"/>
    <p:sldMasterId id="2147483810" r:id="rId2"/>
    <p:sldMasterId id="2147483811" r:id="rId3"/>
    <p:sldMasterId id="2147483812" r:id="rId4"/>
    <p:sldMasterId id="2147483813" r:id="rId5"/>
    <p:sldMasterId id="2147483814" r:id="rId6"/>
  </p:sldMasterIdLst>
  <p:notesMasterIdLst>
    <p:notesMasterId r:id="rId1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Inter Tight" panose="020B0604020202020204" charset="0"/>
      <p:regular r:id="rId18"/>
      <p:bold r:id="rId19"/>
      <p:italic r:id="rId20"/>
      <p:boldItalic r:id="rId21"/>
    </p:embeddedFont>
    <p:embeddedFont>
      <p:font typeface="Manrope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2edfc28e9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2edfc28e9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2edfc28e9b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2edfc28e9b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2edfc28e9b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32edfc28e9b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2edfc28e9b_0_1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2edfc28e9b_0_1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2edfc28e9b_0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32edfc28e9b_0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used the RV equation from class and eq1 from </a:t>
            </a:r>
            <a:r>
              <a:rPr lang="en-US" dirty="0" err="1"/>
              <a:t>seager_astrometry</a:t>
            </a:r>
            <a:r>
              <a:rPr lang="en-US" dirty="0"/>
              <a:t>. The radius plots have broken power laws </a:t>
            </a:r>
            <a:r>
              <a:rPr lang="en-US" dirty="0" err="1"/>
              <a:t>bc</a:t>
            </a:r>
            <a:r>
              <a:rPr lang="en-US" dirty="0"/>
              <a:t> the mass-radius relation changes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2edfc28e9b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2edfc28e9b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2edfc28e9b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2edfc28e9b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2edfc28e9b_0_2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2edfc28e9b_0_2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2edfc28e9b_0_2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2edfc28e9b_0_2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10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0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10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10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0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07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107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0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0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08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108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9" name="Google Shape;669;p108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10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0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0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109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110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1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10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110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1" name="Google Shape;681;p110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10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11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1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1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11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11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12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1" name="Google Shape;691;p112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92" name="Google Shape;692;p112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11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1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3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1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4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114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5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115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11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16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1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16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0" name="Google Shape;710;p116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11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18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18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8" name="Google Shape;718;p118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9" name="Google Shape;719;p118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18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1" name="Google Shape;721;p118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2" name="Google Shape;722;p118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18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4" name="Google Shape;724;p118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5" name="Google Shape;725;p118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18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7" name="Google Shape;727;p118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1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1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19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119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3" name="Google Shape;733;p1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19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2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20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120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0" name="Google Shape;740;p120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12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21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121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6" name="Google Shape;746;p121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7" name="Google Shape;747;p121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2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2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22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2" name="Google Shape;752;p122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12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23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123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123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12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12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24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124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12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25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25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12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2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126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26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5" name="Google Shape;775;p126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26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12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2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127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27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12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2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128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128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9" name="Google Shape;789;p128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128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128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28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29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2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129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129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129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129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1" name="Google Shape;801;p129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129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3" name="Google Shape;803;p129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129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3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130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130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1" name="Google Shape;811;p130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130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3" name="Google Shape;813;p130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130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130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30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130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30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9" name="Google Shape;819;p130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30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3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31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5" name="Google Shape;825;p131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31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7" name="Google Shape;827;p131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131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9" name="Google Shape;829;p131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13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3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132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2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6" name="Google Shape;836;p132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2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8" name="Google Shape;838;p132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132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0" name="Google Shape;840;p132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32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32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3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Google Shape;848;p13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34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134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2" name="Google Shape;852;p134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13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3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13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38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138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13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1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39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139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1" name="Google Shape;871;p139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14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4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76" name="Google Shape;876;p140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41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4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81" name="Google Shape;881;p141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41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3" name="Google Shape;883;p141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41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14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4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14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14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43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93" name="Google Shape;893;p143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4" name="Google Shape;894;p143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14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4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44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4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5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145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6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06" name="Google Shape;906;p146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4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47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p1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47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2" name="Google Shape;912;p147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14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4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149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149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0" name="Google Shape;920;p149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1" name="Google Shape;921;p149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49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149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4" name="Google Shape;924;p149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49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49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7" name="Google Shape;927;p149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49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49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15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50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4" name="Google Shape;934;p150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5" name="Google Shape;935;p15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6" name="Google Shape;936;p150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15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51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51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2" name="Google Shape;942;p151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15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1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52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52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8" name="Google Shape;948;p152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9" name="Google Shape;949;p152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15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5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53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4" name="Google Shape;954;p153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15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1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54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54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p154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15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15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55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155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15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56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156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5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5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75" name="Google Shape;975;p157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57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7" name="Google Shape;977;p157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157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15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15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83" name="Google Shape;983;p158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158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15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15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89" name="Google Shape;989;p159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59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1" name="Google Shape;991;p159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59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3" name="Google Shape;993;p159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59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160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1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16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99" name="Google Shape;999;p160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160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1" name="Google Shape;1001;p160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160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3" name="Google Shape;1003;p160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160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5" name="Google Shape;1005;p160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160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16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6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1" name="Google Shape;1011;p161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161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3" name="Google Shape;1013;p161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161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5" name="Google Shape;1015;p161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61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7" name="Google Shape;1017;p161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161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9" name="Google Shape;1019;p161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161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1" name="Google Shape;1021;p161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161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024;p16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62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7" name="Google Shape;1027;p162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8" name="Google Shape;1028;p162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9" name="Google Shape;1029;p162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62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1" name="Google Shape;1031;p162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6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6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36" name="Google Shape;1036;p163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163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8" name="Google Shape;1038;p163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63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0" name="Google Shape;1040;p163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163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2" name="Google Shape;1042;p163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63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4" name="Google Shape;1044;p163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16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16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16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1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65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53" name="Google Shape;1053;p165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4" name="Google Shape;1054;p165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6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16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6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9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8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50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4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56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6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56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56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56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56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6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56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56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57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59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1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61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3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64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4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64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7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7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68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8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8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1" name="Google Shape;411;p68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8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3" name="Google Shape;413;p68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8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5" name="Google Shape;415;p68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8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9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69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9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69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69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69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7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70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0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2" name="Google Shape;432;p70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0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4" name="Google Shape;434;p70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0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70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70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7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72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72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72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6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76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7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7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6" name="Google Shape;466;p77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7" name="Google Shape;467;p77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78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79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79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79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9" name="Google Shape;479;p79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79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8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8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8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81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81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0" name="Google Shape;490;p81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8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2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8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3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83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4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84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8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5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8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85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8" name="Google Shape;508;p85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8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8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8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87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87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87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7" name="Google Shape;517;p87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87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9" name="Google Shape;519;p87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0" name="Google Shape;520;p87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87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2" name="Google Shape;522;p87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3" name="Google Shape;523;p87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87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5" name="Google Shape;525;p87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88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88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1" name="Google Shape;531;p88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2" name="Google Shape;532;p88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8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9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89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8" name="Google Shape;538;p89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9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9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90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90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4" name="Google Shape;544;p90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90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9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91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0" name="Google Shape;550;p91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9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9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92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92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92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9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9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93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93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9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9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4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94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9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95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95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3" name="Google Shape;573;p95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95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9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9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96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96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97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97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7" name="Google Shape;587;p97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97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9" name="Google Shape;589;p97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97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98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9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9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98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98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98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98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98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98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98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98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9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9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99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99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9" name="Google Shape;609;p99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99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1" name="Google Shape;611;p99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99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3" name="Google Shape;613;p99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99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5" name="Google Shape;615;p99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99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7" name="Google Shape;617;p99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99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0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00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3" name="Google Shape;623;p100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4" name="Google Shape;624;p100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5" name="Google Shape;625;p100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6" name="Google Shape;626;p100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7" name="Google Shape;627;p100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10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0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0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101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01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4" name="Google Shape;634;p101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01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6" name="Google Shape;636;p101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01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8" name="Google Shape;638;p101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101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0" name="Google Shape;640;p101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10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0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0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10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10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03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49" name="Google Shape;649;p103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0" name="Google Shape;650;p103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26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31" Type="http://schemas.openxmlformats.org/officeDocument/2006/relationships/theme" Target="../theme/theme6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Relationship Id="rId27" Type="http://schemas.openxmlformats.org/officeDocument/2006/relationships/slideLayout" Target="../slideLayouts/slideLayout158.xml"/><Relationship Id="rId30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456" name="Google Shape;456;p7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58" name="Google Shape;658;p10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860" name="Google Shape;860;p13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06" r:id="rId28"/>
    <p:sldLayoutId id="2147483807" r:id="rId29"/>
    <p:sldLayoutId id="214748380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mos.esa.int/web/gaia/dr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Relationship Id="rId4" Type="http://schemas.openxmlformats.org/officeDocument/2006/relationships/hyperlink" Target="https://doi.org/10.1051/0004-6361/2021405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68"/>
          <p:cNvSpPr txBox="1">
            <a:spLocks noGrp="1"/>
          </p:cNvSpPr>
          <p:nvPr>
            <p:ph type="ctrTitle"/>
          </p:nvPr>
        </p:nvSpPr>
        <p:spPr>
          <a:xfrm>
            <a:off x="713225" y="75105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Exploring Detection Methods: Detecting Habitable Exoplanets</a:t>
            </a:r>
            <a:endParaRPr sz="4400"/>
          </a:p>
        </p:txBody>
      </p:sp>
      <p:sp>
        <p:nvSpPr>
          <p:cNvPr id="1065" name="Google Shape;1065;p168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Legersky, Brigid Dix, Dasha Crocker</a:t>
            </a:r>
            <a:endParaRPr/>
          </a:p>
        </p:txBody>
      </p:sp>
      <p:sp>
        <p:nvSpPr>
          <p:cNvPr id="1066" name="Google Shape;1066;p168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name="adj" fmla="val 1707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168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068" name="Google Shape;1068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69" name="Google Shape;1069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73" name="Google Shape;1073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74" name="Google Shape;1074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8" name="Google Shape;1078;p168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079" name="Google Shape;1079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80" name="Google Shape;1080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4" name="Google Shape;1084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85" name="Google Shape;1085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9" name="Google Shape;1089;p168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090" name="Google Shape;1090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91" name="Google Shape;1091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5" name="Google Shape;1095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96" name="Google Shape;1096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0" name="Google Shape;1100;p168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01" name="Google Shape;1101;p168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168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69"/>
          <p:cNvSpPr/>
          <p:nvPr/>
        </p:nvSpPr>
        <p:spPr>
          <a:xfrm>
            <a:off x="850700" y="3199734"/>
            <a:ext cx="810000" cy="81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69"/>
          <p:cNvSpPr/>
          <p:nvPr/>
        </p:nvSpPr>
        <p:spPr>
          <a:xfrm>
            <a:off x="850700" y="1756359"/>
            <a:ext cx="810000" cy="81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6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110" name="Google Shape;1110;p169"/>
          <p:cNvSpPr txBox="1">
            <a:spLocks noGrp="1"/>
          </p:cNvSpPr>
          <p:nvPr>
            <p:ph type="subTitle" idx="1"/>
          </p:nvPr>
        </p:nvSpPr>
        <p:spPr>
          <a:xfrm>
            <a:off x="2071150" y="1756345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modern detection methods work? When are they most effective?</a:t>
            </a:r>
            <a:endParaRPr sz="1800"/>
          </a:p>
        </p:txBody>
      </p:sp>
      <p:sp>
        <p:nvSpPr>
          <p:cNvPr id="1111" name="Google Shape;1111;p169"/>
          <p:cNvSpPr txBox="1">
            <a:spLocks noGrp="1"/>
          </p:cNvSpPr>
          <p:nvPr>
            <p:ph type="subTitle" idx="3"/>
          </p:nvPr>
        </p:nvSpPr>
        <p:spPr>
          <a:xfrm>
            <a:off x="2071150" y="3199734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these methods be used to detect an Earth-like planet orbiting a Sun-like star? </a:t>
            </a:r>
            <a:endParaRPr sz="1800"/>
          </a:p>
        </p:txBody>
      </p:sp>
      <p:sp>
        <p:nvSpPr>
          <p:cNvPr id="1112" name="Google Shape;1112;p169"/>
          <p:cNvSpPr/>
          <p:nvPr/>
        </p:nvSpPr>
        <p:spPr>
          <a:xfrm>
            <a:off x="971423" y="1886416"/>
            <a:ext cx="568553" cy="549885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169"/>
          <p:cNvGrpSpPr/>
          <p:nvPr/>
        </p:nvGrpSpPr>
        <p:grpSpPr>
          <a:xfrm>
            <a:off x="971421" y="3324900"/>
            <a:ext cx="568558" cy="559667"/>
            <a:chOff x="1754279" y="4286593"/>
            <a:chExt cx="351439" cy="345965"/>
          </a:xfrm>
        </p:grpSpPr>
        <p:sp>
          <p:nvSpPr>
            <p:cNvPr id="1114" name="Google Shape;1114;p169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9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9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9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9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70"/>
          <p:cNvSpPr txBox="1">
            <a:spLocks noGrp="1"/>
          </p:cNvSpPr>
          <p:nvPr>
            <p:ph type="title" idx="4294967295"/>
          </p:nvPr>
        </p:nvSpPr>
        <p:spPr>
          <a:xfrm>
            <a:off x="436600" y="-2795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longer text?</a:t>
            </a:r>
            <a:endParaRPr/>
          </a:p>
        </p:txBody>
      </p:sp>
      <p:sp>
        <p:nvSpPr>
          <p:cNvPr id="1124" name="Google Shape;1124;p170"/>
          <p:cNvSpPr txBox="1">
            <a:spLocks noGrp="1"/>
          </p:cNvSpPr>
          <p:nvPr>
            <p:ph type="subTitle" idx="2"/>
          </p:nvPr>
        </p:nvSpPr>
        <p:spPr>
          <a:xfrm>
            <a:off x="713225" y="1395300"/>
            <a:ext cx="6300300" cy="2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5 big methods of detection: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Transit (most planets found)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Radial Velocity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Direct imaging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Astrometry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Microlensing</a:t>
            </a:r>
            <a:br>
              <a:rPr lang="en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 pulled from NASA Exoplanet Data Explorer Archives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Sensitivity limit curves overlaid onto data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7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7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(cont.)</a:t>
            </a:r>
            <a:endParaRPr/>
          </a:p>
        </p:txBody>
      </p:sp>
      <p:sp>
        <p:nvSpPr>
          <p:cNvPr id="1131" name="Google Shape;1131;p171"/>
          <p:cNvSpPr txBox="1">
            <a:spLocks noGrp="1"/>
          </p:cNvSpPr>
          <p:nvPr>
            <p:ph type="subTitle" idx="2"/>
          </p:nvPr>
        </p:nvSpPr>
        <p:spPr>
          <a:xfrm>
            <a:off x="713225" y="1371225"/>
            <a:ext cx="66216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To calculate detection signals of an Earth-like planet around a Sun-like star: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Assumed a system about 500 pc away, with parameters and orbit eccentricities the same as Earth and the sun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Signals derived from calculations in the Seager papers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Determined that microlensing had too many </a:t>
            </a:r>
            <a:r>
              <a:rPr lang="en" sz="1600"/>
              <a:t>unknown parameters </a:t>
            </a:r>
            <a:r>
              <a:rPr lang="en" sz="1600" dirty="0"/>
              <a:t>to create a consistent model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825" y="507275"/>
            <a:ext cx="2478025" cy="196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813" y="2671437"/>
            <a:ext cx="2478049" cy="1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72"/>
          <p:cNvSpPr txBox="1"/>
          <p:nvPr/>
        </p:nvSpPr>
        <p:spPr>
          <a:xfrm>
            <a:off x="325437" y="343247"/>
            <a:ext cx="18048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Theoretical detection limits</a:t>
            </a:r>
            <a:endParaRPr dirty="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39" name="Google Shape;1139;p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488" y="2671425"/>
            <a:ext cx="2500741" cy="1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838" y="520713"/>
            <a:ext cx="2478026" cy="19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7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6" name="Google Shape;1146;p173"/>
          <p:cNvSpPr txBox="1">
            <a:spLocks noGrp="1"/>
          </p:cNvSpPr>
          <p:nvPr>
            <p:ph type="subTitle" idx="2"/>
          </p:nvPr>
        </p:nvSpPr>
        <p:spPr>
          <a:xfrm>
            <a:off x="713225" y="1633525"/>
            <a:ext cx="7090800" cy="23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For all 4 of the methods, detection signals would be too small to feasibly detect using these methods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Detection signals very different based off of the method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Distinctions between how the different methods measure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Conditions for a system like ours are difficult to detect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7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52" name="Google Shape;1152;p174"/>
          <p:cNvSpPr txBox="1">
            <a:spLocks noGrp="1"/>
          </p:cNvSpPr>
          <p:nvPr>
            <p:ph type="subTitle" idx="2"/>
          </p:nvPr>
        </p:nvSpPr>
        <p:spPr>
          <a:xfrm>
            <a:off x="713225" y="1542850"/>
            <a:ext cx="7717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 these conditions and in our model, not feasible to detect Earth-like planets in systems like our own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Model constraints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Further research: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to experimentally measure sensitivity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Compare experimental and theoretical results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have we detected Earth-like planets?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75"/>
          <p:cNvSpPr txBox="1"/>
          <p:nvPr/>
        </p:nvSpPr>
        <p:spPr>
          <a:xfrm>
            <a:off x="713225" y="41912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Please keep this slide for attribution</a:t>
            </a:r>
            <a:endParaRPr sz="1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58" name="Google Shape;1158;p175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59" name="Google Shape;1159;p175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Manrope"/>
                <a:ea typeface="Manrope"/>
                <a:cs typeface="Manrope"/>
                <a:sym typeface="Manrope"/>
              </a:rPr>
              <a:t>Do you have any questions?</a:t>
            </a:r>
            <a:endParaRPr sz="1400"/>
          </a:p>
        </p:txBody>
      </p:sp>
      <p:sp>
        <p:nvSpPr>
          <p:cNvPr id="1160" name="Google Shape;1160;p175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name="adj" fmla="val 1707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175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162" name="Google Shape;1162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63" name="Google Shape;1163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7" name="Google Shape;1167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68" name="Google Shape;1168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72" name="Google Shape;1172;p175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173" name="Google Shape;1173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74" name="Google Shape;1174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8" name="Google Shape;1178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79" name="Google Shape;1179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3" name="Google Shape;1183;p175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184" name="Google Shape;1184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85" name="Google Shape;1185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89" name="Google Shape;1189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90" name="Google Shape;1190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94" name="Google Shape;1194;p175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95" name="Google Shape;1195;p175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175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7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202" name="Google Shape;1202;p176"/>
          <p:cNvSpPr txBox="1">
            <a:spLocks noGrp="1"/>
          </p:cNvSpPr>
          <p:nvPr>
            <p:ph type="body" idx="1"/>
          </p:nvPr>
        </p:nvSpPr>
        <p:spPr>
          <a:xfrm>
            <a:off x="764970" y="1071450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indent="-12700">
              <a:spcBef>
                <a:spcPts val="1200"/>
              </a:spcBef>
              <a:buNone/>
            </a:pPr>
            <a:r>
              <a:rPr lang="en-US" sz="1100" i="1" dirty="0">
                <a:solidFill>
                  <a:schemeClr val="bg1"/>
                </a:solidFill>
                <a:effectLst/>
                <a:latin typeface="+mn-lt"/>
              </a:rPr>
              <a:t>Gaia Data Release 3 contents summary—Gaia—Cosmos</a:t>
            </a:r>
            <a:r>
              <a:rPr lang="en-US" sz="1100" i="1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1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2020,</a:t>
            </a:r>
            <a:r>
              <a:rPr lang="en-US" sz="1100" dirty="0">
                <a:solidFill>
                  <a:schemeClr val="bg1"/>
                </a:solidFill>
                <a:effectLst/>
                <a:latin typeface="+mn-lt"/>
              </a:rPr>
              <a:t> Gaia. Retrieved January 30, 2025, from </a:t>
            </a:r>
            <a:r>
              <a:rPr lang="en-US" sz="1100" dirty="0">
                <a:solidFill>
                  <a:schemeClr val="bg1"/>
                </a:solidFill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https://www.cosmos.esa.int/web/gaia/dr3</a:t>
            </a:r>
            <a:endParaRPr lang="en"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Gaudi, Scott B. “Microlensing by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79-110.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Lovis, Christophe &amp; Fischer, Debra A. “Radial Velocity Techniques for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27-53. </a:t>
            </a:r>
          </a:p>
          <a:p>
            <a:pPr marL="355600" rtl="0">
              <a:spcBef>
                <a:spcPts val="1000"/>
              </a:spcBef>
            </a:pP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Mallonn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M., </a:t>
            </a: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Poppenhaeger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K., </a:t>
            </a: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Granzer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T., Weber, M., &amp; </a:t>
            </a:r>
            <a:r>
              <a:rPr lang="en-US" sz="11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Strassmeier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, K. G. (2022).  Detection capability of ground-based meter-sized telescopes for shallow exoplanet transits. Astronomy &amp; Astrophysics, 657, A102. </a:t>
            </a:r>
            <a:r>
              <a:rPr lang="en-US" sz="1100" b="0" i="0" u="sng" strike="noStrike" dirty="0">
                <a:solidFill>
                  <a:schemeClr val="bg1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https://doi.org/10.1051/0004-6361/202140599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n-lt"/>
              </a:rPr>
              <a:t> 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Quirrenbach, Andreas. “Astrometric Detection and Characterization of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157–174. 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Traub, Wesley A &amp; Oppenheimer, Ben R. “Direct Imaging of Exoplanets.”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University of Arizona Press, 2010, pp. 111-156.. 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Winn, Joshua N. “Exoplanet Transits and Occultations.” </a:t>
            </a:r>
            <a:r>
              <a:rPr lang="en" sz="1100" i="1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,  University of Arizona Press, 2010, pp. 55-77. </a:t>
            </a: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493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Bebas Neue</vt:lpstr>
      <vt:lpstr>Nunito Light</vt:lpstr>
      <vt:lpstr>Manrope</vt:lpstr>
      <vt:lpstr>Inter Tight</vt:lpstr>
      <vt:lpstr>Simple Light</vt:lpstr>
      <vt:lpstr>TLE for Astronomical Science by Slidesgo</vt:lpstr>
      <vt:lpstr>TLE for Astronomical Science by Slidesgo</vt:lpstr>
      <vt:lpstr>TLE for Astronomical Science by Slidesgo</vt:lpstr>
      <vt:lpstr>TLE for Astronomical Science by Slidesgo</vt:lpstr>
      <vt:lpstr>TLE for Astronomical Science by Slidesgo</vt:lpstr>
      <vt:lpstr>Exploring Detection Methods: Detecting Habitable Exoplanets</vt:lpstr>
      <vt:lpstr>Motivations</vt:lpstr>
      <vt:lpstr>Do you need longer text?</vt:lpstr>
      <vt:lpstr>Methods (cont.)</vt:lpstr>
      <vt:lpstr>PowerPoint Presentation</vt:lpstr>
      <vt:lpstr>Results</vt:lpstr>
      <vt:lpstr>Conclusions</vt:lpstr>
      <vt:lpstr>Thanks!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dasha.crocker@gmail.com</cp:lastModifiedBy>
  <cp:revision>2</cp:revision>
  <dcterms:modified xsi:type="dcterms:W3CDTF">2025-01-31T00:38:00Z</dcterms:modified>
</cp:coreProperties>
</file>