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8" r:id="rId11"/>
    <p:sldId id="265"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4FAF8-3BD5-4A2A-BAD0-D548121C559A}" v="16" dt="2020-04-06T22:27:02.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30" d="100"/>
          <a:sy n="130" d="100"/>
        </p:scale>
        <p:origin x="235"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 mileva" userId="7966065c0e93894f" providerId="LiveId" clId="{EAA4FAF8-3BD5-4A2A-BAD0-D548121C559A}"/>
    <pc:docChg chg="undo custSel modSld">
      <pc:chgData name="maya mileva" userId="7966065c0e93894f" providerId="LiveId" clId="{EAA4FAF8-3BD5-4A2A-BAD0-D548121C559A}" dt="2020-04-06T22:27:04.085" v="36" actId="114"/>
      <pc:docMkLst>
        <pc:docMk/>
      </pc:docMkLst>
      <pc:sldChg chg="modSp">
        <pc:chgData name="maya mileva" userId="7966065c0e93894f" providerId="LiveId" clId="{EAA4FAF8-3BD5-4A2A-BAD0-D548121C559A}" dt="2020-04-06T22:27:04.085" v="36" actId="114"/>
        <pc:sldMkLst>
          <pc:docMk/>
          <pc:sldMk cId="2245217633" sldId="257"/>
        </pc:sldMkLst>
        <pc:spChg chg="mod">
          <ac:chgData name="maya mileva" userId="7966065c0e93894f" providerId="LiveId" clId="{EAA4FAF8-3BD5-4A2A-BAD0-D548121C559A}" dt="2020-04-06T22:25:34.424" v="29"/>
          <ac:spMkLst>
            <pc:docMk/>
            <pc:sldMk cId="2245217633" sldId="257"/>
            <ac:spMk id="28" creationId="{13271DAA-7CFE-448F-AE75-CCE36BC1E709}"/>
          </ac:spMkLst>
        </pc:spChg>
        <pc:graphicFrameChg chg="mod">
          <ac:chgData name="maya mileva" userId="7966065c0e93894f" providerId="LiveId" clId="{EAA4FAF8-3BD5-4A2A-BAD0-D548121C559A}" dt="2020-04-06T22:24:37.925" v="21"/>
          <ac:graphicFrameMkLst>
            <pc:docMk/>
            <pc:sldMk cId="2245217633" sldId="257"/>
            <ac:graphicFrameMk id="5" creationId="{AFF47300-3E82-40B2-B2B9-AD576F9B0270}"/>
          </ac:graphicFrameMkLst>
        </pc:graphicFrameChg>
        <pc:graphicFrameChg chg="mod modGraphic">
          <ac:chgData name="maya mileva" userId="7966065c0e93894f" providerId="LiveId" clId="{EAA4FAF8-3BD5-4A2A-BAD0-D548121C559A}" dt="2020-04-06T22:27:04.085" v="36" actId="114"/>
          <ac:graphicFrameMkLst>
            <pc:docMk/>
            <pc:sldMk cId="2245217633" sldId="257"/>
            <ac:graphicFrameMk id="11" creationId="{5747397C-43F1-49CE-A348-41B70C50418E}"/>
          </ac:graphicFrameMkLst>
        </pc:graphicFrameChg>
        <pc:graphicFrameChg chg="mod">
          <ac:chgData name="maya mileva" userId="7966065c0e93894f" providerId="LiveId" clId="{EAA4FAF8-3BD5-4A2A-BAD0-D548121C559A}" dt="2020-04-06T22:24:41.450" v="22"/>
          <ac:graphicFrameMkLst>
            <pc:docMk/>
            <pc:sldMk cId="2245217633" sldId="257"/>
            <ac:graphicFrameMk id="14" creationId="{3B64A53E-0689-41C3-9634-C00A6AA0EC68}"/>
          </ac:graphicFrameMkLst>
        </pc:graphicFrameChg>
        <pc:graphicFrameChg chg="mod modGraphic">
          <ac:chgData name="maya mileva" userId="7966065c0e93894f" providerId="LiveId" clId="{EAA4FAF8-3BD5-4A2A-BAD0-D548121C559A}" dt="2020-04-06T22:27:01.125" v="34" actId="113"/>
          <ac:graphicFrameMkLst>
            <pc:docMk/>
            <pc:sldMk cId="2245217633" sldId="257"/>
            <ac:graphicFrameMk id="19" creationId="{B96DE21C-8220-4C03-8D5A-17533FC378FA}"/>
          </ac:graphicFrameMkLst>
        </pc:graphicFrameChg>
        <pc:graphicFrameChg chg="mod">
          <ac:chgData name="maya mileva" userId="7966065c0e93894f" providerId="LiveId" clId="{EAA4FAF8-3BD5-4A2A-BAD0-D548121C559A}" dt="2020-04-06T22:26:07.912" v="30"/>
          <ac:graphicFrameMkLst>
            <pc:docMk/>
            <pc:sldMk cId="2245217633" sldId="257"/>
            <ac:graphicFrameMk id="20" creationId="{F84DBC08-AB82-4E3A-8B8D-CFCD8C158513}"/>
          </ac:graphicFrameMkLst>
        </pc:graphicFrameChg>
        <pc:graphicFrameChg chg="mod modGraphic">
          <ac:chgData name="maya mileva" userId="7966065c0e93894f" providerId="LiveId" clId="{EAA4FAF8-3BD5-4A2A-BAD0-D548121C559A}" dt="2020-04-06T22:27:00.557" v="32" actId="113"/>
          <ac:graphicFrameMkLst>
            <pc:docMk/>
            <pc:sldMk cId="2245217633" sldId="257"/>
            <ac:graphicFrameMk id="27" creationId="{2D65959F-16DF-4500-B634-D474B6A5322B}"/>
          </ac:graphicFrameMkLst>
        </pc:graphicFrameChg>
        <pc:picChg chg="mod">
          <ac:chgData name="maya mileva" userId="7966065c0e93894f" providerId="LiveId" clId="{EAA4FAF8-3BD5-4A2A-BAD0-D548121C559A}" dt="2020-04-06T22:12:44.538" v="9" actId="14100"/>
          <ac:picMkLst>
            <pc:docMk/>
            <pc:sldMk cId="2245217633" sldId="257"/>
            <ac:picMk id="39" creationId="{8ADB8A22-E355-476B-9809-0AF75330C842}"/>
          </ac:picMkLst>
        </pc:picChg>
      </pc:sldChg>
      <pc:sldChg chg="modSp">
        <pc:chgData name="maya mileva" userId="7966065c0e93894f" providerId="LiveId" clId="{EAA4FAF8-3BD5-4A2A-BAD0-D548121C559A}" dt="2020-04-06T22:12:45.179" v="11" actId="14734"/>
        <pc:sldMkLst>
          <pc:docMk/>
          <pc:sldMk cId="3655592432" sldId="260"/>
        </pc:sldMkLst>
        <pc:graphicFrameChg chg="modGraphic">
          <ac:chgData name="maya mileva" userId="7966065c0e93894f" providerId="LiveId" clId="{EAA4FAF8-3BD5-4A2A-BAD0-D548121C559A}" dt="2020-04-06T22:12:45.179" v="11" actId="14734"/>
          <ac:graphicFrameMkLst>
            <pc:docMk/>
            <pc:sldMk cId="3655592432" sldId="260"/>
            <ac:graphicFrameMk id="3" creationId="{66ED708F-14F7-4536-AE4F-70BBDB761CC5}"/>
          </ac:graphicFrameMkLst>
        </pc:graphicFrameChg>
      </pc:sldChg>
      <pc:sldChg chg="modSp">
        <pc:chgData name="maya mileva" userId="7966065c0e93894f" providerId="LiveId" clId="{EAA4FAF8-3BD5-4A2A-BAD0-D548121C559A}" dt="2020-04-06T22:12:44.837" v="10" actId="33524"/>
        <pc:sldMkLst>
          <pc:docMk/>
          <pc:sldMk cId="2192599251" sldId="267"/>
        </pc:sldMkLst>
        <pc:graphicFrameChg chg="modGraphic">
          <ac:chgData name="maya mileva" userId="7966065c0e93894f" providerId="LiveId" clId="{EAA4FAF8-3BD5-4A2A-BAD0-D548121C559A}" dt="2020-04-06T22:12:44.837" v="10" actId="33524"/>
          <ac:graphicFrameMkLst>
            <pc:docMk/>
            <pc:sldMk cId="2192599251" sldId="267"/>
            <ac:graphicFrameMk id="6" creationId="{95CF28BF-F0CF-406A-BED8-216F27982CB3}"/>
          </ac:graphicFrameMkLst>
        </pc:graphicFrameChg>
      </pc:sldChg>
      <pc:sldChg chg="modSp">
        <pc:chgData name="maya mileva" userId="7966065c0e93894f" providerId="LiveId" clId="{EAA4FAF8-3BD5-4A2A-BAD0-D548121C559A}" dt="2020-04-06T22:18:34.300" v="13" actId="20577"/>
        <pc:sldMkLst>
          <pc:docMk/>
          <pc:sldMk cId="2737271792" sldId="274"/>
        </pc:sldMkLst>
        <pc:graphicFrameChg chg="modGraphic">
          <ac:chgData name="maya mileva" userId="7966065c0e93894f" providerId="LiveId" clId="{EAA4FAF8-3BD5-4A2A-BAD0-D548121C559A}" dt="2020-04-06T22:18:34.300" v="13" actId="20577"/>
          <ac:graphicFrameMkLst>
            <pc:docMk/>
            <pc:sldMk cId="2737271792" sldId="274"/>
            <ac:graphicFrameMk id="5" creationId="{F9040B4F-04F0-4FA4-8523-BAEEA47F9E77}"/>
          </ac:graphicFrameMkLst>
        </pc:graphicFrameChg>
      </pc:sldChg>
    </pc:docChg>
  </pc:docChgLst>
  <pc:docChgLst>
    <pc:chgData name="maya mileva" userId="7966065c0e93894f" providerId="LiveId" clId="{EE18410C-2E35-43BA-8588-2111E3494F64}"/>
    <pc:docChg chg="custSel modSld">
      <pc:chgData name="maya mileva" userId="7966065c0e93894f" providerId="LiveId" clId="{EE18410C-2E35-43BA-8588-2111E3494F64}" dt="2020-02-12T21:54:36.795" v="1" actId="33524"/>
      <pc:docMkLst>
        <pc:docMk/>
      </pc:docMkLst>
      <pc:sldChg chg="modSp">
        <pc:chgData name="maya mileva" userId="7966065c0e93894f" providerId="LiveId" clId="{EE18410C-2E35-43BA-8588-2111E3494F64}" dt="2020-02-12T21:54:36.795" v="1" actId="33524"/>
        <pc:sldMkLst>
          <pc:docMk/>
          <pc:sldMk cId="2737271792" sldId="274"/>
        </pc:sldMkLst>
        <pc:graphicFrameChg chg="modGraphic">
          <ac:chgData name="maya mileva" userId="7966065c0e93894f" providerId="LiveId" clId="{EE18410C-2E35-43BA-8588-2111E3494F64}" dt="2020-02-12T21:54:36.795" v="1" actId="33524"/>
          <ac:graphicFrameMkLst>
            <pc:docMk/>
            <pc:sldMk cId="2737271792" sldId="274"/>
            <ac:graphicFrameMk id="5" creationId="{F9040B4F-04F0-4FA4-8523-BAEEA47F9E7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C:\Users\Matt\Desktop\mbc638\project1\Process%20measure.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Matt\Desktop\mbc638\project1\Process%20measu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2.xml"/><Relationship Id="rId4" Type="http://schemas.openxmlformats.org/officeDocument/2006/relationships/oleObject" Target="file:///C:\Users\Matt\Desktop\mbc638\project1\Process%20measur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Matt\Desktop\mbc638\project1\Process%20measur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rgbClr val="C00000"/>
                </a:solidFill>
              </a:rPr>
              <a:t>Process Before Improvement</a:t>
            </a:r>
          </a:p>
        </c:rich>
      </c:tx>
      <c:layout>
        <c:manualLayout>
          <c:xMode val="edge"/>
          <c:yMode val="edge"/>
          <c:x val="0.26907589968040918"/>
          <c:y val="1.56289706969105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111694463994684"/>
          <c:y val="0.28272807990711218"/>
          <c:w val="0.74254818345360063"/>
          <c:h val="0.53598939691247849"/>
        </c:manualLayout>
      </c:layout>
      <c:scatterChart>
        <c:scatterStyle val="lineMarker"/>
        <c:varyColors val="0"/>
        <c:ser>
          <c:idx val="0"/>
          <c:order val="0"/>
          <c:tx>
            <c:strRef>
              <c:f>'descriptive stat'!$L$7</c:f>
              <c:strCache>
                <c:ptCount val="1"/>
              </c:strCache>
            </c:strRef>
          </c:tx>
          <c:spPr>
            <a:ln w="19050" cap="rnd">
              <a:noFill/>
              <a:round/>
            </a:ln>
            <a:effectLst/>
          </c:spPr>
          <c:marker>
            <c:symbol val="circle"/>
            <c:size val="5"/>
            <c:spPr>
              <a:solidFill>
                <a:schemeClr val="accent1"/>
              </a:solidFill>
              <a:ln w="9525">
                <a:solidFill>
                  <a:schemeClr val="accent1"/>
                </a:solidFill>
              </a:ln>
              <a:effectLst/>
            </c:spPr>
          </c:marker>
          <c:xVal>
            <c:numRef>
              <c:f>'descriptive stat'!$K$8:$K$68</c:f>
              <c:numCache>
                <c:formatCode>General</c:formatCode>
                <c:ptCount val="61"/>
                <c:pt idx="0">
                  <c:v>-208.22663988666187</c:v>
                </c:pt>
                <c:pt idx="1">
                  <c:v>-198.2667042713922</c:v>
                </c:pt>
                <c:pt idx="2">
                  <c:v>-188.30676865612253</c:v>
                </c:pt>
                <c:pt idx="3">
                  <c:v>-178.34683304085286</c:v>
                </c:pt>
                <c:pt idx="4">
                  <c:v>-168.38689742558319</c:v>
                </c:pt>
                <c:pt idx="5">
                  <c:v>-158.42696181031351</c:v>
                </c:pt>
                <c:pt idx="6">
                  <c:v>-148.46702619504384</c:v>
                </c:pt>
                <c:pt idx="7">
                  <c:v>-138.50709057977417</c:v>
                </c:pt>
                <c:pt idx="8">
                  <c:v>-128.5471549645045</c:v>
                </c:pt>
                <c:pt idx="9">
                  <c:v>-118.58721934923481</c:v>
                </c:pt>
                <c:pt idx="10">
                  <c:v>-108.62728373396513</c:v>
                </c:pt>
                <c:pt idx="11">
                  <c:v>-98.667348118695443</c:v>
                </c:pt>
                <c:pt idx="12">
                  <c:v>-88.707412503425758</c:v>
                </c:pt>
                <c:pt idx="13">
                  <c:v>-78.747476888156072</c:v>
                </c:pt>
                <c:pt idx="14">
                  <c:v>-68.787541272886386</c:v>
                </c:pt>
                <c:pt idx="15">
                  <c:v>-58.827605657616701</c:v>
                </c:pt>
                <c:pt idx="16">
                  <c:v>-48.867670042347015</c:v>
                </c:pt>
                <c:pt idx="17">
                  <c:v>-38.90773442707733</c:v>
                </c:pt>
                <c:pt idx="18">
                  <c:v>-28.947798811807647</c:v>
                </c:pt>
                <c:pt idx="19">
                  <c:v>-18.987863196537965</c:v>
                </c:pt>
                <c:pt idx="20">
                  <c:v>-9.0279275812682833</c:v>
                </c:pt>
                <c:pt idx="21">
                  <c:v>0.93200803400139876</c:v>
                </c:pt>
                <c:pt idx="22">
                  <c:v>10.891943649271081</c:v>
                </c:pt>
                <c:pt idx="23">
                  <c:v>20.851879264540763</c:v>
                </c:pt>
                <c:pt idx="24">
                  <c:v>30.811814879810445</c:v>
                </c:pt>
                <c:pt idx="25">
                  <c:v>40.771750495080127</c:v>
                </c:pt>
                <c:pt idx="26">
                  <c:v>50.731686110349813</c:v>
                </c:pt>
                <c:pt idx="27">
                  <c:v>60.691621725619498</c:v>
                </c:pt>
                <c:pt idx="28">
                  <c:v>70.651557340889184</c:v>
                </c:pt>
                <c:pt idx="29">
                  <c:v>80.61149295615887</c:v>
                </c:pt>
                <c:pt idx="30">
                  <c:v>90.571428571428555</c:v>
                </c:pt>
                <c:pt idx="31">
                  <c:v>100.53136418669824</c:v>
                </c:pt>
                <c:pt idx="32">
                  <c:v>110.49129980196793</c:v>
                </c:pt>
                <c:pt idx="33">
                  <c:v>120.45123541723761</c:v>
                </c:pt>
                <c:pt idx="34">
                  <c:v>130.4111710325073</c:v>
                </c:pt>
                <c:pt idx="35">
                  <c:v>140.37110664777697</c:v>
                </c:pt>
                <c:pt idx="36">
                  <c:v>150.33104226304664</c:v>
                </c:pt>
                <c:pt idx="37">
                  <c:v>160.29097787831631</c:v>
                </c:pt>
                <c:pt idx="38">
                  <c:v>170.25091349358598</c:v>
                </c:pt>
                <c:pt idx="39">
                  <c:v>180.21084910885565</c:v>
                </c:pt>
                <c:pt idx="40">
                  <c:v>190.17078472412533</c:v>
                </c:pt>
                <c:pt idx="41">
                  <c:v>200.130720339395</c:v>
                </c:pt>
                <c:pt idx="42">
                  <c:v>210.09065595466467</c:v>
                </c:pt>
                <c:pt idx="43">
                  <c:v>220.05059156993434</c:v>
                </c:pt>
                <c:pt idx="44">
                  <c:v>230.01052718520401</c:v>
                </c:pt>
                <c:pt idx="45">
                  <c:v>239.97046280047368</c:v>
                </c:pt>
                <c:pt idx="46">
                  <c:v>249.93039841574335</c:v>
                </c:pt>
                <c:pt idx="47">
                  <c:v>259.89033403101303</c:v>
                </c:pt>
                <c:pt idx="48">
                  <c:v>269.8502696462827</c:v>
                </c:pt>
                <c:pt idx="49">
                  <c:v>279.81020526155237</c:v>
                </c:pt>
                <c:pt idx="50">
                  <c:v>289.77014087682204</c:v>
                </c:pt>
                <c:pt idx="51">
                  <c:v>299.73007649209171</c:v>
                </c:pt>
                <c:pt idx="52">
                  <c:v>309.69001210736138</c:v>
                </c:pt>
                <c:pt idx="53">
                  <c:v>319.64994772263105</c:v>
                </c:pt>
                <c:pt idx="54">
                  <c:v>329.60988333790073</c:v>
                </c:pt>
                <c:pt idx="55">
                  <c:v>339.5698189531704</c:v>
                </c:pt>
                <c:pt idx="56">
                  <c:v>349.52975456844007</c:v>
                </c:pt>
                <c:pt idx="57">
                  <c:v>359.48969018370974</c:v>
                </c:pt>
                <c:pt idx="58">
                  <c:v>369.44962579897941</c:v>
                </c:pt>
                <c:pt idx="59">
                  <c:v>379.40956141424908</c:v>
                </c:pt>
                <c:pt idx="60">
                  <c:v>389.36949702951875</c:v>
                </c:pt>
              </c:numCache>
            </c:numRef>
          </c:xVal>
          <c:yVal>
            <c:numRef>
              <c:f>'descriptive stat'!$L$8:$L$68</c:f>
              <c:numCache>
                <c:formatCode>General</c:formatCode>
                <c:ptCount val="61"/>
              </c:numCache>
            </c:numRef>
          </c:yVal>
          <c:smooth val="0"/>
          <c:extLst>
            <c:ext xmlns:c16="http://schemas.microsoft.com/office/drawing/2014/chart" uri="{C3380CC4-5D6E-409C-BE32-E72D297353CC}">
              <c16:uniqueId val="{00000000-D614-4A8E-B6D7-D7F872ECC133}"/>
            </c:ext>
          </c:extLst>
        </c:ser>
        <c:ser>
          <c:idx val="1"/>
          <c:order val="1"/>
          <c:tx>
            <c:strRef>
              <c:f>'descriptive stat'!$M$7</c:f>
              <c:strCache>
                <c:ptCount val="1"/>
                <c:pt idx="0">
                  <c:v>Normalize</c:v>
                </c:pt>
              </c:strCache>
            </c:strRef>
          </c:tx>
          <c:spPr>
            <a:ln w="19050" cap="rnd">
              <a:noFill/>
              <a:round/>
            </a:ln>
            <a:effectLst/>
          </c:spPr>
          <c:marker>
            <c:symbol val="circle"/>
            <c:size val="5"/>
            <c:spPr>
              <a:solidFill>
                <a:schemeClr val="accent2"/>
              </a:solidFill>
              <a:ln w="9525">
                <a:solidFill>
                  <a:schemeClr val="accent2"/>
                </a:solidFill>
              </a:ln>
              <a:effectLst/>
            </c:spPr>
          </c:marker>
          <c:xVal>
            <c:numRef>
              <c:f>'descriptive stat'!$K$8:$K$68</c:f>
              <c:numCache>
                <c:formatCode>General</c:formatCode>
                <c:ptCount val="61"/>
                <c:pt idx="0">
                  <c:v>-208.22663988666187</c:v>
                </c:pt>
                <c:pt idx="1">
                  <c:v>-198.2667042713922</c:v>
                </c:pt>
                <c:pt idx="2">
                  <c:v>-188.30676865612253</c:v>
                </c:pt>
                <c:pt idx="3">
                  <c:v>-178.34683304085286</c:v>
                </c:pt>
                <c:pt idx="4">
                  <c:v>-168.38689742558319</c:v>
                </c:pt>
                <c:pt idx="5">
                  <c:v>-158.42696181031351</c:v>
                </c:pt>
                <c:pt idx="6">
                  <c:v>-148.46702619504384</c:v>
                </c:pt>
                <c:pt idx="7">
                  <c:v>-138.50709057977417</c:v>
                </c:pt>
                <c:pt idx="8">
                  <c:v>-128.5471549645045</c:v>
                </c:pt>
                <c:pt idx="9">
                  <c:v>-118.58721934923481</c:v>
                </c:pt>
                <c:pt idx="10">
                  <c:v>-108.62728373396513</c:v>
                </c:pt>
                <c:pt idx="11">
                  <c:v>-98.667348118695443</c:v>
                </c:pt>
                <c:pt idx="12">
                  <c:v>-88.707412503425758</c:v>
                </c:pt>
                <c:pt idx="13">
                  <c:v>-78.747476888156072</c:v>
                </c:pt>
                <c:pt idx="14">
                  <c:v>-68.787541272886386</c:v>
                </c:pt>
                <c:pt idx="15">
                  <c:v>-58.827605657616701</c:v>
                </c:pt>
                <c:pt idx="16">
                  <c:v>-48.867670042347015</c:v>
                </c:pt>
                <c:pt idx="17">
                  <c:v>-38.90773442707733</c:v>
                </c:pt>
                <c:pt idx="18">
                  <c:v>-28.947798811807647</c:v>
                </c:pt>
                <c:pt idx="19">
                  <c:v>-18.987863196537965</c:v>
                </c:pt>
                <c:pt idx="20">
                  <c:v>-9.0279275812682833</c:v>
                </c:pt>
                <c:pt idx="21">
                  <c:v>0.93200803400139876</c:v>
                </c:pt>
                <c:pt idx="22">
                  <c:v>10.891943649271081</c:v>
                </c:pt>
                <c:pt idx="23">
                  <c:v>20.851879264540763</c:v>
                </c:pt>
                <c:pt idx="24">
                  <c:v>30.811814879810445</c:v>
                </c:pt>
                <c:pt idx="25">
                  <c:v>40.771750495080127</c:v>
                </c:pt>
                <c:pt idx="26">
                  <c:v>50.731686110349813</c:v>
                </c:pt>
                <c:pt idx="27">
                  <c:v>60.691621725619498</c:v>
                </c:pt>
                <c:pt idx="28">
                  <c:v>70.651557340889184</c:v>
                </c:pt>
                <c:pt idx="29">
                  <c:v>80.61149295615887</c:v>
                </c:pt>
                <c:pt idx="30">
                  <c:v>90.571428571428555</c:v>
                </c:pt>
                <c:pt idx="31">
                  <c:v>100.53136418669824</c:v>
                </c:pt>
                <c:pt idx="32">
                  <c:v>110.49129980196793</c:v>
                </c:pt>
                <c:pt idx="33">
                  <c:v>120.45123541723761</c:v>
                </c:pt>
                <c:pt idx="34">
                  <c:v>130.4111710325073</c:v>
                </c:pt>
                <c:pt idx="35">
                  <c:v>140.37110664777697</c:v>
                </c:pt>
                <c:pt idx="36">
                  <c:v>150.33104226304664</c:v>
                </c:pt>
                <c:pt idx="37">
                  <c:v>160.29097787831631</c:v>
                </c:pt>
                <c:pt idx="38">
                  <c:v>170.25091349358598</c:v>
                </c:pt>
                <c:pt idx="39">
                  <c:v>180.21084910885565</c:v>
                </c:pt>
                <c:pt idx="40">
                  <c:v>190.17078472412533</c:v>
                </c:pt>
                <c:pt idx="41">
                  <c:v>200.130720339395</c:v>
                </c:pt>
                <c:pt idx="42">
                  <c:v>210.09065595466467</c:v>
                </c:pt>
                <c:pt idx="43">
                  <c:v>220.05059156993434</c:v>
                </c:pt>
                <c:pt idx="44">
                  <c:v>230.01052718520401</c:v>
                </c:pt>
                <c:pt idx="45">
                  <c:v>239.97046280047368</c:v>
                </c:pt>
                <c:pt idx="46">
                  <c:v>249.93039841574335</c:v>
                </c:pt>
                <c:pt idx="47">
                  <c:v>259.89033403101303</c:v>
                </c:pt>
                <c:pt idx="48">
                  <c:v>269.8502696462827</c:v>
                </c:pt>
                <c:pt idx="49">
                  <c:v>279.81020526155237</c:v>
                </c:pt>
                <c:pt idx="50">
                  <c:v>289.77014087682204</c:v>
                </c:pt>
                <c:pt idx="51">
                  <c:v>299.73007649209171</c:v>
                </c:pt>
                <c:pt idx="52">
                  <c:v>309.69001210736138</c:v>
                </c:pt>
                <c:pt idx="53">
                  <c:v>319.64994772263105</c:v>
                </c:pt>
                <c:pt idx="54">
                  <c:v>329.60988333790073</c:v>
                </c:pt>
                <c:pt idx="55">
                  <c:v>339.5698189531704</c:v>
                </c:pt>
                <c:pt idx="56">
                  <c:v>349.52975456844007</c:v>
                </c:pt>
                <c:pt idx="57">
                  <c:v>359.48969018370974</c:v>
                </c:pt>
                <c:pt idx="58">
                  <c:v>369.44962579897941</c:v>
                </c:pt>
                <c:pt idx="59">
                  <c:v>379.40956141424908</c:v>
                </c:pt>
                <c:pt idx="60">
                  <c:v>389.36949702951875</c:v>
                </c:pt>
              </c:numCache>
            </c:numRef>
          </c:xVal>
          <c:yVal>
            <c:numRef>
              <c:f>'descriptive stat'!$M$8:$M$68</c:f>
              <c:numCache>
                <c:formatCode>General</c:formatCode>
                <c:ptCount val="61"/>
                <c:pt idx="0">
                  <c:v>4.4496757641118621E-5</c:v>
                </c:pt>
                <c:pt idx="1">
                  <c:v>5.9764768063861405E-5</c:v>
                </c:pt>
                <c:pt idx="2">
                  <c:v>7.9472919190809772E-5</c:v>
                </c:pt>
                <c:pt idx="3">
                  <c:v>1.0462853593597679E-4</c:v>
                </c:pt>
                <c:pt idx="4">
                  <c:v>1.3637607468929225E-4</c:v>
                </c:pt>
                <c:pt idx="5">
                  <c:v>1.7598809039182643E-4</c:v>
                </c:pt>
                <c:pt idx="6">
                  <c:v>2.2484613515482527E-4</c:v>
                </c:pt>
                <c:pt idx="7">
                  <c:v>2.844098479730395E-4</c:v>
                </c:pt>
                <c:pt idx="8">
                  <c:v>3.5617291332531195E-4</c:v>
                </c:pt>
                <c:pt idx="9">
                  <c:v>4.4160522396345051E-4</c:v>
                </c:pt>
                <c:pt idx="10">
                  <c:v>5.4208148123381325E-4</c:v>
                </c:pt>
                <c:pt idx="11">
                  <c:v>6.5879757971607996E-4</c:v>
                </c:pt>
                <c:pt idx="12">
                  <c:v>7.926773962258826E-4</c:v>
                </c:pt>
                <c:pt idx="13">
                  <c:v>9.4427394924821804E-4</c:v>
                </c:pt>
                <c:pt idx="14">
                  <c:v>1.1136701979217773E-3</c:v>
                </c:pt>
                <c:pt idx="15">
                  <c:v>1.3003858726488837E-3</c:v>
                </c:pt>
                <c:pt idx="16">
                  <c:v>1.5032975253996218E-3</c:v>
                </c:pt>
                <c:pt idx="17">
                  <c:v>1.7205793156441719E-3</c:v>
                </c:pt>
                <c:pt idx="18">
                  <c:v>1.9496717899009726E-3</c:v>
                </c:pt>
                <c:pt idx="19">
                  <c:v>2.1872849930732376E-3</c:v>
                </c:pt>
                <c:pt idx="20">
                  <c:v>2.4294406496782497E-3</c:v>
                </c:pt>
                <c:pt idx="21">
                  <c:v>2.6715559234220007E-3</c:v>
                </c:pt>
                <c:pt idx="22">
                  <c:v>2.9085685284687326E-3</c:v>
                </c:pt>
                <c:pt idx="23">
                  <c:v>3.1350999185982822E-3</c:v>
                </c:pt>
                <c:pt idx="24">
                  <c:v>3.3456501704783046E-3</c:v>
                </c:pt>
                <c:pt idx="25">
                  <c:v>3.5348152876063204E-3</c:v>
                </c:pt>
                <c:pt idx="26">
                  <c:v>3.6975152704674563E-3</c:v>
                </c:pt>
                <c:pt idx="27">
                  <c:v>3.829219687683667E-3</c:v>
                </c:pt>
                <c:pt idx="28">
                  <c:v>3.9261568455918952E-3</c:v>
                </c:pt>
                <c:pt idx="29">
                  <c:v>3.9854931076907726E-3</c:v>
                </c:pt>
                <c:pt idx="30">
                  <c:v>4.0054704750280721E-3</c:v>
                </c:pt>
                <c:pt idx="31">
                  <c:v>3.9854931076907726E-3</c:v>
                </c:pt>
                <c:pt idx="32">
                  <c:v>3.9261568455918952E-3</c:v>
                </c:pt>
                <c:pt idx="33">
                  <c:v>3.8292196876836674E-3</c:v>
                </c:pt>
                <c:pt idx="34">
                  <c:v>3.6975152704674568E-3</c:v>
                </c:pt>
                <c:pt idx="35">
                  <c:v>3.5348152876063222E-3</c:v>
                </c:pt>
                <c:pt idx="36">
                  <c:v>3.3456501704783072E-3</c:v>
                </c:pt>
                <c:pt idx="37">
                  <c:v>3.1350999185982857E-3</c:v>
                </c:pt>
                <c:pt idx="38">
                  <c:v>2.9085685284687356E-3</c:v>
                </c:pt>
                <c:pt idx="39">
                  <c:v>2.6715559234220042E-3</c:v>
                </c:pt>
                <c:pt idx="40">
                  <c:v>2.4294406496782541E-3</c:v>
                </c:pt>
                <c:pt idx="41">
                  <c:v>2.1872849930732415E-3</c:v>
                </c:pt>
                <c:pt idx="42">
                  <c:v>1.9496717899009761E-3</c:v>
                </c:pt>
                <c:pt idx="43">
                  <c:v>1.7205793156441765E-3</c:v>
                </c:pt>
                <c:pt idx="44">
                  <c:v>1.5032975253996264E-3</c:v>
                </c:pt>
                <c:pt idx="45">
                  <c:v>1.3003858726488881E-3</c:v>
                </c:pt>
                <c:pt idx="46">
                  <c:v>1.1136701979217816E-3</c:v>
                </c:pt>
                <c:pt idx="47">
                  <c:v>9.4427394924822227E-4</c:v>
                </c:pt>
                <c:pt idx="48">
                  <c:v>7.9267739622588629E-4</c:v>
                </c:pt>
                <c:pt idx="49">
                  <c:v>6.5879757971608333E-4</c:v>
                </c:pt>
                <c:pt idx="50">
                  <c:v>5.4208148123381606E-4</c:v>
                </c:pt>
                <c:pt idx="51">
                  <c:v>4.4160522396345322E-4</c:v>
                </c:pt>
                <c:pt idx="52">
                  <c:v>3.5617291332531461E-4</c:v>
                </c:pt>
                <c:pt idx="53">
                  <c:v>2.8440984797304194E-4</c:v>
                </c:pt>
                <c:pt idx="54">
                  <c:v>2.2484613515482728E-4</c:v>
                </c:pt>
                <c:pt idx="55">
                  <c:v>1.7598809039182778E-4</c:v>
                </c:pt>
                <c:pt idx="56">
                  <c:v>1.3637607468929344E-4</c:v>
                </c:pt>
                <c:pt idx="57">
                  <c:v>1.0462853593597766E-4</c:v>
                </c:pt>
                <c:pt idx="58">
                  <c:v>7.9472919190810585E-5</c:v>
                </c:pt>
                <c:pt idx="59">
                  <c:v>5.9764768063861988E-5</c:v>
                </c:pt>
                <c:pt idx="60">
                  <c:v>4.4496757641119088E-5</c:v>
                </c:pt>
              </c:numCache>
            </c:numRef>
          </c:yVal>
          <c:smooth val="0"/>
          <c:extLst>
            <c:ext xmlns:c16="http://schemas.microsoft.com/office/drawing/2014/chart" uri="{C3380CC4-5D6E-409C-BE32-E72D297353CC}">
              <c16:uniqueId val="{00000001-D614-4A8E-B6D7-D7F872ECC133}"/>
            </c:ext>
          </c:extLst>
        </c:ser>
        <c:dLbls>
          <c:showLegendKey val="0"/>
          <c:showVal val="0"/>
          <c:showCatName val="0"/>
          <c:showSerName val="0"/>
          <c:showPercent val="0"/>
          <c:showBubbleSize val="0"/>
        </c:dLbls>
        <c:axId val="683659576"/>
        <c:axId val="597386400"/>
      </c:scatterChart>
      <c:valAx>
        <c:axId val="683659576"/>
        <c:scaling>
          <c:orientation val="minMax"/>
          <c:min val="0"/>
        </c:scaling>
        <c:delete val="0"/>
        <c:axPos val="b"/>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386400"/>
        <c:crosses val="autoZero"/>
        <c:crossBetween val="midCat"/>
      </c:valAx>
      <c:valAx>
        <c:axId val="59738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36595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solidFill>
      <a:round/>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sz="800"/>
              <a:t>Moving range </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'MAIN DATA+control chr'!$C$65</c:f>
              <c:strCache>
                <c:ptCount val="1"/>
                <c:pt idx="0">
                  <c:v>mR</c:v>
                </c:pt>
              </c:strCache>
            </c:strRef>
          </c:tx>
          <c:spPr>
            <a:ln w="38100" cap="rnd">
              <a:solidFill>
                <a:schemeClr val="accent1"/>
              </a:solidFill>
              <a:round/>
            </a:ln>
            <a:effectLst/>
          </c:spPr>
          <c:marker>
            <c:symbol val="none"/>
          </c:marker>
          <c:val>
            <c:numRef>
              <c:f>'MAIN DATA+control chr'!$C$66:$C$79</c:f>
              <c:numCache>
                <c:formatCode>General</c:formatCode>
                <c:ptCount val="14"/>
                <c:pt idx="1">
                  <c:v>38</c:v>
                </c:pt>
                <c:pt idx="2">
                  <c:v>40</c:v>
                </c:pt>
                <c:pt idx="3">
                  <c:v>70</c:v>
                </c:pt>
                <c:pt idx="4">
                  <c:v>110</c:v>
                </c:pt>
                <c:pt idx="5">
                  <c:v>285</c:v>
                </c:pt>
                <c:pt idx="6">
                  <c:v>65</c:v>
                </c:pt>
                <c:pt idx="7">
                  <c:v>210</c:v>
                </c:pt>
                <c:pt idx="8">
                  <c:v>30</c:v>
                </c:pt>
                <c:pt idx="9">
                  <c:v>5</c:v>
                </c:pt>
                <c:pt idx="10">
                  <c:v>120</c:v>
                </c:pt>
                <c:pt idx="11">
                  <c:v>180</c:v>
                </c:pt>
                <c:pt idx="12">
                  <c:v>280</c:v>
                </c:pt>
                <c:pt idx="13">
                  <c:v>5</c:v>
                </c:pt>
              </c:numCache>
            </c:numRef>
          </c:val>
          <c:smooth val="0"/>
          <c:extLst>
            <c:ext xmlns:c16="http://schemas.microsoft.com/office/drawing/2014/chart" uri="{C3380CC4-5D6E-409C-BE32-E72D297353CC}">
              <c16:uniqueId val="{00000000-934A-45C8-904D-9A8125090FAD}"/>
            </c:ext>
          </c:extLst>
        </c:ser>
        <c:ser>
          <c:idx val="1"/>
          <c:order val="1"/>
          <c:tx>
            <c:strRef>
              <c:f>'MAIN DATA+control chr'!$D$65</c:f>
              <c:strCache>
                <c:ptCount val="1"/>
                <c:pt idx="0">
                  <c:v>mRbar</c:v>
                </c:pt>
              </c:strCache>
            </c:strRef>
          </c:tx>
          <c:spPr>
            <a:ln w="38100" cap="rnd">
              <a:solidFill>
                <a:schemeClr val="accent2"/>
              </a:solidFill>
              <a:round/>
            </a:ln>
            <a:effectLst/>
          </c:spPr>
          <c:marker>
            <c:symbol val="none"/>
          </c:marker>
          <c:val>
            <c:numRef>
              <c:f>'MAIN DATA+control chr'!$D$66:$D$79</c:f>
              <c:numCache>
                <c:formatCode>General</c:formatCode>
                <c:ptCount val="14"/>
                <c:pt idx="0">
                  <c:v>110.61538461538461</c:v>
                </c:pt>
                <c:pt idx="1">
                  <c:v>110.61538461538461</c:v>
                </c:pt>
                <c:pt idx="2">
                  <c:v>110.61538461538461</c:v>
                </c:pt>
                <c:pt idx="3">
                  <c:v>110.61538461538461</c:v>
                </c:pt>
                <c:pt idx="4">
                  <c:v>110.61538461538461</c:v>
                </c:pt>
                <c:pt idx="5">
                  <c:v>110.61538461538461</c:v>
                </c:pt>
                <c:pt idx="6">
                  <c:v>110.61538461538461</c:v>
                </c:pt>
                <c:pt idx="7">
                  <c:v>110.61538461538461</c:v>
                </c:pt>
                <c:pt idx="8">
                  <c:v>110.61538461538461</c:v>
                </c:pt>
                <c:pt idx="9">
                  <c:v>110.61538461538461</c:v>
                </c:pt>
                <c:pt idx="10">
                  <c:v>110.61538461538461</c:v>
                </c:pt>
                <c:pt idx="11">
                  <c:v>110.61538461538461</c:v>
                </c:pt>
                <c:pt idx="12">
                  <c:v>110.61538461538461</c:v>
                </c:pt>
                <c:pt idx="13">
                  <c:v>110.61538461538461</c:v>
                </c:pt>
              </c:numCache>
            </c:numRef>
          </c:val>
          <c:smooth val="0"/>
          <c:extLst>
            <c:ext xmlns:c16="http://schemas.microsoft.com/office/drawing/2014/chart" uri="{C3380CC4-5D6E-409C-BE32-E72D297353CC}">
              <c16:uniqueId val="{00000001-934A-45C8-904D-9A8125090FAD}"/>
            </c:ext>
          </c:extLst>
        </c:ser>
        <c:ser>
          <c:idx val="2"/>
          <c:order val="2"/>
          <c:tx>
            <c:strRef>
              <c:f>'MAIN DATA+control chr'!$E$65</c:f>
              <c:strCache>
                <c:ptCount val="1"/>
                <c:pt idx="0">
                  <c:v>UCL</c:v>
                </c:pt>
              </c:strCache>
            </c:strRef>
          </c:tx>
          <c:spPr>
            <a:ln w="38100" cap="rnd">
              <a:solidFill>
                <a:schemeClr val="accent3"/>
              </a:solidFill>
              <a:round/>
            </a:ln>
            <a:effectLst/>
          </c:spPr>
          <c:marker>
            <c:symbol val="none"/>
          </c:marker>
          <c:val>
            <c:numRef>
              <c:f>'MAIN DATA+control chr'!$E$66:$E$79</c:f>
              <c:numCache>
                <c:formatCode>General</c:formatCode>
                <c:ptCount val="14"/>
                <c:pt idx="0">
                  <c:v>361.71230769230766</c:v>
                </c:pt>
                <c:pt idx="1">
                  <c:v>361.71230769230766</c:v>
                </c:pt>
                <c:pt idx="2">
                  <c:v>361.71230769230766</c:v>
                </c:pt>
                <c:pt idx="3">
                  <c:v>361.71230769230766</c:v>
                </c:pt>
                <c:pt idx="4">
                  <c:v>361.71230769230766</c:v>
                </c:pt>
                <c:pt idx="5">
                  <c:v>361.71230769230766</c:v>
                </c:pt>
                <c:pt idx="6">
                  <c:v>361.71230769230766</c:v>
                </c:pt>
                <c:pt idx="7">
                  <c:v>361.71230769230766</c:v>
                </c:pt>
                <c:pt idx="8">
                  <c:v>361.71230769230766</c:v>
                </c:pt>
                <c:pt idx="9">
                  <c:v>361.71230769230766</c:v>
                </c:pt>
                <c:pt idx="10">
                  <c:v>361.71230769230766</c:v>
                </c:pt>
                <c:pt idx="11">
                  <c:v>361.71230769230766</c:v>
                </c:pt>
                <c:pt idx="12">
                  <c:v>361.71230769230766</c:v>
                </c:pt>
                <c:pt idx="13">
                  <c:v>361.71230769230766</c:v>
                </c:pt>
              </c:numCache>
            </c:numRef>
          </c:val>
          <c:smooth val="0"/>
          <c:extLst>
            <c:ext xmlns:c16="http://schemas.microsoft.com/office/drawing/2014/chart" uri="{C3380CC4-5D6E-409C-BE32-E72D297353CC}">
              <c16:uniqueId val="{00000002-934A-45C8-904D-9A8125090FAD}"/>
            </c:ext>
          </c:extLst>
        </c:ser>
        <c:ser>
          <c:idx val="3"/>
          <c:order val="3"/>
          <c:tx>
            <c:strRef>
              <c:f>'MAIN DATA+control chr'!$F$65</c:f>
              <c:strCache>
                <c:ptCount val="1"/>
                <c:pt idx="0">
                  <c:v>LCL</c:v>
                </c:pt>
              </c:strCache>
            </c:strRef>
          </c:tx>
          <c:spPr>
            <a:ln w="38100" cap="rnd">
              <a:solidFill>
                <a:schemeClr val="accent4"/>
              </a:solidFill>
              <a:round/>
            </a:ln>
            <a:effectLst/>
          </c:spPr>
          <c:marker>
            <c:symbol val="none"/>
          </c:marker>
          <c:val>
            <c:numRef>
              <c:f>'MAIN DATA+control chr'!$F$66:$F$79</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smooth val="0"/>
          <c:extLst>
            <c:ext xmlns:c16="http://schemas.microsoft.com/office/drawing/2014/chart" uri="{C3380CC4-5D6E-409C-BE32-E72D297353CC}">
              <c16:uniqueId val="{00000003-934A-45C8-904D-9A8125090FAD}"/>
            </c:ext>
          </c:extLst>
        </c:ser>
        <c:dLbls>
          <c:showLegendKey val="0"/>
          <c:showVal val="0"/>
          <c:showCatName val="0"/>
          <c:showSerName val="0"/>
          <c:showPercent val="0"/>
          <c:showBubbleSize val="0"/>
        </c:dLbls>
        <c:smooth val="0"/>
        <c:axId val="560893824"/>
        <c:axId val="560901696"/>
      </c:lineChart>
      <c:catAx>
        <c:axId val="5608938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560901696"/>
        <c:crosses val="autoZero"/>
        <c:auto val="1"/>
        <c:lblAlgn val="ctr"/>
        <c:lblOffset val="100"/>
        <c:noMultiLvlLbl val="0"/>
      </c:catAx>
      <c:valAx>
        <c:axId val="56090169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893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rgbClr val="C00000"/>
                </a:solidFill>
              </a:rPr>
              <a:t>Process Before Improvement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'descriptive stat'!$L$7</c:f>
              <c:strCache>
                <c:ptCount val="1"/>
              </c:strCache>
            </c:strRef>
          </c:tx>
          <c:spPr>
            <a:ln w="19050" cap="rnd">
              <a:noFill/>
              <a:round/>
            </a:ln>
            <a:effectLst/>
          </c:spPr>
          <c:marker>
            <c:symbol val="circle"/>
            <c:size val="5"/>
            <c:spPr>
              <a:solidFill>
                <a:schemeClr val="accent1"/>
              </a:solidFill>
              <a:ln w="9525">
                <a:solidFill>
                  <a:schemeClr val="accent1"/>
                </a:solidFill>
              </a:ln>
              <a:effectLst/>
            </c:spPr>
          </c:marker>
          <c:xVal>
            <c:numRef>
              <c:f>'descriptive stat'!$K$8:$K$68</c:f>
              <c:numCache>
                <c:formatCode>General</c:formatCode>
                <c:ptCount val="61"/>
                <c:pt idx="0">
                  <c:v>-208.22663988666187</c:v>
                </c:pt>
                <c:pt idx="1">
                  <c:v>-198.2667042713922</c:v>
                </c:pt>
                <c:pt idx="2">
                  <c:v>-188.30676865612253</c:v>
                </c:pt>
                <c:pt idx="3">
                  <c:v>-178.34683304085286</c:v>
                </c:pt>
                <c:pt idx="4">
                  <c:v>-168.38689742558319</c:v>
                </c:pt>
                <c:pt idx="5">
                  <c:v>-158.42696181031351</c:v>
                </c:pt>
                <c:pt idx="6">
                  <c:v>-148.46702619504384</c:v>
                </c:pt>
                <c:pt idx="7">
                  <c:v>-138.50709057977417</c:v>
                </c:pt>
                <c:pt idx="8">
                  <c:v>-128.5471549645045</c:v>
                </c:pt>
                <c:pt idx="9">
                  <c:v>-118.58721934923481</c:v>
                </c:pt>
                <c:pt idx="10">
                  <c:v>-108.62728373396513</c:v>
                </c:pt>
                <c:pt idx="11">
                  <c:v>-98.667348118695443</c:v>
                </c:pt>
                <c:pt idx="12">
                  <c:v>-88.707412503425758</c:v>
                </c:pt>
                <c:pt idx="13">
                  <c:v>-78.747476888156072</c:v>
                </c:pt>
                <c:pt idx="14">
                  <c:v>-68.787541272886386</c:v>
                </c:pt>
                <c:pt idx="15">
                  <c:v>-58.827605657616701</c:v>
                </c:pt>
                <c:pt idx="16">
                  <c:v>-48.867670042347015</c:v>
                </c:pt>
                <c:pt idx="17">
                  <c:v>-38.90773442707733</c:v>
                </c:pt>
                <c:pt idx="18">
                  <c:v>-28.947798811807647</c:v>
                </c:pt>
                <c:pt idx="19">
                  <c:v>-18.987863196537965</c:v>
                </c:pt>
                <c:pt idx="20">
                  <c:v>-9.0279275812682833</c:v>
                </c:pt>
                <c:pt idx="21">
                  <c:v>0.93200803400139876</c:v>
                </c:pt>
                <c:pt idx="22">
                  <c:v>10.891943649271081</c:v>
                </c:pt>
                <c:pt idx="23">
                  <c:v>20.851879264540763</c:v>
                </c:pt>
                <c:pt idx="24">
                  <c:v>30.811814879810445</c:v>
                </c:pt>
                <c:pt idx="25">
                  <c:v>40.771750495080127</c:v>
                </c:pt>
                <c:pt idx="26">
                  <c:v>50.731686110349813</c:v>
                </c:pt>
                <c:pt idx="27">
                  <c:v>60.691621725619498</c:v>
                </c:pt>
                <c:pt idx="28">
                  <c:v>70.651557340889184</c:v>
                </c:pt>
                <c:pt idx="29">
                  <c:v>80.61149295615887</c:v>
                </c:pt>
                <c:pt idx="30">
                  <c:v>90.571428571428555</c:v>
                </c:pt>
                <c:pt idx="31">
                  <c:v>100.53136418669824</c:v>
                </c:pt>
                <c:pt idx="32">
                  <c:v>110.49129980196793</c:v>
                </c:pt>
                <c:pt idx="33">
                  <c:v>120.45123541723761</c:v>
                </c:pt>
                <c:pt idx="34">
                  <c:v>130.4111710325073</c:v>
                </c:pt>
                <c:pt idx="35">
                  <c:v>140.37110664777697</c:v>
                </c:pt>
                <c:pt idx="36">
                  <c:v>150.33104226304664</c:v>
                </c:pt>
                <c:pt idx="37">
                  <c:v>160.29097787831631</c:v>
                </c:pt>
                <c:pt idx="38">
                  <c:v>170.25091349358598</c:v>
                </c:pt>
                <c:pt idx="39">
                  <c:v>180.21084910885565</c:v>
                </c:pt>
                <c:pt idx="40">
                  <c:v>190.17078472412533</c:v>
                </c:pt>
                <c:pt idx="41">
                  <c:v>200.130720339395</c:v>
                </c:pt>
                <c:pt idx="42">
                  <c:v>210.09065595466467</c:v>
                </c:pt>
                <c:pt idx="43">
                  <c:v>220.05059156993434</c:v>
                </c:pt>
                <c:pt idx="44">
                  <c:v>230.01052718520401</c:v>
                </c:pt>
                <c:pt idx="45">
                  <c:v>239.97046280047368</c:v>
                </c:pt>
                <c:pt idx="46">
                  <c:v>249.93039841574335</c:v>
                </c:pt>
                <c:pt idx="47">
                  <c:v>259.89033403101303</c:v>
                </c:pt>
                <c:pt idx="48">
                  <c:v>269.8502696462827</c:v>
                </c:pt>
                <c:pt idx="49">
                  <c:v>279.81020526155237</c:v>
                </c:pt>
                <c:pt idx="50">
                  <c:v>289.77014087682204</c:v>
                </c:pt>
                <c:pt idx="51">
                  <c:v>299.73007649209171</c:v>
                </c:pt>
                <c:pt idx="52">
                  <c:v>309.69001210736138</c:v>
                </c:pt>
                <c:pt idx="53">
                  <c:v>319.64994772263105</c:v>
                </c:pt>
                <c:pt idx="54">
                  <c:v>329.60988333790073</c:v>
                </c:pt>
                <c:pt idx="55">
                  <c:v>339.5698189531704</c:v>
                </c:pt>
                <c:pt idx="56">
                  <c:v>349.52975456844007</c:v>
                </c:pt>
                <c:pt idx="57">
                  <c:v>359.48969018370974</c:v>
                </c:pt>
                <c:pt idx="58">
                  <c:v>369.44962579897941</c:v>
                </c:pt>
                <c:pt idx="59">
                  <c:v>379.40956141424908</c:v>
                </c:pt>
                <c:pt idx="60">
                  <c:v>389.36949702951875</c:v>
                </c:pt>
              </c:numCache>
            </c:numRef>
          </c:xVal>
          <c:yVal>
            <c:numRef>
              <c:f>'descriptive stat'!$L$8:$L$68</c:f>
              <c:numCache>
                <c:formatCode>General</c:formatCode>
                <c:ptCount val="61"/>
              </c:numCache>
            </c:numRef>
          </c:yVal>
          <c:smooth val="0"/>
          <c:extLst>
            <c:ext xmlns:c16="http://schemas.microsoft.com/office/drawing/2014/chart" uri="{C3380CC4-5D6E-409C-BE32-E72D297353CC}">
              <c16:uniqueId val="{00000000-8A7E-4FC3-87B0-6AF07BC06330}"/>
            </c:ext>
          </c:extLst>
        </c:ser>
        <c:ser>
          <c:idx val="1"/>
          <c:order val="1"/>
          <c:tx>
            <c:strRef>
              <c:f>'descriptive stat'!$M$7</c:f>
              <c:strCache>
                <c:ptCount val="1"/>
                <c:pt idx="0">
                  <c:v>Normalize</c:v>
                </c:pt>
              </c:strCache>
            </c:strRef>
          </c:tx>
          <c:spPr>
            <a:ln w="19050" cap="rnd">
              <a:noFill/>
              <a:round/>
            </a:ln>
            <a:effectLst/>
          </c:spPr>
          <c:marker>
            <c:symbol val="circle"/>
            <c:size val="5"/>
            <c:spPr>
              <a:solidFill>
                <a:schemeClr val="accent2"/>
              </a:solidFill>
              <a:ln w="9525">
                <a:solidFill>
                  <a:schemeClr val="accent2"/>
                </a:solidFill>
              </a:ln>
              <a:effectLst/>
            </c:spPr>
          </c:marker>
          <c:xVal>
            <c:numRef>
              <c:f>'descriptive stat'!$K$8:$K$68</c:f>
              <c:numCache>
                <c:formatCode>General</c:formatCode>
                <c:ptCount val="61"/>
                <c:pt idx="0">
                  <c:v>-208.22663988666187</c:v>
                </c:pt>
                <c:pt idx="1">
                  <c:v>-198.2667042713922</c:v>
                </c:pt>
                <c:pt idx="2">
                  <c:v>-188.30676865612253</c:v>
                </c:pt>
                <c:pt idx="3">
                  <c:v>-178.34683304085286</c:v>
                </c:pt>
                <c:pt idx="4">
                  <c:v>-168.38689742558319</c:v>
                </c:pt>
                <c:pt idx="5">
                  <c:v>-158.42696181031351</c:v>
                </c:pt>
                <c:pt idx="6">
                  <c:v>-148.46702619504384</c:v>
                </c:pt>
                <c:pt idx="7">
                  <c:v>-138.50709057977417</c:v>
                </c:pt>
                <c:pt idx="8">
                  <c:v>-128.5471549645045</c:v>
                </c:pt>
                <c:pt idx="9">
                  <c:v>-118.58721934923481</c:v>
                </c:pt>
                <c:pt idx="10">
                  <c:v>-108.62728373396513</c:v>
                </c:pt>
                <c:pt idx="11">
                  <c:v>-98.667348118695443</c:v>
                </c:pt>
                <c:pt idx="12">
                  <c:v>-88.707412503425758</c:v>
                </c:pt>
                <c:pt idx="13">
                  <c:v>-78.747476888156072</c:v>
                </c:pt>
                <c:pt idx="14">
                  <c:v>-68.787541272886386</c:v>
                </c:pt>
                <c:pt idx="15">
                  <c:v>-58.827605657616701</c:v>
                </c:pt>
                <c:pt idx="16">
                  <c:v>-48.867670042347015</c:v>
                </c:pt>
                <c:pt idx="17">
                  <c:v>-38.90773442707733</c:v>
                </c:pt>
                <c:pt idx="18">
                  <c:v>-28.947798811807647</c:v>
                </c:pt>
                <c:pt idx="19">
                  <c:v>-18.987863196537965</c:v>
                </c:pt>
                <c:pt idx="20">
                  <c:v>-9.0279275812682833</c:v>
                </c:pt>
                <c:pt idx="21">
                  <c:v>0.93200803400139876</c:v>
                </c:pt>
                <c:pt idx="22">
                  <c:v>10.891943649271081</c:v>
                </c:pt>
                <c:pt idx="23">
                  <c:v>20.851879264540763</c:v>
                </c:pt>
                <c:pt idx="24">
                  <c:v>30.811814879810445</c:v>
                </c:pt>
                <c:pt idx="25">
                  <c:v>40.771750495080127</c:v>
                </c:pt>
                <c:pt idx="26">
                  <c:v>50.731686110349813</c:v>
                </c:pt>
                <c:pt idx="27">
                  <c:v>60.691621725619498</c:v>
                </c:pt>
                <c:pt idx="28">
                  <c:v>70.651557340889184</c:v>
                </c:pt>
                <c:pt idx="29">
                  <c:v>80.61149295615887</c:v>
                </c:pt>
                <c:pt idx="30">
                  <c:v>90.571428571428555</c:v>
                </c:pt>
                <c:pt idx="31">
                  <c:v>100.53136418669824</c:v>
                </c:pt>
                <c:pt idx="32">
                  <c:v>110.49129980196793</c:v>
                </c:pt>
                <c:pt idx="33">
                  <c:v>120.45123541723761</c:v>
                </c:pt>
                <c:pt idx="34">
                  <c:v>130.4111710325073</c:v>
                </c:pt>
                <c:pt idx="35">
                  <c:v>140.37110664777697</c:v>
                </c:pt>
                <c:pt idx="36">
                  <c:v>150.33104226304664</c:v>
                </c:pt>
                <c:pt idx="37">
                  <c:v>160.29097787831631</c:v>
                </c:pt>
                <c:pt idx="38">
                  <c:v>170.25091349358598</c:v>
                </c:pt>
                <c:pt idx="39">
                  <c:v>180.21084910885565</c:v>
                </c:pt>
                <c:pt idx="40">
                  <c:v>190.17078472412533</c:v>
                </c:pt>
                <c:pt idx="41">
                  <c:v>200.130720339395</c:v>
                </c:pt>
                <c:pt idx="42">
                  <c:v>210.09065595466467</c:v>
                </c:pt>
                <c:pt idx="43">
                  <c:v>220.05059156993434</c:v>
                </c:pt>
                <c:pt idx="44">
                  <c:v>230.01052718520401</c:v>
                </c:pt>
                <c:pt idx="45">
                  <c:v>239.97046280047368</c:v>
                </c:pt>
                <c:pt idx="46">
                  <c:v>249.93039841574335</c:v>
                </c:pt>
                <c:pt idx="47">
                  <c:v>259.89033403101303</c:v>
                </c:pt>
                <c:pt idx="48">
                  <c:v>269.8502696462827</c:v>
                </c:pt>
                <c:pt idx="49">
                  <c:v>279.81020526155237</c:v>
                </c:pt>
                <c:pt idx="50">
                  <c:v>289.77014087682204</c:v>
                </c:pt>
                <c:pt idx="51">
                  <c:v>299.73007649209171</c:v>
                </c:pt>
                <c:pt idx="52">
                  <c:v>309.69001210736138</c:v>
                </c:pt>
                <c:pt idx="53">
                  <c:v>319.64994772263105</c:v>
                </c:pt>
                <c:pt idx="54">
                  <c:v>329.60988333790073</c:v>
                </c:pt>
                <c:pt idx="55">
                  <c:v>339.5698189531704</c:v>
                </c:pt>
                <c:pt idx="56">
                  <c:v>349.52975456844007</c:v>
                </c:pt>
                <c:pt idx="57">
                  <c:v>359.48969018370974</c:v>
                </c:pt>
                <c:pt idx="58">
                  <c:v>369.44962579897941</c:v>
                </c:pt>
                <c:pt idx="59">
                  <c:v>379.40956141424908</c:v>
                </c:pt>
                <c:pt idx="60">
                  <c:v>389.36949702951875</c:v>
                </c:pt>
              </c:numCache>
            </c:numRef>
          </c:xVal>
          <c:yVal>
            <c:numRef>
              <c:f>'descriptive stat'!$M$8:$M$68</c:f>
              <c:numCache>
                <c:formatCode>General</c:formatCode>
                <c:ptCount val="61"/>
                <c:pt idx="0">
                  <c:v>4.4496757641118621E-5</c:v>
                </c:pt>
                <c:pt idx="1">
                  <c:v>5.9764768063861405E-5</c:v>
                </c:pt>
                <c:pt idx="2">
                  <c:v>7.9472919190809772E-5</c:v>
                </c:pt>
                <c:pt idx="3">
                  <c:v>1.0462853593597679E-4</c:v>
                </c:pt>
                <c:pt idx="4">
                  <c:v>1.3637607468929225E-4</c:v>
                </c:pt>
                <c:pt idx="5">
                  <c:v>1.7598809039182643E-4</c:v>
                </c:pt>
                <c:pt idx="6">
                  <c:v>2.2484613515482527E-4</c:v>
                </c:pt>
                <c:pt idx="7">
                  <c:v>2.844098479730395E-4</c:v>
                </c:pt>
                <c:pt idx="8">
                  <c:v>3.5617291332531195E-4</c:v>
                </c:pt>
                <c:pt idx="9">
                  <c:v>4.4160522396345051E-4</c:v>
                </c:pt>
                <c:pt idx="10">
                  <c:v>5.4208148123381325E-4</c:v>
                </c:pt>
                <c:pt idx="11">
                  <c:v>6.5879757971607996E-4</c:v>
                </c:pt>
                <c:pt idx="12">
                  <c:v>7.926773962258826E-4</c:v>
                </c:pt>
                <c:pt idx="13">
                  <c:v>9.4427394924821804E-4</c:v>
                </c:pt>
                <c:pt idx="14">
                  <c:v>1.1136701979217773E-3</c:v>
                </c:pt>
                <c:pt idx="15">
                  <c:v>1.3003858726488837E-3</c:v>
                </c:pt>
                <c:pt idx="16">
                  <c:v>1.5032975253996218E-3</c:v>
                </c:pt>
                <c:pt idx="17">
                  <c:v>1.7205793156441719E-3</c:v>
                </c:pt>
                <c:pt idx="18">
                  <c:v>1.9496717899009726E-3</c:v>
                </c:pt>
                <c:pt idx="19">
                  <c:v>2.1872849930732376E-3</c:v>
                </c:pt>
                <c:pt idx="20">
                  <c:v>2.4294406496782497E-3</c:v>
                </c:pt>
                <c:pt idx="21">
                  <c:v>2.6715559234220007E-3</c:v>
                </c:pt>
                <c:pt idx="22">
                  <c:v>2.9085685284687326E-3</c:v>
                </c:pt>
                <c:pt idx="23">
                  <c:v>3.1350999185982822E-3</c:v>
                </c:pt>
                <c:pt idx="24">
                  <c:v>3.3456501704783046E-3</c:v>
                </c:pt>
                <c:pt idx="25">
                  <c:v>3.5348152876063204E-3</c:v>
                </c:pt>
                <c:pt idx="26">
                  <c:v>3.6975152704674563E-3</c:v>
                </c:pt>
                <c:pt idx="27">
                  <c:v>3.829219687683667E-3</c:v>
                </c:pt>
                <c:pt idx="28">
                  <c:v>3.9261568455918952E-3</c:v>
                </c:pt>
                <c:pt idx="29">
                  <c:v>3.9854931076907726E-3</c:v>
                </c:pt>
                <c:pt idx="30">
                  <c:v>4.0054704750280721E-3</c:v>
                </c:pt>
                <c:pt idx="31">
                  <c:v>3.9854931076907726E-3</c:v>
                </c:pt>
                <c:pt idx="32">
                  <c:v>3.9261568455918952E-3</c:v>
                </c:pt>
                <c:pt idx="33">
                  <c:v>3.8292196876836674E-3</c:v>
                </c:pt>
                <c:pt idx="34">
                  <c:v>3.6975152704674568E-3</c:v>
                </c:pt>
                <c:pt idx="35">
                  <c:v>3.5348152876063222E-3</c:v>
                </c:pt>
                <c:pt idx="36">
                  <c:v>3.3456501704783072E-3</c:v>
                </c:pt>
                <c:pt idx="37">
                  <c:v>3.1350999185982857E-3</c:v>
                </c:pt>
                <c:pt idx="38">
                  <c:v>2.9085685284687356E-3</c:v>
                </c:pt>
                <c:pt idx="39">
                  <c:v>2.6715559234220042E-3</c:v>
                </c:pt>
                <c:pt idx="40">
                  <c:v>2.4294406496782541E-3</c:v>
                </c:pt>
                <c:pt idx="41">
                  <c:v>2.1872849930732415E-3</c:v>
                </c:pt>
                <c:pt idx="42">
                  <c:v>1.9496717899009761E-3</c:v>
                </c:pt>
                <c:pt idx="43">
                  <c:v>1.7205793156441765E-3</c:v>
                </c:pt>
                <c:pt idx="44">
                  <c:v>1.5032975253996264E-3</c:v>
                </c:pt>
                <c:pt idx="45">
                  <c:v>1.3003858726488881E-3</c:v>
                </c:pt>
                <c:pt idx="46">
                  <c:v>1.1136701979217816E-3</c:v>
                </c:pt>
                <c:pt idx="47">
                  <c:v>9.4427394924822227E-4</c:v>
                </c:pt>
                <c:pt idx="48">
                  <c:v>7.9267739622588629E-4</c:v>
                </c:pt>
                <c:pt idx="49">
                  <c:v>6.5879757971608333E-4</c:v>
                </c:pt>
                <c:pt idx="50">
                  <c:v>5.4208148123381606E-4</c:v>
                </c:pt>
                <c:pt idx="51">
                  <c:v>4.4160522396345322E-4</c:v>
                </c:pt>
                <c:pt idx="52">
                  <c:v>3.5617291332531461E-4</c:v>
                </c:pt>
                <c:pt idx="53">
                  <c:v>2.8440984797304194E-4</c:v>
                </c:pt>
                <c:pt idx="54">
                  <c:v>2.2484613515482728E-4</c:v>
                </c:pt>
                <c:pt idx="55">
                  <c:v>1.7598809039182778E-4</c:v>
                </c:pt>
                <c:pt idx="56">
                  <c:v>1.3637607468929344E-4</c:v>
                </c:pt>
                <c:pt idx="57">
                  <c:v>1.0462853593597766E-4</c:v>
                </c:pt>
                <c:pt idx="58">
                  <c:v>7.9472919190810585E-5</c:v>
                </c:pt>
                <c:pt idx="59">
                  <c:v>5.9764768063861988E-5</c:v>
                </c:pt>
                <c:pt idx="60">
                  <c:v>4.4496757641119088E-5</c:v>
                </c:pt>
              </c:numCache>
            </c:numRef>
          </c:yVal>
          <c:smooth val="0"/>
          <c:extLst>
            <c:ext xmlns:c16="http://schemas.microsoft.com/office/drawing/2014/chart" uri="{C3380CC4-5D6E-409C-BE32-E72D297353CC}">
              <c16:uniqueId val="{00000001-8A7E-4FC3-87B0-6AF07BC06330}"/>
            </c:ext>
          </c:extLst>
        </c:ser>
        <c:dLbls>
          <c:showLegendKey val="0"/>
          <c:showVal val="0"/>
          <c:showCatName val="0"/>
          <c:showSerName val="0"/>
          <c:showPercent val="0"/>
          <c:showBubbleSize val="0"/>
        </c:dLbls>
        <c:axId val="683659576"/>
        <c:axId val="597386400"/>
      </c:scatterChart>
      <c:valAx>
        <c:axId val="683659576"/>
        <c:scaling>
          <c:orientation val="minMax"/>
          <c:min val="0"/>
        </c:scaling>
        <c:delete val="0"/>
        <c:axPos val="b"/>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386400"/>
        <c:crosses val="autoZero"/>
        <c:crossBetween val="midCat"/>
      </c:valAx>
      <c:valAx>
        <c:axId val="59738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36595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solidFill>
      <a:round/>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C00000"/>
                </a:solidFill>
                <a:latin typeface="+mn-lt"/>
                <a:ea typeface="+mn-ea"/>
                <a:cs typeface="+mn-cs"/>
              </a:defRPr>
            </a:pPr>
            <a:r>
              <a:rPr lang="en-US" b="1">
                <a:solidFill>
                  <a:srgbClr val="C00000"/>
                </a:solidFill>
              </a:rPr>
              <a:t>After Process Improvement</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C00000"/>
              </a:solidFill>
              <a:latin typeface="+mn-lt"/>
              <a:ea typeface="+mn-ea"/>
              <a:cs typeface="+mn-cs"/>
            </a:defRPr>
          </a:pPr>
          <a:endParaRPr lang="en-US"/>
        </a:p>
      </c:txPr>
    </c:title>
    <c:autoTitleDeleted val="0"/>
    <c:plotArea>
      <c:layout/>
      <c:scatterChart>
        <c:scatterStyle val="lineMarker"/>
        <c:varyColors val="0"/>
        <c:ser>
          <c:idx val="0"/>
          <c:order val="0"/>
          <c:tx>
            <c:strRef>
              <c:f>'descriptive stat'!$R$7</c:f>
              <c:strCache>
                <c:ptCount val="1"/>
              </c:strCache>
            </c:strRef>
          </c:tx>
          <c:spPr>
            <a:ln w="19050" cap="rnd">
              <a:noFill/>
              <a:round/>
            </a:ln>
            <a:effectLst/>
          </c:spPr>
          <c:marker>
            <c:symbol val="circle"/>
            <c:size val="5"/>
            <c:spPr>
              <a:solidFill>
                <a:schemeClr val="accent1"/>
              </a:solidFill>
              <a:ln w="9525">
                <a:solidFill>
                  <a:schemeClr val="accent1"/>
                </a:solidFill>
              </a:ln>
              <a:effectLst/>
            </c:spPr>
          </c:marker>
          <c:xVal>
            <c:numRef>
              <c:f>'descriptive stat'!$Q$8:$Q$68</c:f>
              <c:numCache>
                <c:formatCode>General</c:formatCode>
                <c:ptCount val="61"/>
                <c:pt idx="0">
                  <c:v>-139.36181100741868</c:v>
                </c:pt>
                <c:pt idx="1">
                  <c:v>-128.39022683098094</c:v>
                </c:pt>
                <c:pt idx="2">
                  <c:v>-117.41864265454318</c:v>
                </c:pt>
                <c:pt idx="3">
                  <c:v>-106.44705847810542</c:v>
                </c:pt>
                <c:pt idx="4">
                  <c:v>-95.47547430166766</c:v>
                </c:pt>
                <c:pt idx="5">
                  <c:v>-84.503890125229901</c:v>
                </c:pt>
                <c:pt idx="6">
                  <c:v>-73.532305948792143</c:v>
                </c:pt>
                <c:pt idx="7">
                  <c:v>-62.560721772354384</c:v>
                </c:pt>
                <c:pt idx="8">
                  <c:v>-51.589137595916625</c:v>
                </c:pt>
                <c:pt idx="9">
                  <c:v>-40.617553419478867</c:v>
                </c:pt>
                <c:pt idx="10">
                  <c:v>-29.645969243041112</c:v>
                </c:pt>
                <c:pt idx="11">
                  <c:v>-18.674385066603357</c:v>
                </c:pt>
                <c:pt idx="12">
                  <c:v>-7.7028008901656015</c:v>
                </c:pt>
                <c:pt idx="13">
                  <c:v>3.2687832862721535</c:v>
                </c:pt>
                <c:pt idx="14">
                  <c:v>14.240367462709909</c:v>
                </c:pt>
                <c:pt idx="15">
                  <c:v>25.211951639147664</c:v>
                </c:pt>
                <c:pt idx="16">
                  <c:v>36.183535815585415</c:v>
                </c:pt>
                <c:pt idx="17">
                  <c:v>47.155119992023174</c:v>
                </c:pt>
                <c:pt idx="18">
                  <c:v>58.126704168460932</c:v>
                </c:pt>
                <c:pt idx="19">
                  <c:v>69.098288344898691</c:v>
                </c:pt>
                <c:pt idx="20">
                  <c:v>80.06987252133645</c:v>
                </c:pt>
                <c:pt idx="21">
                  <c:v>91.041456697774208</c:v>
                </c:pt>
                <c:pt idx="22">
                  <c:v>102.01304087421197</c:v>
                </c:pt>
                <c:pt idx="23">
                  <c:v>112.98462505064973</c:v>
                </c:pt>
                <c:pt idx="24">
                  <c:v>123.95620922708748</c:v>
                </c:pt>
                <c:pt idx="25">
                  <c:v>134.92779340352524</c:v>
                </c:pt>
                <c:pt idx="26">
                  <c:v>145.89937757996299</c:v>
                </c:pt>
                <c:pt idx="27">
                  <c:v>156.87096175640073</c:v>
                </c:pt>
                <c:pt idx="28">
                  <c:v>167.84254593283848</c:v>
                </c:pt>
                <c:pt idx="29">
                  <c:v>178.81413010927622</c:v>
                </c:pt>
                <c:pt idx="30">
                  <c:v>189.78571428571396</c:v>
                </c:pt>
                <c:pt idx="31">
                  <c:v>200.75729846215171</c:v>
                </c:pt>
                <c:pt idx="32">
                  <c:v>211.72888263858945</c:v>
                </c:pt>
                <c:pt idx="33">
                  <c:v>222.7004668150272</c:v>
                </c:pt>
                <c:pt idx="34">
                  <c:v>233.67205099146494</c:v>
                </c:pt>
                <c:pt idx="35">
                  <c:v>244.64363516790269</c:v>
                </c:pt>
                <c:pt idx="36">
                  <c:v>255.61521934434043</c:v>
                </c:pt>
                <c:pt idx="37">
                  <c:v>266.58680352077818</c:v>
                </c:pt>
                <c:pt idx="38">
                  <c:v>277.55838769721595</c:v>
                </c:pt>
                <c:pt idx="39">
                  <c:v>288.52997187365372</c:v>
                </c:pt>
                <c:pt idx="40">
                  <c:v>299.50155605009149</c:v>
                </c:pt>
                <c:pt idx="41">
                  <c:v>310.47314022652927</c:v>
                </c:pt>
                <c:pt idx="42">
                  <c:v>321.44472440296704</c:v>
                </c:pt>
                <c:pt idx="43">
                  <c:v>332.41630857940481</c:v>
                </c:pt>
                <c:pt idx="44">
                  <c:v>343.38789275584259</c:v>
                </c:pt>
                <c:pt idx="45">
                  <c:v>354.35947693228036</c:v>
                </c:pt>
                <c:pt idx="46">
                  <c:v>365.33106110871813</c:v>
                </c:pt>
                <c:pt idx="47">
                  <c:v>376.3026452851559</c:v>
                </c:pt>
                <c:pt idx="48">
                  <c:v>387.27422946159368</c:v>
                </c:pt>
                <c:pt idx="49">
                  <c:v>398.24581363803145</c:v>
                </c:pt>
                <c:pt idx="50">
                  <c:v>409.21739781446922</c:v>
                </c:pt>
                <c:pt idx="51">
                  <c:v>420.188981990907</c:v>
                </c:pt>
                <c:pt idx="52">
                  <c:v>431.16056616734477</c:v>
                </c:pt>
                <c:pt idx="53">
                  <c:v>442.13215034378254</c:v>
                </c:pt>
                <c:pt idx="54">
                  <c:v>453.10373452022031</c:v>
                </c:pt>
                <c:pt idx="55">
                  <c:v>464.07531869665809</c:v>
                </c:pt>
                <c:pt idx="56">
                  <c:v>475.04690287309586</c:v>
                </c:pt>
                <c:pt idx="57">
                  <c:v>486.01848704953363</c:v>
                </c:pt>
                <c:pt idx="58">
                  <c:v>496.99007122597141</c:v>
                </c:pt>
                <c:pt idx="59">
                  <c:v>507.96165540240918</c:v>
                </c:pt>
                <c:pt idx="60">
                  <c:v>518.93323957884695</c:v>
                </c:pt>
              </c:numCache>
            </c:numRef>
          </c:xVal>
          <c:yVal>
            <c:numRef>
              <c:f>'descriptive stat'!$R$8:$R$68</c:f>
              <c:numCache>
                <c:formatCode>General</c:formatCode>
                <c:ptCount val="61"/>
              </c:numCache>
            </c:numRef>
          </c:yVal>
          <c:smooth val="0"/>
          <c:extLst>
            <c:ext xmlns:c16="http://schemas.microsoft.com/office/drawing/2014/chart" uri="{C3380CC4-5D6E-409C-BE32-E72D297353CC}">
              <c16:uniqueId val="{00000000-DEFC-4582-A130-55870C461DA2}"/>
            </c:ext>
          </c:extLst>
        </c:ser>
        <c:ser>
          <c:idx val="1"/>
          <c:order val="1"/>
          <c:tx>
            <c:strRef>
              <c:f>'descriptive stat'!$S$7</c:f>
              <c:strCache>
                <c:ptCount val="1"/>
                <c:pt idx="0">
                  <c:v>Normalize</c:v>
                </c:pt>
              </c:strCache>
            </c:strRef>
          </c:tx>
          <c:spPr>
            <a:ln w="19050" cap="rnd">
              <a:noFill/>
              <a:round/>
            </a:ln>
            <a:effectLst/>
          </c:spPr>
          <c:marker>
            <c:symbol val="circle"/>
            <c:size val="5"/>
            <c:spPr>
              <a:solidFill>
                <a:schemeClr val="accent2"/>
              </a:solidFill>
              <a:ln w="9525">
                <a:solidFill>
                  <a:schemeClr val="accent2"/>
                </a:solidFill>
              </a:ln>
              <a:effectLst/>
            </c:spPr>
          </c:marker>
          <c:xVal>
            <c:numRef>
              <c:f>'descriptive stat'!$Q$8:$Q$68</c:f>
              <c:numCache>
                <c:formatCode>General</c:formatCode>
                <c:ptCount val="61"/>
                <c:pt idx="0">
                  <c:v>-139.36181100741868</c:v>
                </c:pt>
                <c:pt idx="1">
                  <c:v>-128.39022683098094</c:v>
                </c:pt>
                <c:pt idx="2">
                  <c:v>-117.41864265454318</c:v>
                </c:pt>
                <c:pt idx="3">
                  <c:v>-106.44705847810542</c:v>
                </c:pt>
                <c:pt idx="4">
                  <c:v>-95.47547430166766</c:v>
                </c:pt>
                <c:pt idx="5">
                  <c:v>-84.503890125229901</c:v>
                </c:pt>
                <c:pt idx="6">
                  <c:v>-73.532305948792143</c:v>
                </c:pt>
                <c:pt idx="7">
                  <c:v>-62.560721772354384</c:v>
                </c:pt>
                <c:pt idx="8">
                  <c:v>-51.589137595916625</c:v>
                </c:pt>
                <c:pt idx="9">
                  <c:v>-40.617553419478867</c:v>
                </c:pt>
                <c:pt idx="10">
                  <c:v>-29.645969243041112</c:v>
                </c:pt>
                <c:pt idx="11">
                  <c:v>-18.674385066603357</c:v>
                </c:pt>
                <c:pt idx="12">
                  <c:v>-7.7028008901656015</c:v>
                </c:pt>
                <c:pt idx="13">
                  <c:v>3.2687832862721535</c:v>
                </c:pt>
                <c:pt idx="14">
                  <c:v>14.240367462709909</c:v>
                </c:pt>
                <c:pt idx="15">
                  <c:v>25.211951639147664</c:v>
                </c:pt>
                <c:pt idx="16">
                  <c:v>36.183535815585415</c:v>
                </c:pt>
                <c:pt idx="17">
                  <c:v>47.155119992023174</c:v>
                </c:pt>
                <c:pt idx="18">
                  <c:v>58.126704168460932</c:v>
                </c:pt>
                <c:pt idx="19">
                  <c:v>69.098288344898691</c:v>
                </c:pt>
                <c:pt idx="20">
                  <c:v>80.06987252133645</c:v>
                </c:pt>
                <c:pt idx="21">
                  <c:v>91.041456697774208</c:v>
                </c:pt>
                <c:pt idx="22">
                  <c:v>102.01304087421197</c:v>
                </c:pt>
                <c:pt idx="23">
                  <c:v>112.98462505064973</c:v>
                </c:pt>
                <c:pt idx="24">
                  <c:v>123.95620922708748</c:v>
                </c:pt>
                <c:pt idx="25">
                  <c:v>134.92779340352524</c:v>
                </c:pt>
                <c:pt idx="26">
                  <c:v>145.89937757996299</c:v>
                </c:pt>
                <c:pt idx="27">
                  <c:v>156.87096175640073</c:v>
                </c:pt>
                <c:pt idx="28">
                  <c:v>167.84254593283848</c:v>
                </c:pt>
                <c:pt idx="29">
                  <c:v>178.81413010927622</c:v>
                </c:pt>
                <c:pt idx="30">
                  <c:v>189.78571428571396</c:v>
                </c:pt>
                <c:pt idx="31">
                  <c:v>200.75729846215171</c:v>
                </c:pt>
                <c:pt idx="32">
                  <c:v>211.72888263858945</c:v>
                </c:pt>
                <c:pt idx="33">
                  <c:v>222.7004668150272</c:v>
                </c:pt>
                <c:pt idx="34">
                  <c:v>233.67205099146494</c:v>
                </c:pt>
                <c:pt idx="35">
                  <c:v>244.64363516790269</c:v>
                </c:pt>
                <c:pt idx="36">
                  <c:v>255.61521934434043</c:v>
                </c:pt>
                <c:pt idx="37">
                  <c:v>266.58680352077818</c:v>
                </c:pt>
                <c:pt idx="38">
                  <c:v>277.55838769721595</c:v>
                </c:pt>
                <c:pt idx="39">
                  <c:v>288.52997187365372</c:v>
                </c:pt>
                <c:pt idx="40">
                  <c:v>299.50155605009149</c:v>
                </c:pt>
                <c:pt idx="41">
                  <c:v>310.47314022652927</c:v>
                </c:pt>
                <c:pt idx="42">
                  <c:v>321.44472440296704</c:v>
                </c:pt>
                <c:pt idx="43">
                  <c:v>332.41630857940481</c:v>
                </c:pt>
                <c:pt idx="44">
                  <c:v>343.38789275584259</c:v>
                </c:pt>
                <c:pt idx="45">
                  <c:v>354.35947693228036</c:v>
                </c:pt>
                <c:pt idx="46">
                  <c:v>365.33106110871813</c:v>
                </c:pt>
                <c:pt idx="47">
                  <c:v>376.3026452851559</c:v>
                </c:pt>
                <c:pt idx="48">
                  <c:v>387.27422946159368</c:v>
                </c:pt>
                <c:pt idx="49">
                  <c:v>398.24581363803145</c:v>
                </c:pt>
                <c:pt idx="50">
                  <c:v>409.21739781446922</c:v>
                </c:pt>
                <c:pt idx="51">
                  <c:v>420.188981990907</c:v>
                </c:pt>
                <c:pt idx="52">
                  <c:v>431.16056616734477</c:v>
                </c:pt>
                <c:pt idx="53">
                  <c:v>442.13215034378254</c:v>
                </c:pt>
                <c:pt idx="54">
                  <c:v>453.10373452022031</c:v>
                </c:pt>
                <c:pt idx="55">
                  <c:v>464.07531869665809</c:v>
                </c:pt>
                <c:pt idx="56">
                  <c:v>475.04690287309586</c:v>
                </c:pt>
                <c:pt idx="57">
                  <c:v>486.01848704953363</c:v>
                </c:pt>
                <c:pt idx="58">
                  <c:v>496.99007122597141</c:v>
                </c:pt>
                <c:pt idx="59">
                  <c:v>507.96165540240918</c:v>
                </c:pt>
                <c:pt idx="60">
                  <c:v>518.93323957884695</c:v>
                </c:pt>
              </c:numCache>
            </c:numRef>
          </c:xVal>
          <c:yVal>
            <c:numRef>
              <c:f>'descriptive stat'!$S$8:$S$68</c:f>
              <c:numCache>
                <c:formatCode>General</c:formatCode>
                <c:ptCount val="61"/>
                <c:pt idx="0">
                  <c:v>4.0393878775097142E-5</c:v>
                </c:pt>
                <c:pt idx="1">
                  <c:v>5.4254083312411053E-5</c:v>
                </c:pt>
                <c:pt idx="2">
                  <c:v>7.2145019859383148E-5</c:v>
                </c:pt>
                <c:pt idx="3">
                  <c:v>9.4981131683811686E-5</c:v>
                </c:pt>
                <c:pt idx="4">
                  <c:v>1.2380134915116443E-4</c:v>
                </c:pt>
                <c:pt idx="5">
                  <c:v>1.5976088969186242E-4</c:v>
                </c:pt>
                <c:pt idx="6">
                  <c:v>2.0411391768689814E-4</c:v>
                </c:pt>
                <c:pt idx="7">
                  <c:v>2.5818548430258124E-4</c:v>
                </c:pt>
                <c:pt idx="8">
                  <c:v>3.2333154698312047E-4</c:v>
                </c:pt>
                <c:pt idx="9">
                  <c:v>4.0088646519146286E-4</c:v>
                </c:pt>
                <c:pt idx="10">
                  <c:v>4.9209818422700925E-4</c:v>
                </c:pt>
                <c:pt idx="11">
                  <c:v>5.9805232972273182E-4</c:v>
                </c:pt>
                <c:pt idx="12">
                  <c:v>7.1958759128371941E-4</c:v>
                </c:pt>
                <c:pt idx="13">
                  <c:v>8.5720599563793103E-4</c:v>
                </c:pt>
                <c:pt idx="14">
                  <c:v>1.0109828525735221E-3</c:v>
                </c:pt>
                <c:pt idx="15">
                  <c:v>1.1804821763482418E-3</c:v>
                </c:pt>
                <c:pt idx="16">
                  <c:v>1.36468410785468E-3</c:v>
                </c:pt>
                <c:pt idx="17">
                  <c:v>1.561931160459338E-3</c:v>
                </c:pt>
                <c:pt idx="18">
                  <c:v>1.7698998782713726E-3</c:v>
                </c:pt>
                <c:pt idx="19">
                  <c:v>1.9856036605944596E-3</c:v>
                </c:pt>
                <c:pt idx="20">
                  <c:v>2.2054310537833947E-3</c:v>
                </c:pt>
                <c:pt idx="21">
                  <c:v>2.4252217876630025E-3</c:v>
                </c:pt>
                <c:pt idx="22">
                  <c:v>2.640380350757511E-3</c:v>
                </c:pt>
                <c:pt idx="23">
                  <c:v>2.8460241323887254E-3</c:v>
                </c:pt>
                <c:pt idx="24">
                  <c:v>3.0371603364938203E-3</c:v>
                </c:pt>
                <c:pt idx="25">
                  <c:v>3.2088832487872122E-3</c:v>
                </c:pt>
                <c:pt idx="26">
                  <c:v>3.3565812774258184E-3</c:v>
                </c:pt>
                <c:pt idx="27">
                  <c:v>3.4761417250899936E-3</c:v>
                </c:pt>
                <c:pt idx="28">
                  <c:v>3.564140671820642E-3</c:v>
                </c:pt>
                <c:pt idx="29">
                  <c:v>3.6180057600933794E-3</c:v>
                </c:pt>
                <c:pt idx="30">
                  <c:v>3.6361410894352811E-3</c:v>
                </c:pt>
                <c:pt idx="31">
                  <c:v>3.6180057600933794E-3</c:v>
                </c:pt>
                <c:pt idx="32">
                  <c:v>3.5641406718206424E-3</c:v>
                </c:pt>
                <c:pt idx="33">
                  <c:v>3.4761417250899936E-3</c:v>
                </c:pt>
                <c:pt idx="34">
                  <c:v>3.3565812774258193E-3</c:v>
                </c:pt>
                <c:pt idx="35">
                  <c:v>3.2088832487872131E-3</c:v>
                </c:pt>
                <c:pt idx="36">
                  <c:v>3.0371603364938212E-3</c:v>
                </c:pt>
                <c:pt idx="37">
                  <c:v>2.8460241323887267E-3</c:v>
                </c:pt>
                <c:pt idx="38">
                  <c:v>2.6403803507575123E-3</c:v>
                </c:pt>
                <c:pt idx="39">
                  <c:v>2.4252217876630038E-3</c:v>
                </c:pt>
                <c:pt idx="40">
                  <c:v>2.205431053783396E-3</c:v>
                </c:pt>
                <c:pt idx="41">
                  <c:v>1.9856036605944601E-3</c:v>
                </c:pt>
                <c:pt idx="42">
                  <c:v>1.7698998782713726E-3</c:v>
                </c:pt>
                <c:pt idx="43">
                  <c:v>1.561931160459338E-3</c:v>
                </c:pt>
                <c:pt idx="44">
                  <c:v>1.36468410785468E-3</c:v>
                </c:pt>
                <c:pt idx="45">
                  <c:v>1.1804821763482412E-3</c:v>
                </c:pt>
                <c:pt idx="46">
                  <c:v>1.0109828525735214E-3</c:v>
                </c:pt>
                <c:pt idx="47">
                  <c:v>8.5720599563792995E-4</c:v>
                </c:pt>
                <c:pt idx="48">
                  <c:v>7.1958759128371865E-4</c:v>
                </c:pt>
                <c:pt idx="49">
                  <c:v>5.9805232972273096E-4</c:v>
                </c:pt>
                <c:pt idx="50">
                  <c:v>4.9209818422700827E-4</c:v>
                </c:pt>
                <c:pt idx="51">
                  <c:v>4.0088646519146221E-4</c:v>
                </c:pt>
                <c:pt idx="52">
                  <c:v>3.2333154698311922E-4</c:v>
                </c:pt>
                <c:pt idx="53">
                  <c:v>2.5818548430258016E-4</c:v>
                </c:pt>
                <c:pt idx="54">
                  <c:v>2.041139176868973E-4</c:v>
                </c:pt>
                <c:pt idx="55">
                  <c:v>1.5976088969186155E-4</c:v>
                </c:pt>
                <c:pt idx="56">
                  <c:v>1.2380134915116386E-4</c:v>
                </c:pt>
                <c:pt idx="57">
                  <c:v>9.4981131683811226E-5</c:v>
                </c:pt>
                <c:pt idx="58">
                  <c:v>7.2145019859382688E-5</c:v>
                </c:pt>
                <c:pt idx="59">
                  <c:v>5.4254083312410714E-5</c:v>
                </c:pt>
                <c:pt idx="60">
                  <c:v>4.0393878775096824E-5</c:v>
                </c:pt>
              </c:numCache>
            </c:numRef>
          </c:yVal>
          <c:smooth val="0"/>
          <c:extLst>
            <c:ext xmlns:c16="http://schemas.microsoft.com/office/drawing/2014/chart" uri="{C3380CC4-5D6E-409C-BE32-E72D297353CC}">
              <c16:uniqueId val="{00000001-DEFC-4582-A130-55870C461DA2}"/>
            </c:ext>
          </c:extLst>
        </c:ser>
        <c:dLbls>
          <c:showLegendKey val="0"/>
          <c:showVal val="0"/>
          <c:showCatName val="0"/>
          <c:showSerName val="0"/>
          <c:showPercent val="0"/>
          <c:showBubbleSize val="0"/>
        </c:dLbls>
        <c:axId val="597386728"/>
        <c:axId val="353469024"/>
      </c:scatterChart>
      <c:valAx>
        <c:axId val="597386728"/>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3469024"/>
        <c:crosses val="autoZero"/>
        <c:crossBetween val="midCat"/>
      </c:valAx>
      <c:valAx>
        <c:axId val="353469024"/>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386728"/>
        <c:crosses val="autoZero"/>
        <c:crossBetween val="midCat"/>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9.emf"/></Relationships>
</file>

<file path=ppt/drawings/drawing1.xml><?xml version="1.0" encoding="utf-8"?>
<c:userShapes xmlns:c="http://schemas.openxmlformats.org/drawingml/2006/chart">
  <cdr:relSizeAnchor xmlns:cdr="http://schemas.openxmlformats.org/drawingml/2006/chartDrawing">
    <cdr:from>
      <cdr:x>0.25746</cdr:x>
      <cdr:y>0.35744</cdr:y>
    </cdr:from>
    <cdr:to>
      <cdr:x>0.25746</cdr:x>
      <cdr:y>0.84019</cdr:y>
    </cdr:to>
    <cdr:cxnSp macro="">
      <cdr:nvCxnSpPr>
        <cdr:cNvPr id="5" name="Straight Connector 4">
          <a:extLst xmlns:a="http://schemas.openxmlformats.org/drawingml/2006/main">
            <a:ext uri="{FF2B5EF4-FFF2-40B4-BE49-F238E27FC236}">
              <a16:creationId xmlns:a16="http://schemas.microsoft.com/office/drawing/2014/main" id="{590C9163-B1FC-45F5-AA1F-3370A5DB671F}"/>
            </a:ext>
          </a:extLst>
        </cdr:cNvPr>
        <cdr:cNvCxnSpPr/>
      </cdr:nvCxnSpPr>
      <cdr:spPr>
        <a:xfrm xmlns:a="http://schemas.openxmlformats.org/drawingml/2006/main">
          <a:off x="675646" y="539145"/>
          <a:ext cx="0" cy="72815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0.26151</cdr:x>
      <cdr:y>0.29187</cdr:y>
    </cdr:from>
    <cdr:to>
      <cdr:x>0.26151</cdr:x>
      <cdr:y>0.9187</cdr:y>
    </cdr:to>
    <cdr:cxnSp macro="">
      <cdr:nvCxnSpPr>
        <cdr:cNvPr id="5" name="Straight Connector 4">
          <a:extLst xmlns:a="http://schemas.openxmlformats.org/drawingml/2006/main">
            <a:ext uri="{FF2B5EF4-FFF2-40B4-BE49-F238E27FC236}">
              <a16:creationId xmlns:a16="http://schemas.microsoft.com/office/drawing/2014/main" id="{590C9163-B1FC-45F5-AA1F-3370A5DB671F}"/>
            </a:ext>
          </a:extLst>
        </cdr:cNvPr>
        <cdr:cNvCxnSpPr/>
      </cdr:nvCxnSpPr>
      <cdr:spPr>
        <a:xfrm xmlns:a="http://schemas.openxmlformats.org/drawingml/2006/main">
          <a:off x="982827" y="697229"/>
          <a:ext cx="0" cy="1497426"/>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3E08-AEC8-4E3C-8E16-A679AE86D0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FFFAC0-401B-40DD-8452-771F84F27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301A2F-E597-4A86-BE30-EACFD4983C22}"/>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5" name="Footer Placeholder 4">
            <a:extLst>
              <a:ext uri="{FF2B5EF4-FFF2-40B4-BE49-F238E27FC236}">
                <a16:creationId xmlns:a16="http://schemas.microsoft.com/office/drawing/2014/main" id="{32BFBE4E-02EB-4A2D-A306-0506A9F3D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EC61F-DE30-4495-9C20-5B135BF17FB8}"/>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242120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3419-AB3B-49F7-82F1-AD388FBB15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B3625F-15F7-4093-B848-2FD403570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7122B-9FBA-492C-927E-A8D7B213F47E}"/>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5" name="Footer Placeholder 4">
            <a:extLst>
              <a:ext uri="{FF2B5EF4-FFF2-40B4-BE49-F238E27FC236}">
                <a16:creationId xmlns:a16="http://schemas.microsoft.com/office/drawing/2014/main" id="{434DB641-7230-498B-B349-F24FF7640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F348-485B-43D4-BF4B-DED0DD24D36D}"/>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173744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FA340-AC78-4594-91AF-BF953BA8D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B0AC8-BF8C-44CE-B00E-3B38FE469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54946-9331-48C2-BDC0-33883E57F682}"/>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5" name="Footer Placeholder 4">
            <a:extLst>
              <a:ext uri="{FF2B5EF4-FFF2-40B4-BE49-F238E27FC236}">
                <a16:creationId xmlns:a16="http://schemas.microsoft.com/office/drawing/2014/main" id="{5BE367A4-7DFC-459A-A7CA-A09501E73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F156B-4BA9-445B-BD1B-5D44E9DFA226}"/>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321395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BEDD-75F3-45A0-A245-A2905CBCF4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5B8A31-5908-46D3-BCF1-98FBEBB2D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DE43F-62D8-4FEB-8D63-2F37CAA1F718}"/>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5" name="Footer Placeholder 4">
            <a:extLst>
              <a:ext uri="{FF2B5EF4-FFF2-40B4-BE49-F238E27FC236}">
                <a16:creationId xmlns:a16="http://schemas.microsoft.com/office/drawing/2014/main" id="{977E54FF-0BCA-4689-BB42-C4FC42598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ECE65-E234-4BA6-80D1-A3486E82FA60}"/>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425489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3100-7C36-4E60-B6DC-AB32F5A9D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05B0E4-EBBD-4A66-8D72-6A85ECEBA3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1E2E2-C140-43DE-9A47-C39B44611F88}"/>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5" name="Footer Placeholder 4">
            <a:extLst>
              <a:ext uri="{FF2B5EF4-FFF2-40B4-BE49-F238E27FC236}">
                <a16:creationId xmlns:a16="http://schemas.microsoft.com/office/drawing/2014/main" id="{25D3A150-3FD5-4108-9D5A-9F66403F7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E81D2-1CA6-46B3-B28A-B4FA1D1D42C7}"/>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112720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7D26-DD01-4EC9-96C7-96F0D875B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DDC11-5924-44E8-81F7-9CE8356D1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7E44D7-3C92-4E69-85F4-849FE1F5B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305DA0-F5F2-406B-8EC9-D161CECD4D04}"/>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6" name="Footer Placeholder 5">
            <a:extLst>
              <a:ext uri="{FF2B5EF4-FFF2-40B4-BE49-F238E27FC236}">
                <a16:creationId xmlns:a16="http://schemas.microsoft.com/office/drawing/2014/main" id="{B987FE9E-6301-4FE1-B09A-AD98D6930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A132C-A590-4449-8F5A-580F0F3EC4ED}"/>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4334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2E78-D537-4EC8-9778-1A63A318D0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241565-91A2-40F6-ADAD-C4889D9EB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02240-C58A-423B-A05C-BE2F3B636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84E97-71B5-4DFC-9C27-00C5CEBFB0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D2789D-2AB4-4E0E-A5A2-5B266BD1E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29E12-E664-4D09-870A-589C2D557BDF}"/>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8" name="Footer Placeholder 7">
            <a:extLst>
              <a:ext uri="{FF2B5EF4-FFF2-40B4-BE49-F238E27FC236}">
                <a16:creationId xmlns:a16="http://schemas.microsoft.com/office/drawing/2014/main" id="{6B383A03-9995-4735-AE2C-6BF3884EA8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183E83-06D1-439D-B82A-F40A07C042C0}"/>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280357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FFEF-25D7-4486-B436-8EB53EFD14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A1D61C-F1EA-469A-A4E9-7A82D275BC2F}"/>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4" name="Footer Placeholder 3">
            <a:extLst>
              <a:ext uri="{FF2B5EF4-FFF2-40B4-BE49-F238E27FC236}">
                <a16:creationId xmlns:a16="http://schemas.microsoft.com/office/drawing/2014/main" id="{598C6089-4346-4ABB-A6BD-B6FF491D1F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EE0D03-16A3-40AD-8D54-8F2B0586C9D0}"/>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276686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12DF53-1E0D-4B17-B3D9-BBB0A8F1E2BB}"/>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3" name="Footer Placeholder 2">
            <a:extLst>
              <a:ext uri="{FF2B5EF4-FFF2-40B4-BE49-F238E27FC236}">
                <a16:creationId xmlns:a16="http://schemas.microsoft.com/office/drawing/2014/main" id="{EEB154B5-410F-4DCB-93B7-5466557126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47491D-BE4A-4380-A1CD-3832F7627D49}"/>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247336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D9C5-B2C4-49A6-A418-253506E20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2F7BF-B0D2-4015-8AB1-B3936DE90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B81C3-932D-4B62-98F1-BD777A0D7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C3856-119F-433F-850F-0EA63DCB02DA}"/>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6" name="Footer Placeholder 5">
            <a:extLst>
              <a:ext uri="{FF2B5EF4-FFF2-40B4-BE49-F238E27FC236}">
                <a16:creationId xmlns:a16="http://schemas.microsoft.com/office/drawing/2014/main" id="{43440FF0-7510-42C2-86E0-D3C255FDA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15672-B631-4738-9D24-5E8BC1173CA1}"/>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120404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61A-922A-454C-AC2B-D7AF2AF80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398D8D-BE8A-4ACD-B697-F9CD2624C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0DB45-4926-4F2D-B24E-83D28D779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0DCC3-73F7-47E4-8FC2-F4F9497D57A0}"/>
              </a:ext>
            </a:extLst>
          </p:cNvPr>
          <p:cNvSpPr>
            <a:spLocks noGrp="1"/>
          </p:cNvSpPr>
          <p:nvPr>
            <p:ph type="dt" sz="half" idx="10"/>
          </p:nvPr>
        </p:nvSpPr>
        <p:spPr/>
        <p:txBody>
          <a:bodyPr/>
          <a:lstStyle/>
          <a:p>
            <a:fld id="{8230784F-3821-481D-A3A1-03D4CE5B54C5}" type="datetimeFigureOut">
              <a:rPr lang="en-US" smtClean="0"/>
              <a:t>4/6/2020</a:t>
            </a:fld>
            <a:endParaRPr lang="en-US"/>
          </a:p>
        </p:txBody>
      </p:sp>
      <p:sp>
        <p:nvSpPr>
          <p:cNvPr id="6" name="Footer Placeholder 5">
            <a:extLst>
              <a:ext uri="{FF2B5EF4-FFF2-40B4-BE49-F238E27FC236}">
                <a16:creationId xmlns:a16="http://schemas.microsoft.com/office/drawing/2014/main" id="{6628BDC5-C083-49B6-84AE-73E5C9A0E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565D4-D0DF-4DB4-8406-536FC4830E7A}"/>
              </a:ext>
            </a:extLst>
          </p:cNvPr>
          <p:cNvSpPr>
            <a:spLocks noGrp="1"/>
          </p:cNvSpPr>
          <p:nvPr>
            <p:ph type="sldNum" sz="quarter" idx="12"/>
          </p:nvPr>
        </p:nvSpPr>
        <p:spPr/>
        <p:txBody>
          <a:bodyPr/>
          <a:lstStyle/>
          <a:p>
            <a:fld id="{A0057D3F-6A6D-41FC-A806-4A6039AA5758}" type="slidenum">
              <a:rPr lang="en-US" smtClean="0"/>
              <a:t>‹#›</a:t>
            </a:fld>
            <a:endParaRPr lang="en-US"/>
          </a:p>
        </p:txBody>
      </p:sp>
    </p:spTree>
    <p:extLst>
      <p:ext uri="{BB962C8B-B14F-4D97-AF65-F5344CB8AC3E}">
        <p14:creationId xmlns:p14="http://schemas.microsoft.com/office/powerpoint/2010/main" val="88994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83B9E-271F-4CBE-8F3B-05EF2451A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0EE414-D363-4D4C-9B3E-ED4B58D08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D8DBB-36F7-47F2-A575-D5BA097F5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0784F-3821-481D-A3A1-03D4CE5B54C5}" type="datetimeFigureOut">
              <a:rPr lang="en-US" smtClean="0"/>
              <a:t>4/6/2020</a:t>
            </a:fld>
            <a:endParaRPr lang="en-US"/>
          </a:p>
        </p:txBody>
      </p:sp>
      <p:sp>
        <p:nvSpPr>
          <p:cNvPr id="5" name="Footer Placeholder 4">
            <a:extLst>
              <a:ext uri="{FF2B5EF4-FFF2-40B4-BE49-F238E27FC236}">
                <a16:creationId xmlns:a16="http://schemas.microsoft.com/office/drawing/2014/main" id="{BC5D15C9-8C71-4D3A-B71E-26C8EB806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1D236A-406A-4932-895E-E6E4474C7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57D3F-6A6D-41FC-A806-4A6039AA5758}" type="slidenum">
              <a:rPr lang="en-US" smtClean="0"/>
              <a:t>‹#›</a:t>
            </a:fld>
            <a:endParaRPr lang="en-US"/>
          </a:p>
        </p:txBody>
      </p:sp>
    </p:spTree>
    <p:extLst>
      <p:ext uri="{BB962C8B-B14F-4D97-AF65-F5344CB8AC3E}">
        <p14:creationId xmlns:p14="http://schemas.microsoft.com/office/powerpoint/2010/main" val="284882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3.jpg"/><Relationship Id="rId2" Type="http://schemas.openxmlformats.org/officeDocument/2006/relationships/image" Target="../media/image28.emf"/><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1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emf"/></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hart" Target="../charts/chart2.xml"/><Relationship Id="rId3" Type="http://schemas.openxmlformats.org/officeDocument/2006/relationships/image" Target="../media/image3.jpeg"/><Relationship Id="rId7" Type="http://schemas.openxmlformats.org/officeDocument/2006/relationships/image" Target="../media/image7.jp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jpg"/><Relationship Id="rId9" Type="http://schemas.openxmlformats.org/officeDocument/2006/relationships/chart" Target="../charts/chart1.xml"/><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B780EE-383C-4B48-AC76-43000C7B830B}"/>
              </a:ext>
            </a:extLst>
          </p:cNvPr>
          <p:cNvSpPr>
            <a:spLocks noGrp="1"/>
          </p:cNvSpPr>
          <p:nvPr>
            <p:ph type="ctrTitle"/>
          </p:nvPr>
        </p:nvSpPr>
        <p:spPr>
          <a:xfrm>
            <a:off x="526073" y="4756638"/>
            <a:ext cx="11139854" cy="930447"/>
          </a:xfrm>
          <a:solidFill>
            <a:schemeClr val="accent2">
              <a:lumMod val="75000"/>
            </a:schemeClr>
          </a:solidFill>
        </p:spPr>
        <p:txBody>
          <a:bodyPr>
            <a:normAutofit fontScale="90000"/>
          </a:bodyPr>
          <a:lstStyle/>
          <a:p>
            <a:r>
              <a:rPr lang="en-US" sz="5400" dirty="0">
                <a:solidFill>
                  <a:srgbClr val="FFFFFF"/>
                </a:solidFill>
              </a:rPr>
              <a:t>	</a:t>
            </a:r>
            <a:r>
              <a:rPr lang="en-US" sz="5400" dirty="0">
                <a:solidFill>
                  <a:srgbClr val="FFFFFF"/>
                </a:solidFill>
                <a:latin typeface="Times New Roman" panose="02020603050405020304" pitchFamily="18" charset="0"/>
                <a:cs typeface="Times New Roman" panose="02020603050405020304" pitchFamily="18" charset="0"/>
              </a:rPr>
              <a:t>MBC 638 Study improvement project</a:t>
            </a:r>
          </a:p>
        </p:txBody>
      </p:sp>
      <p:sp>
        <p:nvSpPr>
          <p:cNvPr id="3" name="Subtitle 2">
            <a:extLst>
              <a:ext uri="{FF2B5EF4-FFF2-40B4-BE49-F238E27FC236}">
                <a16:creationId xmlns:a16="http://schemas.microsoft.com/office/drawing/2014/main" id="{59C84990-B94F-4270-980F-6BD9789A32D1}"/>
              </a:ext>
            </a:extLst>
          </p:cNvPr>
          <p:cNvSpPr>
            <a:spLocks noGrp="1"/>
          </p:cNvSpPr>
          <p:nvPr>
            <p:ph type="subTitle" idx="1"/>
          </p:nvPr>
        </p:nvSpPr>
        <p:spPr>
          <a:xfrm>
            <a:off x="1524000" y="5815698"/>
            <a:ext cx="9144000" cy="420001"/>
          </a:xfrm>
        </p:spPr>
        <p:txBody>
          <a:bodyPr>
            <a:normAutofit/>
          </a:bodyPr>
          <a:lstStyle/>
          <a:p>
            <a:r>
              <a:rPr lang="en-US" sz="2000" dirty="0">
                <a:solidFill>
                  <a:srgbClr val="FFB969"/>
                </a:solidFill>
                <a:latin typeface="Times New Roman" panose="02020603050405020304" pitchFamily="18" charset="0"/>
                <a:cs typeface="Times New Roman" panose="02020603050405020304" pitchFamily="18" charset="0"/>
              </a:rPr>
              <a:t>Maya Mileva</a:t>
            </a:r>
          </a:p>
        </p:txBody>
      </p:sp>
      <p:pic>
        <p:nvPicPr>
          <p:cNvPr id="5" name="Picture 4">
            <a:extLst>
              <a:ext uri="{FF2B5EF4-FFF2-40B4-BE49-F238E27FC236}">
                <a16:creationId xmlns:a16="http://schemas.microsoft.com/office/drawing/2014/main" id="{8FE4696C-0A1A-4F7E-B07F-2DC4BE82A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623" y="307731"/>
            <a:ext cx="6775655" cy="3997637"/>
          </a:xfrm>
          <a:prstGeom prst="rect">
            <a:avLst/>
          </a:prstGeom>
        </p:spPr>
      </p:pic>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93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4B94AA8-6291-41AC-A6DA-2B370B8B45F7}"/>
              </a:ext>
            </a:extLst>
          </p:cNvPr>
          <p:cNvGraphicFramePr>
            <a:graphicFrameLocks noGrp="1"/>
          </p:cNvGraphicFramePr>
          <p:nvPr>
            <p:extLst>
              <p:ext uri="{D42A27DB-BD31-4B8C-83A1-F6EECF244321}">
                <p14:modId xmlns:p14="http://schemas.microsoft.com/office/powerpoint/2010/main" val="193904032"/>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Histograms</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pic>
        <p:nvPicPr>
          <p:cNvPr id="3" name="Picture 2">
            <a:extLst>
              <a:ext uri="{FF2B5EF4-FFF2-40B4-BE49-F238E27FC236}">
                <a16:creationId xmlns:a16="http://schemas.microsoft.com/office/drawing/2014/main" id="{3614C98B-C525-4903-93BB-1EBFC3CBBE09}"/>
              </a:ext>
            </a:extLst>
          </p:cNvPr>
          <p:cNvPicPr>
            <a:picLocks noChangeAspect="1"/>
          </p:cNvPicPr>
          <p:nvPr/>
        </p:nvPicPr>
        <p:blipFill>
          <a:blip r:embed="rId2"/>
          <a:stretch>
            <a:fillRect/>
          </a:stretch>
        </p:blipFill>
        <p:spPr>
          <a:xfrm>
            <a:off x="200175" y="997013"/>
            <a:ext cx="5322269" cy="3084843"/>
          </a:xfrm>
          <a:prstGeom prst="rect">
            <a:avLst/>
          </a:prstGeom>
        </p:spPr>
      </p:pic>
      <p:pic>
        <p:nvPicPr>
          <p:cNvPr id="4" name="Picture 3">
            <a:extLst>
              <a:ext uri="{FF2B5EF4-FFF2-40B4-BE49-F238E27FC236}">
                <a16:creationId xmlns:a16="http://schemas.microsoft.com/office/drawing/2014/main" id="{8032BB1A-0425-4002-BE08-8E4AEA55B24A}"/>
              </a:ext>
            </a:extLst>
          </p:cNvPr>
          <p:cNvPicPr>
            <a:picLocks noChangeAspect="1"/>
          </p:cNvPicPr>
          <p:nvPr/>
        </p:nvPicPr>
        <p:blipFill>
          <a:blip r:embed="rId3"/>
          <a:stretch>
            <a:fillRect/>
          </a:stretch>
        </p:blipFill>
        <p:spPr>
          <a:xfrm>
            <a:off x="6096000" y="997013"/>
            <a:ext cx="5681178" cy="3084843"/>
          </a:xfrm>
          <a:prstGeom prst="rect">
            <a:avLst/>
          </a:prstGeom>
        </p:spPr>
      </p:pic>
      <p:graphicFrame>
        <p:nvGraphicFramePr>
          <p:cNvPr id="5" name="Table 4">
            <a:extLst>
              <a:ext uri="{FF2B5EF4-FFF2-40B4-BE49-F238E27FC236}">
                <a16:creationId xmlns:a16="http://schemas.microsoft.com/office/drawing/2014/main" id="{73DA3DD0-D0A0-451E-BAB7-E29D46A5A679}"/>
              </a:ext>
            </a:extLst>
          </p:cNvPr>
          <p:cNvGraphicFramePr>
            <a:graphicFrameLocks noGrp="1"/>
          </p:cNvGraphicFramePr>
          <p:nvPr>
            <p:extLst>
              <p:ext uri="{D42A27DB-BD31-4B8C-83A1-F6EECF244321}">
                <p14:modId xmlns:p14="http://schemas.microsoft.com/office/powerpoint/2010/main" val="768808806"/>
              </p:ext>
            </p:extLst>
          </p:nvPr>
        </p:nvGraphicFramePr>
        <p:xfrm>
          <a:off x="0" y="4525856"/>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29711093"/>
                    </a:ext>
                  </a:extLst>
                </a:gridCol>
              </a:tblGrid>
              <a:tr h="731520">
                <a:tc>
                  <a:txBody>
                    <a:bodyPr/>
                    <a:lstStyle/>
                    <a:p>
                      <a:r>
                        <a:rPr lang="en-US" sz="1600" b="0" dirty="0">
                          <a:solidFill>
                            <a:schemeClr val="tx1"/>
                          </a:solidFill>
                          <a:latin typeface="Times New Roman" panose="02020603050405020304" pitchFamily="18" charset="0"/>
                          <a:cs typeface="Times New Roman" panose="02020603050405020304" pitchFamily="18" charset="0"/>
                        </a:rPr>
                        <a:t>Histograms are used as a graphical method of displaying the distribution of the my data by bar graphing the number of units in each category and gave me an idea how spread out my process is before and after he improvement.</a:t>
                      </a:r>
                    </a:p>
                  </a:txBody>
                  <a:tcPr>
                    <a:solidFill>
                      <a:schemeClr val="bg1"/>
                    </a:solidFill>
                  </a:tcPr>
                </a:tc>
                <a:extLst>
                  <a:ext uri="{0D108BD9-81ED-4DB2-BD59-A6C34878D82A}">
                    <a16:rowId xmlns:a16="http://schemas.microsoft.com/office/drawing/2014/main" val="808330675"/>
                  </a:ext>
                </a:extLst>
              </a:tr>
            </a:tbl>
          </a:graphicData>
        </a:graphic>
      </p:graphicFrame>
      <p:graphicFrame>
        <p:nvGraphicFramePr>
          <p:cNvPr id="7" name="Table 6">
            <a:extLst>
              <a:ext uri="{FF2B5EF4-FFF2-40B4-BE49-F238E27FC236}">
                <a16:creationId xmlns:a16="http://schemas.microsoft.com/office/drawing/2014/main" id="{67479183-D998-4910-8AE8-1A215E795E2F}"/>
              </a:ext>
            </a:extLst>
          </p:cNvPr>
          <p:cNvGraphicFramePr>
            <a:graphicFrameLocks noGrp="1"/>
          </p:cNvGraphicFramePr>
          <p:nvPr>
            <p:extLst>
              <p:ext uri="{D42A27DB-BD31-4B8C-83A1-F6EECF244321}">
                <p14:modId xmlns:p14="http://schemas.microsoft.com/office/powerpoint/2010/main" val="871281008"/>
              </p:ext>
            </p:extLst>
          </p:nvPr>
        </p:nvGraphicFramePr>
        <p:xfrm>
          <a:off x="200175" y="5143500"/>
          <a:ext cx="8128000" cy="161163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28501713"/>
                    </a:ext>
                  </a:extLst>
                </a:gridCol>
              </a:tblGrid>
              <a:tr h="1611630">
                <a:tc>
                  <a:txBody>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Result</a:t>
                      </a:r>
                    </a:p>
                    <a:p>
                      <a:pPr algn="just"/>
                      <a:r>
                        <a:rPr lang="en-US" sz="1600" dirty="0">
                          <a:solidFill>
                            <a:schemeClr val="tx1"/>
                          </a:solidFill>
                          <a:latin typeface="Times New Roman" panose="02020603050405020304" pitchFamily="18" charset="0"/>
                          <a:cs typeface="Times New Roman" panose="02020603050405020304" pitchFamily="18" charset="0"/>
                        </a:rPr>
                        <a:t>My data is still spread out but with higher levels. After improvement there`s only one day without any time spent on studying(0.25 aver.time  not studying a day before, and 0.072 after). There is tendency of increase every 7</a:t>
                      </a:r>
                      <a:r>
                        <a:rPr lang="en-US" sz="1600" baseline="30000" dirty="0">
                          <a:solidFill>
                            <a:schemeClr val="tx1"/>
                          </a:solidFill>
                          <a:latin typeface="Times New Roman" panose="02020603050405020304" pitchFamily="18" charset="0"/>
                          <a:cs typeface="Times New Roman" panose="02020603050405020304" pitchFamily="18" charset="0"/>
                        </a:rPr>
                        <a:t>th</a:t>
                      </a:r>
                      <a:r>
                        <a:rPr lang="en-US" sz="1600" dirty="0">
                          <a:solidFill>
                            <a:schemeClr val="tx1"/>
                          </a:solidFill>
                          <a:latin typeface="Times New Roman" panose="02020603050405020304" pitchFamily="18" charset="0"/>
                          <a:cs typeface="Times New Roman" panose="02020603050405020304" pitchFamily="18" charset="0"/>
                        </a:rPr>
                        <a:t> day(Sunday).  After improvement the big difference from day to day are minimized.</a:t>
                      </a:r>
                    </a:p>
                  </a:txBody>
                  <a:tcPr>
                    <a:solidFill>
                      <a:schemeClr val="accent2">
                        <a:lumMod val="20000"/>
                        <a:lumOff val="80000"/>
                      </a:schemeClr>
                    </a:solidFill>
                  </a:tcPr>
                </a:tc>
                <a:extLst>
                  <a:ext uri="{0D108BD9-81ED-4DB2-BD59-A6C34878D82A}">
                    <a16:rowId xmlns:a16="http://schemas.microsoft.com/office/drawing/2014/main" val="2575222981"/>
                  </a:ext>
                </a:extLst>
              </a:tr>
            </a:tbl>
          </a:graphicData>
        </a:graphic>
      </p:graphicFrame>
    </p:spTree>
    <p:extLst>
      <p:ext uri="{BB962C8B-B14F-4D97-AF65-F5344CB8AC3E}">
        <p14:creationId xmlns:p14="http://schemas.microsoft.com/office/powerpoint/2010/main" val="337506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A46A19-6063-426C-A505-F15413A102D4}"/>
              </a:ext>
            </a:extLst>
          </p:cNvPr>
          <p:cNvGraphicFramePr>
            <a:graphicFrameLocks noGrp="1"/>
          </p:cNvGraphicFramePr>
          <p:nvPr>
            <p:extLst>
              <p:ext uri="{D42A27DB-BD31-4B8C-83A1-F6EECF244321}">
                <p14:modId xmlns:p14="http://schemas.microsoft.com/office/powerpoint/2010/main" val="1012915230"/>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Descriptive Statistics</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3" name="Table 2">
            <a:extLst>
              <a:ext uri="{FF2B5EF4-FFF2-40B4-BE49-F238E27FC236}">
                <a16:creationId xmlns:a16="http://schemas.microsoft.com/office/drawing/2014/main" id="{8F986426-9551-4DC6-ABA4-F89D0075270E}"/>
              </a:ext>
            </a:extLst>
          </p:cNvPr>
          <p:cNvGraphicFramePr>
            <a:graphicFrameLocks noGrp="1"/>
          </p:cNvGraphicFramePr>
          <p:nvPr>
            <p:extLst>
              <p:ext uri="{D42A27DB-BD31-4B8C-83A1-F6EECF244321}">
                <p14:modId xmlns:p14="http://schemas.microsoft.com/office/powerpoint/2010/main" val="3000075390"/>
              </p:ext>
            </p:extLst>
          </p:nvPr>
        </p:nvGraphicFramePr>
        <p:xfrm>
          <a:off x="0" y="731520"/>
          <a:ext cx="4957097" cy="5269230"/>
        </p:xfrm>
        <a:graphic>
          <a:graphicData uri="http://schemas.openxmlformats.org/drawingml/2006/table">
            <a:tbl>
              <a:tblPr firstRow="1" bandRow="1">
                <a:tableStyleId>{5C22544A-7EE6-4342-B048-85BDC9FD1C3A}</a:tableStyleId>
              </a:tblPr>
              <a:tblGrid>
                <a:gridCol w="4957097">
                  <a:extLst>
                    <a:ext uri="{9D8B030D-6E8A-4147-A177-3AD203B41FA5}">
                      <a16:colId xmlns:a16="http://schemas.microsoft.com/office/drawing/2014/main" val="2106554038"/>
                    </a:ext>
                  </a:extLst>
                </a:gridCol>
              </a:tblGrid>
              <a:tr h="2205990">
                <a:tc>
                  <a:txBody>
                    <a:bodyPr/>
                    <a:lstStyle/>
                    <a:p>
                      <a:pPr algn="just"/>
                      <a:r>
                        <a:rPr lang="en-US" sz="1600" b="0" dirty="0">
                          <a:solidFill>
                            <a:schemeClr val="tx1"/>
                          </a:solidFill>
                          <a:latin typeface="Times New Roman" panose="02020603050405020304" pitchFamily="18" charset="0"/>
                          <a:cs typeface="Times New Roman" panose="02020603050405020304" pitchFamily="18" charset="0"/>
                        </a:rPr>
                        <a:t>Descriptive statistics is used to measure central tendency and dispersion in the dataset before and after process improvement.</a:t>
                      </a:r>
                    </a:p>
                  </a:txBody>
                  <a:tcPr anchor="ctr">
                    <a:solidFill>
                      <a:schemeClr val="bg1"/>
                    </a:solidFill>
                  </a:tcPr>
                </a:tc>
                <a:extLst>
                  <a:ext uri="{0D108BD9-81ED-4DB2-BD59-A6C34878D82A}">
                    <a16:rowId xmlns:a16="http://schemas.microsoft.com/office/drawing/2014/main" val="1495734917"/>
                  </a:ext>
                </a:extLst>
              </a:tr>
              <a:tr h="3063240">
                <a:tc>
                  <a:txBody>
                    <a:bodyPr/>
                    <a:lstStyle/>
                    <a:p>
                      <a:r>
                        <a:rPr lang="en-US" sz="2000" b="1" dirty="0">
                          <a:latin typeface="Times New Roman" panose="02020603050405020304" pitchFamily="18" charset="0"/>
                          <a:cs typeface="Times New Roman" panose="02020603050405020304" pitchFamily="18" charset="0"/>
                        </a:rPr>
                        <a:t>Result</a:t>
                      </a:r>
                    </a:p>
                    <a:p>
                      <a:endParaRPr lang="en-US" sz="20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We can notice that in the new process the mean and median have increased. The mode shows that the most frequent study min increased from 0 to 110 which is significant. The standard deviation is increase which mean the new process has greater dispersion(the data become more diverse after the changes). That might be caused by the sudden change in the process.</a:t>
                      </a:r>
                    </a:p>
                  </a:txBody>
                  <a:tcPr>
                    <a:solidFill>
                      <a:schemeClr val="accent2">
                        <a:lumMod val="20000"/>
                        <a:lumOff val="80000"/>
                      </a:schemeClr>
                    </a:solidFill>
                  </a:tcPr>
                </a:tc>
                <a:extLst>
                  <a:ext uri="{0D108BD9-81ED-4DB2-BD59-A6C34878D82A}">
                    <a16:rowId xmlns:a16="http://schemas.microsoft.com/office/drawing/2014/main" val="2461707044"/>
                  </a:ext>
                </a:extLst>
              </a:tr>
            </a:tbl>
          </a:graphicData>
        </a:graphic>
      </p:graphicFrame>
      <p:pic>
        <p:nvPicPr>
          <p:cNvPr id="4" name="Picture 3">
            <a:extLst>
              <a:ext uri="{FF2B5EF4-FFF2-40B4-BE49-F238E27FC236}">
                <a16:creationId xmlns:a16="http://schemas.microsoft.com/office/drawing/2014/main" id="{2AC71E74-6AA8-4CCE-AD51-483D938ECB20}"/>
              </a:ext>
            </a:extLst>
          </p:cNvPr>
          <p:cNvPicPr>
            <a:picLocks noChangeAspect="1"/>
          </p:cNvPicPr>
          <p:nvPr/>
        </p:nvPicPr>
        <p:blipFill>
          <a:blip r:embed="rId2"/>
          <a:stretch>
            <a:fillRect/>
          </a:stretch>
        </p:blipFill>
        <p:spPr>
          <a:xfrm>
            <a:off x="5969986" y="731521"/>
            <a:ext cx="2659375" cy="3589020"/>
          </a:xfrm>
          <a:prstGeom prst="rect">
            <a:avLst/>
          </a:prstGeom>
        </p:spPr>
      </p:pic>
      <p:pic>
        <p:nvPicPr>
          <p:cNvPr id="5" name="Picture 4">
            <a:extLst>
              <a:ext uri="{FF2B5EF4-FFF2-40B4-BE49-F238E27FC236}">
                <a16:creationId xmlns:a16="http://schemas.microsoft.com/office/drawing/2014/main" id="{4EAC6490-B496-44A6-97E6-35EF6F5DE1C4}"/>
              </a:ext>
            </a:extLst>
          </p:cNvPr>
          <p:cNvPicPr>
            <a:picLocks noChangeAspect="1"/>
          </p:cNvPicPr>
          <p:nvPr/>
        </p:nvPicPr>
        <p:blipFill>
          <a:blip r:embed="rId3"/>
          <a:stretch>
            <a:fillRect/>
          </a:stretch>
        </p:blipFill>
        <p:spPr>
          <a:xfrm>
            <a:off x="8964934" y="731521"/>
            <a:ext cx="2659376" cy="3589020"/>
          </a:xfrm>
          <a:prstGeom prst="rect">
            <a:avLst/>
          </a:prstGeom>
        </p:spPr>
      </p:pic>
      <p:graphicFrame>
        <p:nvGraphicFramePr>
          <p:cNvPr id="6" name="Chart 5">
            <a:extLst>
              <a:ext uri="{FF2B5EF4-FFF2-40B4-BE49-F238E27FC236}">
                <a16:creationId xmlns:a16="http://schemas.microsoft.com/office/drawing/2014/main" id="{7377C057-C435-4E7F-A2CA-465FB7243AE8}"/>
              </a:ext>
            </a:extLst>
          </p:cNvPr>
          <p:cNvGraphicFramePr>
            <a:graphicFrameLocks/>
          </p:cNvGraphicFramePr>
          <p:nvPr>
            <p:extLst>
              <p:ext uri="{D42A27DB-BD31-4B8C-83A1-F6EECF244321}">
                <p14:modId xmlns:p14="http://schemas.microsoft.com/office/powerpoint/2010/main" val="2959181602"/>
              </p:ext>
            </p:extLst>
          </p:nvPr>
        </p:nvGraphicFramePr>
        <p:xfrm>
          <a:off x="5074919" y="4469130"/>
          <a:ext cx="3574069" cy="23888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BD3CA5EE-A263-4636-9042-14DD2F64177C}"/>
              </a:ext>
            </a:extLst>
          </p:cNvPr>
          <p:cNvGraphicFramePr>
            <a:graphicFrameLocks/>
          </p:cNvGraphicFramePr>
          <p:nvPr>
            <p:extLst>
              <p:ext uri="{D42A27DB-BD31-4B8C-83A1-F6EECF244321}">
                <p14:modId xmlns:p14="http://schemas.microsoft.com/office/powerpoint/2010/main" val="553244936"/>
              </p:ext>
            </p:extLst>
          </p:nvPr>
        </p:nvGraphicFramePr>
        <p:xfrm>
          <a:off x="8766810" y="4469130"/>
          <a:ext cx="3425190" cy="2388870"/>
        </p:xfrm>
        <a:graphic>
          <a:graphicData uri="http://schemas.openxmlformats.org/drawingml/2006/chart">
            <c:chart xmlns:c="http://schemas.openxmlformats.org/drawingml/2006/chart" xmlns:r="http://schemas.openxmlformats.org/officeDocument/2006/relationships" r:id="rId5"/>
          </a:graphicData>
        </a:graphic>
      </p:graphicFrame>
      <p:cxnSp>
        <p:nvCxnSpPr>
          <p:cNvPr id="10" name="Straight Connector 9">
            <a:extLst>
              <a:ext uri="{FF2B5EF4-FFF2-40B4-BE49-F238E27FC236}">
                <a16:creationId xmlns:a16="http://schemas.microsoft.com/office/drawing/2014/main" id="{7E5AC2A6-EA64-470E-ACEE-0E54C40C895C}"/>
              </a:ext>
            </a:extLst>
          </p:cNvPr>
          <p:cNvCxnSpPr>
            <a:cxnSpLocks/>
          </p:cNvCxnSpPr>
          <p:nvPr/>
        </p:nvCxnSpPr>
        <p:spPr>
          <a:xfrm>
            <a:off x="10103167" y="5040630"/>
            <a:ext cx="1" cy="1539240"/>
          </a:xfrm>
          <a:prstGeom prst="line">
            <a:avLst/>
          </a:prstGeom>
          <a:noFill/>
          <a:ln w="6350" cap="flat" cmpd="sng" algn="ctr">
            <a:solidFill>
              <a:sysClr val="windowText" lastClr="000000"/>
            </a:solidFill>
            <a:prstDash val="solid"/>
            <a:miter lim="800000"/>
          </a:ln>
          <a:effectLst/>
        </p:spPr>
      </p:cxnSp>
    </p:spTree>
    <p:extLst>
      <p:ext uri="{BB962C8B-B14F-4D97-AF65-F5344CB8AC3E}">
        <p14:creationId xmlns:p14="http://schemas.microsoft.com/office/powerpoint/2010/main" val="266254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A08B71F-1C56-4F2C-8576-D49E4B766B81}"/>
              </a:ext>
            </a:extLst>
          </p:cNvPr>
          <p:cNvGraphicFramePr>
            <a:graphicFrameLocks noGrp="1"/>
          </p:cNvGraphicFramePr>
          <p:nvPr>
            <p:extLst>
              <p:ext uri="{D42A27DB-BD31-4B8C-83A1-F6EECF244321}">
                <p14:modId xmlns:p14="http://schemas.microsoft.com/office/powerpoint/2010/main" val="392308217"/>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SQL (Sigma Quality Level)</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3" name="Table 2">
            <a:extLst>
              <a:ext uri="{FF2B5EF4-FFF2-40B4-BE49-F238E27FC236}">
                <a16:creationId xmlns:a16="http://schemas.microsoft.com/office/drawing/2014/main" id="{D0DFEC3D-B0A6-4DD5-A073-177F177666CD}"/>
              </a:ext>
            </a:extLst>
          </p:cNvPr>
          <p:cNvGraphicFramePr>
            <a:graphicFrameLocks noGrp="1"/>
          </p:cNvGraphicFramePr>
          <p:nvPr>
            <p:extLst>
              <p:ext uri="{D42A27DB-BD31-4B8C-83A1-F6EECF244321}">
                <p14:modId xmlns:p14="http://schemas.microsoft.com/office/powerpoint/2010/main" val="4186435268"/>
              </p:ext>
            </p:extLst>
          </p:nvPr>
        </p:nvGraphicFramePr>
        <p:xfrm>
          <a:off x="0" y="731520"/>
          <a:ext cx="5372100" cy="6126480"/>
        </p:xfrm>
        <a:graphic>
          <a:graphicData uri="http://schemas.openxmlformats.org/drawingml/2006/table">
            <a:tbl>
              <a:tblPr firstRow="1" bandRow="1">
                <a:tableStyleId>{5C22544A-7EE6-4342-B048-85BDC9FD1C3A}</a:tableStyleId>
              </a:tblPr>
              <a:tblGrid>
                <a:gridCol w="5372100">
                  <a:extLst>
                    <a:ext uri="{9D8B030D-6E8A-4147-A177-3AD203B41FA5}">
                      <a16:colId xmlns:a16="http://schemas.microsoft.com/office/drawing/2014/main" val="1658561401"/>
                    </a:ext>
                  </a:extLst>
                </a:gridCol>
              </a:tblGrid>
              <a:tr h="6126480">
                <a:tc>
                  <a:txBody>
                    <a:bodyPr/>
                    <a:lstStyle/>
                    <a:p>
                      <a:pPr algn="just" fontAlgn="base"/>
                      <a:r>
                        <a:rPr lang="en-US" sz="1600" b="0" i="0" dirty="0">
                          <a:solidFill>
                            <a:schemeClr val="tx1"/>
                          </a:solidFill>
                          <a:effectLst/>
                          <a:latin typeface="Times New Roman" panose="02020603050405020304" pitchFamily="18" charset="0"/>
                          <a:cs typeface="Times New Roman" panose="02020603050405020304" pitchFamily="18" charset="0"/>
                        </a:rPr>
                        <a:t>In simple terms, process sigma is a measure of the variation in a process relative to customer requirements. SQL d</a:t>
                      </a:r>
                      <a:r>
                        <a:rPr lang="en-US" sz="1600" b="0" dirty="0">
                          <a:solidFill>
                            <a:schemeClr val="tx1"/>
                          </a:solidFill>
                          <a:latin typeface="Times New Roman" panose="02020603050405020304" pitchFamily="18" charset="0"/>
                          <a:cs typeface="Times New Roman" panose="02020603050405020304" pitchFamily="18" charset="0"/>
                        </a:rPr>
                        <a:t>raws the baseline for a process and measure a success after improvement.</a:t>
                      </a:r>
                    </a:p>
                    <a:p>
                      <a:pPr algn="just" fontAlgn="base"/>
                      <a:endParaRPr lang="en-US" sz="1600" b="0" dirty="0">
                        <a:solidFill>
                          <a:schemeClr val="tx1"/>
                        </a:solidFill>
                        <a:latin typeface="Times New Roman" panose="02020603050405020304" pitchFamily="18" charset="0"/>
                        <a:cs typeface="Times New Roman" panose="02020603050405020304" pitchFamily="18" charset="0"/>
                      </a:endParaRPr>
                    </a:p>
                    <a:p>
                      <a:pPr algn="just" fontAlgn="base"/>
                      <a:r>
                        <a:rPr lang="en-US" sz="1600" b="0" dirty="0">
                          <a:solidFill>
                            <a:schemeClr val="tx1"/>
                          </a:solidFill>
                          <a:latin typeface="Times New Roman" panose="02020603050405020304" pitchFamily="18" charset="0"/>
                          <a:cs typeface="Times New Roman" panose="02020603050405020304" pitchFamily="18" charset="0"/>
                        </a:rPr>
                        <a:t>I used SQL(Sigma Quality Level) to indicate how often defects are likely to occur in my process and get clear idea how good the whole process is. I have calculated SQL before and after improvement.</a:t>
                      </a:r>
                    </a:p>
                    <a:p>
                      <a:pPr algn="just" fontAlgn="base"/>
                      <a:endParaRPr lang="en-US" b="0" dirty="0">
                        <a:solidFill>
                          <a:schemeClr val="tx1"/>
                        </a:solidFill>
                        <a:latin typeface="Times New Roman" panose="02020603050405020304" pitchFamily="18" charset="0"/>
                        <a:cs typeface="Times New Roman" panose="02020603050405020304" pitchFamily="18" charset="0"/>
                      </a:endParaRPr>
                    </a:p>
                    <a:p>
                      <a:pPr algn="just" fontAlgn="base"/>
                      <a:r>
                        <a:rPr lang="en-US" sz="1600" b="1" i="1" dirty="0">
                          <a:solidFill>
                            <a:schemeClr val="tx1"/>
                          </a:solidFill>
                          <a:latin typeface="Times New Roman" panose="02020603050405020304" pitchFamily="18" charset="0"/>
                          <a:cs typeface="Times New Roman" panose="02020603050405020304" pitchFamily="18" charset="0"/>
                        </a:rPr>
                        <a:t>The data has been collected for 28 days.</a:t>
                      </a:r>
                    </a:p>
                    <a:p>
                      <a:pPr algn="just" fontAlgn="base"/>
                      <a:r>
                        <a:rPr lang="en-US" sz="1600" b="1" i="1" dirty="0">
                          <a:solidFill>
                            <a:schemeClr val="tx1"/>
                          </a:solidFill>
                          <a:latin typeface="Times New Roman" panose="02020603050405020304" pitchFamily="18" charset="0"/>
                          <a:cs typeface="Times New Roman" panose="02020603050405020304" pitchFamily="18" charset="0"/>
                        </a:rPr>
                        <a:t> I have defined as a defect any day I study less than 3 hours(180min) so I have 1 possible defect per day.</a:t>
                      </a:r>
                    </a:p>
                  </a:txBody>
                  <a:tcPr>
                    <a:solidFill>
                      <a:schemeClr val="bg1"/>
                    </a:solidFill>
                  </a:tcPr>
                </a:tc>
                <a:extLst>
                  <a:ext uri="{0D108BD9-81ED-4DB2-BD59-A6C34878D82A}">
                    <a16:rowId xmlns:a16="http://schemas.microsoft.com/office/drawing/2014/main" val="3063795135"/>
                  </a:ext>
                </a:extLst>
              </a:tr>
            </a:tbl>
          </a:graphicData>
        </a:graphic>
      </p:graphicFrame>
      <p:graphicFrame>
        <p:nvGraphicFramePr>
          <p:cNvPr id="4" name="Table 3">
            <a:extLst>
              <a:ext uri="{FF2B5EF4-FFF2-40B4-BE49-F238E27FC236}">
                <a16:creationId xmlns:a16="http://schemas.microsoft.com/office/drawing/2014/main" id="{C2E8EB6A-EF1A-4A11-A876-780D882192A3}"/>
              </a:ext>
            </a:extLst>
          </p:cNvPr>
          <p:cNvGraphicFramePr>
            <a:graphicFrameLocks noGrp="1"/>
          </p:cNvGraphicFramePr>
          <p:nvPr>
            <p:extLst>
              <p:ext uri="{D42A27DB-BD31-4B8C-83A1-F6EECF244321}">
                <p14:modId xmlns:p14="http://schemas.microsoft.com/office/powerpoint/2010/main" val="98033991"/>
              </p:ext>
            </p:extLst>
          </p:nvPr>
        </p:nvGraphicFramePr>
        <p:xfrm>
          <a:off x="182880" y="4731596"/>
          <a:ext cx="5372100" cy="1806364"/>
        </p:xfrm>
        <a:graphic>
          <a:graphicData uri="http://schemas.openxmlformats.org/drawingml/2006/table">
            <a:tbl>
              <a:tblPr firstRow="1" bandRow="1">
                <a:tableStyleId>{5C22544A-7EE6-4342-B048-85BDC9FD1C3A}</a:tableStyleId>
              </a:tblPr>
              <a:tblGrid>
                <a:gridCol w="5372100">
                  <a:extLst>
                    <a:ext uri="{9D8B030D-6E8A-4147-A177-3AD203B41FA5}">
                      <a16:colId xmlns:a16="http://schemas.microsoft.com/office/drawing/2014/main" val="3142009936"/>
                    </a:ext>
                  </a:extLst>
                </a:gridCol>
              </a:tblGrid>
              <a:tr h="1806364">
                <a:tc>
                  <a:txBody>
                    <a:bodyPr/>
                    <a:lstStyle/>
                    <a:p>
                      <a:r>
                        <a:rPr lang="en-US" sz="2000" dirty="0">
                          <a:solidFill>
                            <a:schemeClr val="tx1"/>
                          </a:solidFill>
                          <a:latin typeface="Times New Roman" panose="02020603050405020304" pitchFamily="18" charset="0"/>
                          <a:cs typeface="Times New Roman" panose="02020603050405020304" pitchFamily="18" charset="0"/>
                        </a:rPr>
                        <a:t>Result</a:t>
                      </a:r>
                    </a:p>
                    <a:p>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From the calculations we can see that SQL after improvement is higher, which means that the process IS more capable of meeting your requirements based on my defined defect. Before it was 0.9 and after is 1.7.</a:t>
                      </a:r>
                    </a:p>
                  </a:txBody>
                  <a:tcPr>
                    <a:solidFill>
                      <a:schemeClr val="accent2">
                        <a:lumMod val="20000"/>
                        <a:lumOff val="80000"/>
                      </a:schemeClr>
                    </a:solidFill>
                  </a:tcPr>
                </a:tc>
                <a:extLst>
                  <a:ext uri="{0D108BD9-81ED-4DB2-BD59-A6C34878D82A}">
                    <a16:rowId xmlns:a16="http://schemas.microsoft.com/office/drawing/2014/main" val="287610933"/>
                  </a:ext>
                </a:extLst>
              </a:tr>
            </a:tbl>
          </a:graphicData>
        </a:graphic>
      </p:graphicFrame>
      <p:graphicFrame>
        <p:nvGraphicFramePr>
          <p:cNvPr id="5" name="Table 4">
            <a:extLst>
              <a:ext uri="{FF2B5EF4-FFF2-40B4-BE49-F238E27FC236}">
                <a16:creationId xmlns:a16="http://schemas.microsoft.com/office/drawing/2014/main" id="{2DB284FC-6A8A-42D3-9DF8-EF26D88D73A0}"/>
              </a:ext>
            </a:extLst>
          </p:cNvPr>
          <p:cNvGraphicFramePr>
            <a:graphicFrameLocks noGrp="1"/>
          </p:cNvGraphicFramePr>
          <p:nvPr>
            <p:extLst>
              <p:ext uri="{D42A27DB-BD31-4B8C-83A1-F6EECF244321}">
                <p14:modId xmlns:p14="http://schemas.microsoft.com/office/powerpoint/2010/main" val="3425845542"/>
              </p:ext>
            </p:extLst>
          </p:nvPr>
        </p:nvGraphicFramePr>
        <p:xfrm>
          <a:off x="6223515" y="731520"/>
          <a:ext cx="5785605" cy="2921087"/>
        </p:xfrm>
        <a:graphic>
          <a:graphicData uri="http://schemas.openxmlformats.org/drawingml/2006/table">
            <a:tbl>
              <a:tblPr firstRow="1" bandRow="1">
                <a:tableStyleId>{5C22544A-7EE6-4342-B048-85BDC9FD1C3A}</a:tableStyleId>
              </a:tblPr>
              <a:tblGrid>
                <a:gridCol w="5785605">
                  <a:extLst>
                    <a:ext uri="{9D8B030D-6E8A-4147-A177-3AD203B41FA5}">
                      <a16:colId xmlns:a16="http://schemas.microsoft.com/office/drawing/2014/main" val="1973377212"/>
                    </a:ext>
                  </a:extLst>
                </a:gridCol>
              </a:tblGrid>
              <a:tr h="470431">
                <a:tc>
                  <a:txBody>
                    <a:bodyPr/>
                    <a:lstStyle/>
                    <a:p>
                      <a:r>
                        <a:rPr lang="en-US" dirty="0">
                          <a:ln>
                            <a:noFill/>
                          </a:ln>
                          <a:solidFill>
                            <a:schemeClr val="tx1"/>
                          </a:solidFill>
                          <a:latin typeface="Times New Roman" panose="02020603050405020304" pitchFamily="18" charset="0"/>
                          <a:cs typeface="Times New Roman" panose="02020603050405020304" pitchFamily="18" charset="0"/>
                        </a:rPr>
                        <a:t>Before Improvement</a:t>
                      </a:r>
                    </a:p>
                  </a:txBody>
                  <a:tcPr>
                    <a:solidFill>
                      <a:schemeClr val="accent3">
                        <a:lumMod val="20000"/>
                        <a:lumOff val="80000"/>
                      </a:schemeClr>
                    </a:solidFill>
                  </a:tcPr>
                </a:tc>
                <a:extLst>
                  <a:ext uri="{0D108BD9-81ED-4DB2-BD59-A6C34878D82A}">
                    <a16:rowId xmlns:a16="http://schemas.microsoft.com/office/drawing/2014/main" val="3211292321"/>
                  </a:ext>
                </a:extLst>
              </a:tr>
              <a:tr h="2387069">
                <a:tc>
                  <a:txBody>
                    <a:bodyPr/>
                    <a:lstStyle/>
                    <a:p>
                      <a:pPr>
                        <a:lnSpc>
                          <a:spcPct val="150000"/>
                        </a:lnSpc>
                      </a:pPr>
                      <a:r>
                        <a:rPr lang="en-US" sz="1500" dirty="0">
                          <a:ln>
                            <a:noFill/>
                          </a:ln>
                          <a:latin typeface="Times New Roman" panose="02020603050405020304" pitchFamily="18" charset="0"/>
                          <a:cs typeface="Times New Roman" panose="02020603050405020304" pitchFamily="18" charset="0"/>
                        </a:rPr>
                        <a:t>Defect per day: D=1</a:t>
                      </a:r>
                    </a:p>
                    <a:p>
                      <a:pPr>
                        <a:lnSpc>
                          <a:spcPct val="150000"/>
                        </a:lnSpc>
                      </a:pPr>
                      <a:r>
                        <a:rPr lang="en-US" sz="1500" dirty="0">
                          <a:ln>
                            <a:noFill/>
                          </a:ln>
                          <a:latin typeface="Times New Roman" panose="02020603050405020304" pitchFamily="18" charset="0"/>
                          <a:cs typeface="Times New Roman" panose="02020603050405020304" pitchFamily="18" charset="0"/>
                        </a:rPr>
                        <a:t>Units: U=28</a:t>
                      </a:r>
                    </a:p>
                    <a:p>
                      <a:pPr>
                        <a:lnSpc>
                          <a:spcPct val="150000"/>
                        </a:lnSpc>
                      </a:pPr>
                      <a:r>
                        <a:rPr lang="en-US" sz="1500" dirty="0">
                          <a:ln>
                            <a:noFill/>
                          </a:ln>
                          <a:latin typeface="Times New Roman" panose="02020603050405020304" pitchFamily="18" charset="0"/>
                          <a:cs typeface="Times New Roman" panose="02020603050405020304" pitchFamily="18" charset="0"/>
                        </a:rPr>
                        <a:t>Total possible defects : D x U = 1x28 = 28</a:t>
                      </a:r>
                    </a:p>
                    <a:p>
                      <a:pPr>
                        <a:lnSpc>
                          <a:spcPct val="150000"/>
                        </a:lnSpc>
                      </a:pPr>
                      <a:r>
                        <a:rPr lang="en-US" sz="1500" dirty="0">
                          <a:ln>
                            <a:noFill/>
                          </a:ln>
                          <a:latin typeface="Times New Roman" panose="02020603050405020304" pitchFamily="18" charset="0"/>
                          <a:cs typeface="Times New Roman" panose="02020603050405020304" pitchFamily="18" charset="0"/>
                        </a:rPr>
                        <a:t>Total actual defects(from my Excel table): A = 20</a:t>
                      </a:r>
                    </a:p>
                    <a:p>
                      <a:pPr>
                        <a:lnSpc>
                          <a:spcPct val="150000"/>
                        </a:lnSpc>
                      </a:pPr>
                      <a:r>
                        <a:rPr lang="en-US" sz="1500" dirty="0">
                          <a:ln>
                            <a:noFill/>
                          </a:ln>
                          <a:latin typeface="Times New Roman" panose="02020603050405020304" pitchFamily="18" charset="0"/>
                          <a:cs typeface="Times New Roman" panose="02020603050405020304" pitchFamily="18" charset="0"/>
                        </a:rPr>
                        <a:t>Defect per opportunity rate: A/DU = DPOx100 = 71,428572%</a:t>
                      </a:r>
                    </a:p>
                    <a:p>
                      <a:pPr>
                        <a:lnSpc>
                          <a:spcPct val="150000"/>
                        </a:lnSpc>
                      </a:pPr>
                      <a:r>
                        <a:rPr lang="en-US" sz="1500" dirty="0">
                          <a:ln>
                            <a:noFill/>
                          </a:ln>
                          <a:latin typeface="Times New Roman" panose="02020603050405020304" pitchFamily="18" charset="0"/>
                          <a:cs typeface="Times New Roman" panose="02020603050405020304" pitchFamily="18" charset="0"/>
                        </a:rPr>
                        <a:t>DPMO = DPO x 1 000 000 = 714 285,72</a:t>
                      </a:r>
                    </a:p>
                    <a:p>
                      <a:pPr>
                        <a:lnSpc>
                          <a:spcPct val="150000"/>
                        </a:lnSpc>
                      </a:pPr>
                      <a:r>
                        <a:rPr lang="en-US" sz="1500" dirty="0">
                          <a:ln>
                            <a:noFill/>
                          </a:ln>
                          <a:latin typeface="Times New Roman" panose="02020603050405020304" pitchFamily="18" charset="0"/>
                          <a:cs typeface="Times New Roman" panose="02020603050405020304" pitchFamily="18" charset="0"/>
                        </a:rPr>
                        <a:t>SQL value from the table: </a:t>
                      </a:r>
                      <a:r>
                        <a:rPr lang="en-US" sz="1500" b="1" dirty="0">
                          <a:ln>
                            <a:noFill/>
                          </a:ln>
                          <a:solidFill>
                            <a:schemeClr val="accent2">
                              <a:lumMod val="50000"/>
                            </a:schemeClr>
                          </a:solidFill>
                          <a:latin typeface="Times New Roman" panose="02020603050405020304" pitchFamily="18" charset="0"/>
                          <a:cs typeface="Times New Roman" panose="02020603050405020304" pitchFamily="18" charset="0"/>
                        </a:rPr>
                        <a:t>0.9</a:t>
                      </a:r>
                    </a:p>
                  </a:txBody>
                  <a:tcPr>
                    <a:solidFill>
                      <a:schemeClr val="bg1"/>
                    </a:solidFill>
                  </a:tcPr>
                </a:tc>
                <a:extLst>
                  <a:ext uri="{0D108BD9-81ED-4DB2-BD59-A6C34878D82A}">
                    <a16:rowId xmlns:a16="http://schemas.microsoft.com/office/drawing/2014/main" val="3968586364"/>
                  </a:ext>
                </a:extLst>
              </a:tr>
            </a:tbl>
          </a:graphicData>
        </a:graphic>
      </p:graphicFrame>
      <p:graphicFrame>
        <p:nvGraphicFramePr>
          <p:cNvPr id="9" name="Table 8">
            <a:extLst>
              <a:ext uri="{FF2B5EF4-FFF2-40B4-BE49-F238E27FC236}">
                <a16:creationId xmlns:a16="http://schemas.microsoft.com/office/drawing/2014/main" id="{43E8CEAA-AD08-4663-A30D-53EEE2519082}"/>
              </a:ext>
            </a:extLst>
          </p:cNvPr>
          <p:cNvGraphicFramePr>
            <a:graphicFrameLocks noGrp="1"/>
          </p:cNvGraphicFramePr>
          <p:nvPr>
            <p:extLst>
              <p:ext uri="{D42A27DB-BD31-4B8C-83A1-F6EECF244321}">
                <p14:modId xmlns:p14="http://schemas.microsoft.com/office/powerpoint/2010/main" val="3400517064"/>
              </p:ext>
            </p:extLst>
          </p:nvPr>
        </p:nvGraphicFramePr>
        <p:xfrm>
          <a:off x="6223515" y="3727272"/>
          <a:ext cx="5785605" cy="3131820"/>
        </p:xfrm>
        <a:graphic>
          <a:graphicData uri="http://schemas.openxmlformats.org/drawingml/2006/table">
            <a:tbl>
              <a:tblPr firstRow="1" bandRow="1">
                <a:tableStyleId>{5C22544A-7EE6-4342-B048-85BDC9FD1C3A}</a:tableStyleId>
              </a:tblPr>
              <a:tblGrid>
                <a:gridCol w="5785605">
                  <a:extLst>
                    <a:ext uri="{9D8B030D-6E8A-4147-A177-3AD203B41FA5}">
                      <a16:colId xmlns:a16="http://schemas.microsoft.com/office/drawing/2014/main" val="3271451664"/>
                    </a:ext>
                  </a:extLst>
                </a:gridCol>
              </a:tblGrid>
              <a:tr h="353456">
                <a:tc>
                  <a:txBody>
                    <a:bodyPr/>
                    <a:lstStyle/>
                    <a:p>
                      <a:r>
                        <a:rPr lang="en-US" dirty="0">
                          <a:solidFill>
                            <a:schemeClr val="tx1"/>
                          </a:solidFill>
                          <a:latin typeface="Times New Roman" panose="02020603050405020304" pitchFamily="18" charset="0"/>
                          <a:cs typeface="Times New Roman" panose="02020603050405020304" pitchFamily="18" charset="0"/>
                        </a:rPr>
                        <a:t>After Improvement</a:t>
                      </a:r>
                    </a:p>
                  </a:txBody>
                  <a:tcPr>
                    <a:solidFill>
                      <a:schemeClr val="accent3">
                        <a:lumMod val="20000"/>
                        <a:lumOff val="80000"/>
                      </a:schemeClr>
                    </a:solidFill>
                  </a:tcPr>
                </a:tc>
                <a:extLst>
                  <a:ext uri="{0D108BD9-81ED-4DB2-BD59-A6C34878D82A}">
                    <a16:rowId xmlns:a16="http://schemas.microsoft.com/office/drawing/2014/main" val="1631687595"/>
                  </a:ext>
                </a:extLst>
              </a:tr>
              <a:tr h="2745167">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Defect per day: D=1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Units: U=14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Total possible defects : D x U = 1x14 = 14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Total actual defects(from my Excel table): A = 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Defect per opportunity rate: A/DU = DPOx100 = 42.857143%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DPMO = DPO x 1 000 000 = 428 571, 43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SQL value from the table: </a:t>
                      </a:r>
                      <a:r>
                        <a:rPr kumimoji="0" lang="en-US" sz="1500" b="1" i="0" u="none" strike="noStrike" kern="1200" cap="none" spc="0" normalizeH="0" baseline="0" noProof="0" dirty="0">
                          <a:ln>
                            <a:noFill/>
                          </a:ln>
                          <a:solidFill>
                            <a:srgbClr val="ED7D31">
                              <a:lumMod val="50000"/>
                            </a:srgbClr>
                          </a:solidFill>
                          <a:effectLst/>
                          <a:uLnTx/>
                          <a:uFillTx/>
                          <a:latin typeface="Times New Roman" panose="02020603050405020304" pitchFamily="18" charset="0"/>
                          <a:ea typeface="+mn-ea"/>
                          <a:cs typeface="Times New Roman" panose="02020603050405020304" pitchFamily="18" charset="0"/>
                        </a:rPr>
                        <a:t>1.7</a:t>
                      </a:r>
                    </a:p>
                    <a:p>
                      <a:endParaRPr lang="en-US" dirty="0"/>
                    </a:p>
                  </a:txBody>
                  <a:tcPr>
                    <a:solidFill>
                      <a:schemeClr val="bg1"/>
                    </a:solidFill>
                  </a:tcPr>
                </a:tc>
                <a:extLst>
                  <a:ext uri="{0D108BD9-81ED-4DB2-BD59-A6C34878D82A}">
                    <a16:rowId xmlns:a16="http://schemas.microsoft.com/office/drawing/2014/main" val="3777377206"/>
                  </a:ext>
                </a:extLst>
              </a:tr>
            </a:tbl>
          </a:graphicData>
        </a:graphic>
      </p:graphicFrame>
    </p:spTree>
    <p:extLst>
      <p:ext uri="{BB962C8B-B14F-4D97-AF65-F5344CB8AC3E}">
        <p14:creationId xmlns:p14="http://schemas.microsoft.com/office/powerpoint/2010/main" val="55252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81C440-DA1E-4414-AF0E-9534FFB976AD}"/>
              </a:ext>
            </a:extLst>
          </p:cNvPr>
          <p:cNvGraphicFramePr>
            <a:graphicFrameLocks noGrp="1"/>
          </p:cNvGraphicFramePr>
          <p:nvPr>
            <p:extLst>
              <p:ext uri="{D42A27DB-BD31-4B8C-83A1-F6EECF244321}">
                <p14:modId xmlns:p14="http://schemas.microsoft.com/office/powerpoint/2010/main" val="2538289649"/>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Process Changes</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sp>
        <p:nvSpPr>
          <p:cNvPr id="3" name="Rectangle 2">
            <a:extLst>
              <a:ext uri="{FF2B5EF4-FFF2-40B4-BE49-F238E27FC236}">
                <a16:creationId xmlns:a16="http://schemas.microsoft.com/office/drawing/2014/main" id="{D3D1D1E6-AA01-4A38-8FD2-A7147E89379A}"/>
              </a:ext>
            </a:extLst>
          </p:cNvPr>
          <p:cNvSpPr/>
          <p:nvPr/>
        </p:nvSpPr>
        <p:spPr>
          <a:xfrm>
            <a:off x="0" y="731520"/>
            <a:ext cx="12192000" cy="491224"/>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latin typeface="Times New Roman" panose="02020603050405020304" pitchFamily="18" charset="0"/>
                <a:cs typeface="Times New Roman" panose="02020603050405020304" pitchFamily="18" charset="0"/>
              </a:rPr>
              <a:t>After analyzing the 4 weeks data for the old process, it was clear that wasn`t working for me and something had to be done to improve it.</a:t>
            </a:r>
          </a:p>
        </p:txBody>
      </p:sp>
      <p:pic>
        <p:nvPicPr>
          <p:cNvPr id="5" name="Picture 4" descr="A close up of a map&#10;&#10;Description automatically generated">
            <a:extLst>
              <a:ext uri="{FF2B5EF4-FFF2-40B4-BE49-F238E27FC236}">
                <a16:creationId xmlns:a16="http://schemas.microsoft.com/office/drawing/2014/main" id="{2B56D923-C0C1-41CF-8C8C-5913662B9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591" y="1358759"/>
            <a:ext cx="4362329" cy="5339753"/>
          </a:xfrm>
          <a:prstGeom prst="rect">
            <a:avLst/>
          </a:prstGeom>
        </p:spPr>
      </p:pic>
      <p:graphicFrame>
        <p:nvGraphicFramePr>
          <p:cNvPr id="6" name="Table 5">
            <a:extLst>
              <a:ext uri="{FF2B5EF4-FFF2-40B4-BE49-F238E27FC236}">
                <a16:creationId xmlns:a16="http://schemas.microsoft.com/office/drawing/2014/main" id="{95CF28BF-F0CF-406A-BED8-216F27982CB3}"/>
              </a:ext>
            </a:extLst>
          </p:cNvPr>
          <p:cNvGraphicFramePr>
            <a:graphicFrameLocks noGrp="1"/>
          </p:cNvGraphicFramePr>
          <p:nvPr>
            <p:extLst>
              <p:ext uri="{D42A27DB-BD31-4B8C-83A1-F6EECF244321}">
                <p14:modId xmlns:p14="http://schemas.microsoft.com/office/powerpoint/2010/main" val="3878613813"/>
              </p:ext>
            </p:extLst>
          </p:nvPr>
        </p:nvGraphicFramePr>
        <p:xfrm>
          <a:off x="0" y="1277620"/>
          <a:ext cx="7219507" cy="5580380"/>
        </p:xfrm>
        <a:graphic>
          <a:graphicData uri="http://schemas.openxmlformats.org/drawingml/2006/table">
            <a:tbl>
              <a:tblPr firstRow="1" bandRow="1">
                <a:tableStyleId>{5C22544A-7EE6-4342-B048-85BDC9FD1C3A}</a:tableStyleId>
              </a:tblPr>
              <a:tblGrid>
                <a:gridCol w="7219507">
                  <a:extLst>
                    <a:ext uri="{9D8B030D-6E8A-4147-A177-3AD203B41FA5}">
                      <a16:colId xmlns:a16="http://schemas.microsoft.com/office/drawing/2014/main" val="3388285243"/>
                    </a:ext>
                  </a:extLst>
                </a:gridCol>
              </a:tblGrid>
              <a:tr h="5580380">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 </a:t>
                      </a:r>
                      <a:r>
                        <a:rPr lang="en-US" sz="1400" b="0" dirty="0">
                          <a:solidFill>
                            <a:schemeClr val="tx1"/>
                          </a:solidFill>
                          <a:latin typeface="Times New Roman" panose="02020603050405020304" pitchFamily="18" charset="0"/>
                          <a:cs typeface="Times New Roman" panose="02020603050405020304" pitchFamily="18" charset="0"/>
                        </a:rPr>
                        <a:t>The process map is way too long, I have all these activities to fit in a day. I am going to change my priorities to </a:t>
                      </a:r>
                      <a:r>
                        <a:rPr lang="en-US" sz="14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study time first so it move up in my process map before all the daily assign</a:t>
                      </a:r>
                      <a:r>
                        <a:rPr lang="en-US" sz="1400" b="0" dirty="0">
                          <a:solidFill>
                            <a:schemeClr val="tx1"/>
                          </a:solidFill>
                          <a:latin typeface="Times New Roman" panose="02020603050405020304" pitchFamily="18" charset="0"/>
                          <a:cs typeface="Times New Roman" panose="02020603050405020304" pitchFamily="18" charset="0"/>
                        </a:rPr>
                        <a:t>(if I have to do any).</a:t>
                      </a:r>
                    </a:p>
                    <a:p>
                      <a:pPr algn="just"/>
                      <a:endParaRPr lang="en-US" sz="1400" b="0" dirty="0">
                        <a:solidFill>
                          <a:schemeClr val="tx1"/>
                        </a:solidFill>
                        <a:latin typeface="Times New Roman" panose="02020603050405020304" pitchFamily="18" charset="0"/>
                        <a:cs typeface="Times New Roman" panose="02020603050405020304" pitchFamily="18" charset="0"/>
                      </a:endParaRPr>
                    </a:p>
                    <a:p>
                      <a:pPr algn="just"/>
                      <a:r>
                        <a:rPr lang="en-US" sz="1400" b="0" dirty="0">
                          <a:solidFill>
                            <a:schemeClr val="tx1"/>
                          </a:solidFill>
                          <a:latin typeface="Times New Roman" panose="02020603050405020304" pitchFamily="18" charset="0"/>
                          <a:cs typeface="Times New Roman" panose="02020603050405020304" pitchFamily="18" charset="0"/>
                        </a:rPr>
                        <a:t>* I have to start getting up earlier in the morning so I don`t get stuck in traffic(average 50 min a day). That going to let me do my work faster and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 off earlier . </a:t>
                      </a:r>
                      <a:r>
                        <a:rPr lang="en-US" sz="1400" b="0" dirty="0">
                          <a:solidFill>
                            <a:schemeClr val="tx1"/>
                          </a:solidFill>
                          <a:effectLst/>
                          <a:latin typeface="Times New Roman" panose="02020603050405020304" pitchFamily="18" charset="0"/>
                          <a:cs typeface="Times New Roman" panose="02020603050405020304" pitchFamily="18" charset="0"/>
                        </a:rPr>
                        <a:t>Pareto chart showed that I spend most of my time at work.</a:t>
                      </a:r>
                    </a:p>
                    <a:p>
                      <a:pPr algn="just"/>
                      <a:endParaRPr lang="en-US" sz="1400" b="0" dirty="0">
                        <a:solidFill>
                          <a:schemeClr val="tx1"/>
                        </a:solidFill>
                        <a:effectLst/>
                        <a:latin typeface="Times New Roman" panose="02020603050405020304" pitchFamily="18" charset="0"/>
                        <a:cs typeface="Times New Roman" panose="02020603050405020304" pitchFamily="18" charset="0"/>
                      </a:endParaRPr>
                    </a:p>
                    <a:p>
                      <a:pPr algn="just"/>
                      <a:r>
                        <a:rPr lang="en-US" sz="1400" b="0" dirty="0">
                          <a:solidFill>
                            <a:schemeClr val="tx1"/>
                          </a:solidFill>
                          <a:effectLst/>
                          <a:latin typeface="Times New Roman" panose="02020603050405020304" pitchFamily="18" charset="0"/>
                          <a:cs typeface="Times New Roman" panose="02020603050405020304" pitchFamily="18" charset="0"/>
                        </a:rPr>
                        <a:t>* SQL showed high level of defect(study time &lt;180 min a day). To increase SQL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will make sure I study at least 180 min a day </a:t>
                      </a:r>
                      <a:r>
                        <a:rPr lang="en-US" sz="1400" b="0" dirty="0">
                          <a:solidFill>
                            <a:schemeClr val="tx1"/>
                          </a:solidFill>
                          <a:effectLst/>
                          <a:latin typeface="Times New Roman" panose="02020603050405020304" pitchFamily="18" charset="0"/>
                          <a:cs typeface="Times New Roman" panose="02020603050405020304" pitchFamily="18" charset="0"/>
                        </a:rPr>
                        <a:t>before I start my workout or go out, or engage in any other activity.</a:t>
                      </a:r>
                    </a:p>
                    <a:p>
                      <a:pPr algn="just"/>
                      <a:endParaRPr lang="en-US" sz="1400" b="0" dirty="0">
                        <a:solidFill>
                          <a:schemeClr val="tx1"/>
                        </a:solidFill>
                        <a:effectLst/>
                        <a:latin typeface="Times New Roman" panose="02020603050405020304" pitchFamily="18" charset="0"/>
                        <a:cs typeface="Times New Roman" panose="02020603050405020304" pitchFamily="18" charset="0"/>
                      </a:endParaRPr>
                    </a:p>
                    <a:p>
                      <a:pPr algn="just"/>
                      <a:r>
                        <a:rPr lang="en-US" sz="1400" b="0" dirty="0">
                          <a:solidFill>
                            <a:schemeClr val="tx1"/>
                          </a:solidFill>
                          <a:effectLst/>
                          <a:latin typeface="Times New Roman" panose="02020603050405020304" pitchFamily="18" charset="0"/>
                          <a:cs typeface="Times New Roman" panose="02020603050405020304" pitchFamily="18" charset="0"/>
                        </a:rPr>
                        <a:t>* Pareto Chart showed that top activities are working, social min, working out, housework min and study. (80/20 rule).  Reviewing the data table for this variables I notices that I have been working Saturdays and overtime, as well as I had to many appointments and I have been going out way to much considering the work and study situation. Also my study time was in the 80% but I haven`t accomplished much studying. I am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going to take notes</a:t>
                      </a:r>
                      <a:r>
                        <a:rPr lang="en-US" sz="1400" b="0" dirty="0">
                          <a:solidFill>
                            <a:schemeClr val="tx1"/>
                          </a:solidFill>
                          <a:effectLst/>
                          <a:latin typeface="Times New Roman" panose="02020603050405020304" pitchFamily="18" charset="0"/>
                          <a:cs typeface="Times New Roman" panose="02020603050405020304" pitchFamily="18" charset="0"/>
                        </a:rPr>
                        <a:t>, so I can make most of my time,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 my homework right  away</a:t>
                      </a:r>
                      <a:r>
                        <a:rPr lang="en-US" sz="1400" b="0" dirty="0">
                          <a:solidFill>
                            <a:schemeClr val="tx1"/>
                          </a:solidFill>
                          <a:effectLst/>
                          <a:latin typeface="Times New Roman" panose="02020603050405020304" pitchFamily="18" charset="0"/>
                          <a:cs typeface="Times New Roman" panose="02020603050405020304" pitchFamily="18" charset="0"/>
                        </a:rPr>
                        <a:t>. I must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 my social time </a:t>
                      </a:r>
                      <a:r>
                        <a:rPr lang="en-US" sz="1400" b="0" dirty="0">
                          <a:solidFill>
                            <a:schemeClr val="tx1"/>
                          </a:solidFill>
                          <a:effectLst/>
                          <a:latin typeface="Times New Roman" panose="02020603050405020304" pitchFamily="18" charset="0"/>
                          <a:cs typeface="Times New Roman" panose="02020603050405020304" pitchFamily="18" charset="0"/>
                        </a:rPr>
                        <a:t>to 1-2 times a week. I am going to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stop working overtime. </a:t>
                      </a:r>
                      <a:r>
                        <a:rPr lang="en-US" sz="1400" b="0" dirty="0">
                          <a:solidFill>
                            <a:schemeClr val="tx1"/>
                          </a:solidFill>
                          <a:effectLst/>
                          <a:latin typeface="Times New Roman" panose="02020603050405020304" pitchFamily="18" charset="0"/>
                          <a:cs typeface="Times New Roman" panose="02020603050405020304" pitchFamily="18" charset="0"/>
                        </a:rPr>
                        <a:t>The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housework is going to be my partner`s job </a:t>
                      </a:r>
                      <a:r>
                        <a:rPr lang="en-US" sz="1400" b="0" dirty="0">
                          <a:solidFill>
                            <a:schemeClr val="tx1"/>
                          </a:solidFill>
                          <a:effectLst/>
                          <a:latin typeface="Times New Roman" panose="02020603050405020304" pitchFamily="18" charset="0"/>
                          <a:cs typeface="Times New Roman" panose="02020603050405020304" pitchFamily="18" charset="0"/>
                        </a:rPr>
                        <a:t>for most of  the time. I am going to make sure I set my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appointments in one days </a:t>
                      </a:r>
                      <a:r>
                        <a:rPr lang="en-US" sz="1400" b="0" dirty="0">
                          <a:solidFill>
                            <a:schemeClr val="tx1"/>
                          </a:solidFill>
                          <a:effectLst/>
                          <a:latin typeface="Times New Roman" panose="02020603050405020304" pitchFamily="18" charset="0"/>
                          <a:cs typeface="Times New Roman" panose="02020603050405020304" pitchFamily="18" charset="0"/>
                        </a:rPr>
                        <a:t>so I don`t waste more time on that.</a:t>
                      </a:r>
                    </a:p>
                    <a:p>
                      <a:pPr algn="just"/>
                      <a:endParaRPr lang="en-US" sz="1400" b="0" dirty="0">
                        <a:solidFill>
                          <a:schemeClr val="tx1"/>
                        </a:solidFill>
                        <a:effectLst/>
                        <a:latin typeface="Times New Roman" panose="02020603050405020304" pitchFamily="18" charset="0"/>
                        <a:cs typeface="Times New Roman" panose="02020603050405020304" pitchFamily="18" charset="0"/>
                      </a:endParaRPr>
                    </a:p>
                    <a:p>
                      <a:pPr algn="just"/>
                      <a:r>
                        <a:rPr lang="en-US" sz="1400" b="0" dirty="0">
                          <a:solidFill>
                            <a:schemeClr val="tx1"/>
                          </a:solidFill>
                          <a:effectLst/>
                          <a:latin typeface="Times New Roman" panose="02020603050405020304" pitchFamily="18" charset="0"/>
                          <a:cs typeface="Times New Roman" panose="02020603050405020304" pitchFamily="18" charset="0"/>
                        </a:rPr>
                        <a:t>*I am going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prepare a fix schedule </a:t>
                      </a:r>
                      <a:r>
                        <a:rPr lang="en-US" sz="1400" b="0" dirty="0">
                          <a:solidFill>
                            <a:schemeClr val="tx1"/>
                          </a:solidFill>
                          <a:effectLst/>
                          <a:latin typeface="Times New Roman" panose="02020603050405020304" pitchFamily="18" charset="0"/>
                          <a:cs typeface="Times New Roman" panose="02020603050405020304" pitchFamily="18" charset="0"/>
                        </a:rPr>
                        <a:t>and I have to stick to it, in order to make most of my day</a:t>
                      </a:r>
                    </a:p>
                    <a:p>
                      <a:pPr algn="just"/>
                      <a:endParaRPr lang="en-US" sz="1400" b="0" dirty="0">
                        <a:solidFill>
                          <a:schemeClr val="tx1"/>
                        </a:solidFill>
                        <a:effectLst/>
                        <a:latin typeface="Times New Roman" panose="02020603050405020304" pitchFamily="18" charset="0"/>
                        <a:cs typeface="Times New Roman" panose="02020603050405020304" pitchFamily="18" charset="0"/>
                      </a:endParaRPr>
                    </a:p>
                    <a:p>
                      <a:pPr algn="just"/>
                      <a:r>
                        <a:rPr lang="en-US" sz="1400" b="0" dirty="0">
                          <a:solidFill>
                            <a:schemeClr val="tx1"/>
                          </a:solidFill>
                          <a:effectLst/>
                          <a:latin typeface="Times New Roman" panose="02020603050405020304" pitchFamily="18" charset="0"/>
                          <a:cs typeface="Times New Roman" panose="02020603050405020304" pitchFamily="18" charset="0"/>
                        </a:rPr>
                        <a:t>*Histograms shows 8 days without any studying at all. I am going to make sure that doesn`t happen again, I have so </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 time to study every day.</a:t>
                      </a:r>
                    </a:p>
                  </a:txBody>
                  <a:tcPr>
                    <a:noFill/>
                  </a:tcPr>
                </a:tc>
                <a:extLst>
                  <a:ext uri="{0D108BD9-81ED-4DB2-BD59-A6C34878D82A}">
                    <a16:rowId xmlns:a16="http://schemas.microsoft.com/office/drawing/2014/main" val="1929971839"/>
                  </a:ext>
                </a:extLst>
              </a:tr>
            </a:tbl>
          </a:graphicData>
        </a:graphic>
      </p:graphicFrame>
    </p:spTree>
    <p:extLst>
      <p:ext uri="{BB962C8B-B14F-4D97-AF65-F5344CB8AC3E}">
        <p14:creationId xmlns:p14="http://schemas.microsoft.com/office/powerpoint/2010/main" val="219259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64B203-8890-4EBD-A61C-F71C357E0470}"/>
              </a:ext>
            </a:extLst>
          </p:cNvPr>
          <p:cNvGraphicFramePr>
            <a:graphicFrameLocks noGrp="1"/>
          </p:cNvGraphicFramePr>
          <p:nvPr>
            <p:extLst>
              <p:ext uri="{D42A27DB-BD31-4B8C-83A1-F6EECF244321}">
                <p14:modId xmlns:p14="http://schemas.microsoft.com/office/powerpoint/2010/main" val="4018233726"/>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Hypothesis Testing</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5" name="Table 4">
            <a:extLst>
              <a:ext uri="{FF2B5EF4-FFF2-40B4-BE49-F238E27FC236}">
                <a16:creationId xmlns:a16="http://schemas.microsoft.com/office/drawing/2014/main" id="{0FF5C656-4BA2-4747-88AC-E53F80664B32}"/>
              </a:ext>
            </a:extLst>
          </p:cNvPr>
          <p:cNvGraphicFramePr>
            <a:graphicFrameLocks noGrp="1"/>
          </p:cNvGraphicFramePr>
          <p:nvPr>
            <p:extLst>
              <p:ext uri="{D42A27DB-BD31-4B8C-83A1-F6EECF244321}">
                <p14:modId xmlns:p14="http://schemas.microsoft.com/office/powerpoint/2010/main" val="186331750"/>
              </p:ext>
            </p:extLst>
          </p:nvPr>
        </p:nvGraphicFramePr>
        <p:xfrm>
          <a:off x="6693408" y="731520"/>
          <a:ext cx="5498592" cy="701040"/>
        </p:xfrm>
        <a:graphic>
          <a:graphicData uri="http://schemas.openxmlformats.org/drawingml/2006/table">
            <a:tbl>
              <a:tblPr firstRow="1" bandRow="1">
                <a:tableStyleId>{5C22544A-7EE6-4342-B048-85BDC9FD1C3A}</a:tableStyleId>
              </a:tblPr>
              <a:tblGrid>
                <a:gridCol w="5498592">
                  <a:extLst>
                    <a:ext uri="{9D8B030D-6E8A-4147-A177-3AD203B41FA5}">
                      <a16:colId xmlns:a16="http://schemas.microsoft.com/office/drawing/2014/main" val="991582741"/>
                    </a:ext>
                  </a:extLst>
                </a:gridCol>
              </a:tblGrid>
              <a:tr h="585216">
                <a:tc>
                  <a:txBody>
                    <a:bodyPr/>
                    <a:lstStyle/>
                    <a:p>
                      <a:r>
                        <a:rPr lang="en-US" sz="2000" dirty="0">
                          <a:solidFill>
                            <a:schemeClr val="tx1"/>
                          </a:solidFill>
                          <a:latin typeface="Times New Roman" panose="02020603050405020304" pitchFamily="18" charset="0"/>
                          <a:cs typeface="Times New Roman" panose="02020603050405020304" pitchFamily="18" charset="0"/>
                        </a:rPr>
                        <a:t>Two-sample Hypothesis Test for Continuous Data</a:t>
                      </a:r>
                    </a:p>
                  </a:txBody>
                  <a:tcPr>
                    <a:solidFill>
                      <a:schemeClr val="bg1"/>
                    </a:solidFill>
                  </a:tcPr>
                </a:tc>
                <a:extLst>
                  <a:ext uri="{0D108BD9-81ED-4DB2-BD59-A6C34878D82A}">
                    <a16:rowId xmlns:a16="http://schemas.microsoft.com/office/drawing/2014/main" val="3584950950"/>
                  </a:ext>
                </a:extLst>
              </a:tr>
            </a:tbl>
          </a:graphicData>
        </a:graphic>
      </p:graphicFrame>
      <p:pic>
        <p:nvPicPr>
          <p:cNvPr id="7" name="Picture 6" descr="A screenshot of a cell phone screen with text&#10;&#10;Description automatically generated">
            <a:extLst>
              <a:ext uri="{FF2B5EF4-FFF2-40B4-BE49-F238E27FC236}">
                <a16:creationId xmlns:a16="http://schemas.microsoft.com/office/drawing/2014/main" id="{9D5E4150-01FC-4F9E-BEAF-BBE417863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408" y="1432560"/>
            <a:ext cx="5498592" cy="5425440"/>
          </a:xfrm>
          <a:prstGeom prst="rect">
            <a:avLst/>
          </a:prstGeom>
        </p:spPr>
      </p:pic>
      <p:graphicFrame>
        <p:nvGraphicFramePr>
          <p:cNvPr id="8" name="Table 7">
            <a:extLst>
              <a:ext uri="{FF2B5EF4-FFF2-40B4-BE49-F238E27FC236}">
                <a16:creationId xmlns:a16="http://schemas.microsoft.com/office/drawing/2014/main" id="{9FF8313E-7E9A-454A-B029-D74EAE6EDC26}"/>
              </a:ext>
            </a:extLst>
          </p:cNvPr>
          <p:cNvGraphicFramePr>
            <a:graphicFrameLocks noGrp="1"/>
          </p:cNvGraphicFramePr>
          <p:nvPr>
            <p:extLst>
              <p:ext uri="{D42A27DB-BD31-4B8C-83A1-F6EECF244321}">
                <p14:modId xmlns:p14="http://schemas.microsoft.com/office/powerpoint/2010/main" val="3898108967"/>
              </p:ext>
            </p:extLst>
          </p:nvPr>
        </p:nvGraphicFramePr>
        <p:xfrm>
          <a:off x="0" y="731520"/>
          <a:ext cx="6423660" cy="3352800"/>
        </p:xfrm>
        <a:graphic>
          <a:graphicData uri="http://schemas.openxmlformats.org/drawingml/2006/table">
            <a:tbl>
              <a:tblPr firstRow="1" bandRow="1">
                <a:tableStyleId>{5C22544A-7EE6-4342-B048-85BDC9FD1C3A}</a:tableStyleId>
              </a:tblPr>
              <a:tblGrid>
                <a:gridCol w="6423660">
                  <a:extLst>
                    <a:ext uri="{9D8B030D-6E8A-4147-A177-3AD203B41FA5}">
                      <a16:colId xmlns:a16="http://schemas.microsoft.com/office/drawing/2014/main" val="821618329"/>
                    </a:ext>
                  </a:extLst>
                </a:gridCol>
              </a:tblGrid>
              <a:tr h="3188970">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pPr algn="just"/>
                      <a:r>
                        <a:rPr lang="en-US" sz="1600" b="0" dirty="0">
                          <a:solidFill>
                            <a:schemeClr val="tx1"/>
                          </a:solidFill>
                          <a:latin typeface="Times New Roman" panose="02020603050405020304" pitchFamily="18" charset="0"/>
                          <a:cs typeface="Times New Roman" panose="02020603050405020304" pitchFamily="18" charset="0"/>
                        </a:rPr>
                        <a:t>Hypothesis testing is used to determine if I have improved my process by making all the changes. The testing ensures the entire research process remains scientific and reliable. Determines statistically whether or not  there is a cause for concern or if our conclusion is simply due to random variation.</a:t>
                      </a:r>
                    </a:p>
                    <a:p>
                      <a:endParaRPr lang="en-US" b="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Ho – null hypothesis</a:t>
                      </a:r>
                    </a:p>
                    <a:p>
                      <a:r>
                        <a:rPr lang="en-US" sz="1600" b="1" dirty="0">
                          <a:solidFill>
                            <a:schemeClr val="tx1"/>
                          </a:solidFill>
                          <a:latin typeface="Times New Roman" panose="02020603050405020304" pitchFamily="18" charset="0"/>
                          <a:cs typeface="Times New Roman" panose="02020603050405020304" pitchFamily="18" charset="0"/>
                        </a:rPr>
                        <a:t>Ha – alternative hypothesis (what we want to happen)</a:t>
                      </a:r>
                    </a:p>
                    <a:p>
                      <a:r>
                        <a:rPr lang="en-US" sz="1600" b="0" dirty="0">
                          <a:solidFill>
                            <a:schemeClr val="tx1"/>
                          </a:solidFill>
                          <a:latin typeface="Times New Roman" panose="02020603050405020304" pitchFamily="18" charset="0"/>
                          <a:cs typeface="Times New Roman" panose="02020603050405020304" pitchFamily="18" charset="0"/>
                        </a:rPr>
                        <a:t>We have continuous data(min).</a:t>
                      </a:r>
                    </a:p>
                    <a:p>
                      <a:r>
                        <a:rPr lang="en-US" sz="1600" b="0" dirty="0">
                          <a:solidFill>
                            <a:schemeClr val="tx1"/>
                          </a:solidFill>
                          <a:latin typeface="Times New Roman" panose="02020603050405020304" pitchFamily="18" charset="0"/>
                          <a:cs typeface="Times New Roman" panose="02020603050405020304" pitchFamily="18" charset="0"/>
                        </a:rPr>
                        <a:t>Is the mean time for process Study Time for MBC638 for my new and improved process µ2 really more than my original process µ1?</a:t>
                      </a:r>
                    </a:p>
                    <a:p>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676791449"/>
                  </a:ext>
                </a:extLst>
              </a:tr>
            </a:tbl>
          </a:graphicData>
        </a:graphic>
      </p:graphicFrame>
      <p:graphicFrame>
        <p:nvGraphicFramePr>
          <p:cNvPr id="9" name="Table 8">
            <a:extLst>
              <a:ext uri="{FF2B5EF4-FFF2-40B4-BE49-F238E27FC236}">
                <a16:creationId xmlns:a16="http://schemas.microsoft.com/office/drawing/2014/main" id="{BA2F7B7A-6A5A-4947-9979-2427ED161E57}"/>
              </a:ext>
            </a:extLst>
          </p:cNvPr>
          <p:cNvGraphicFramePr>
            <a:graphicFrameLocks noGrp="1"/>
          </p:cNvGraphicFramePr>
          <p:nvPr>
            <p:extLst>
              <p:ext uri="{D42A27DB-BD31-4B8C-83A1-F6EECF244321}">
                <p14:modId xmlns:p14="http://schemas.microsoft.com/office/powerpoint/2010/main" val="2023430288"/>
              </p:ext>
            </p:extLst>
          </p:nvPr>
        </p:nvGraphicFramePr>
        <p:xfrm>
          <a:off x="1" y="3790950"/>
          <a:ext cx="2217420" cy="914400"/>
        </p:xfrm>
        <a:graphic>
          <a:graphicData uri="http://schemas.openxmlformats.org/drawingml/2006/table">
            <a:tbl>
              <a:tblPr firstRow="1" bandRow="1">
                <a:tableStyleId>{5C22544A-7EE6-4342-B048-85BDC9FD1C3A}</a:tableStyleId>
              </a:tblPr>
              <a:tblGrid>
                <a:gridCol w="2217420">
                  <a:extLst>
                    <a:ext uri="{9D8B030D-6E8A-4147-A177-3AD203B41FA5}">
                      <a16:colId xmlns:a16="http://schemas.microsoft.com/office/drawing/2014/main" val="3108550496"/>
                    </a:ext>
                  </a:extLst>
                </a:gridCol>
              </a:tblGrid>
              <a:tr h="701040">
                <a:tc>
                  <a:txBody>
                    <a:bodyPr/>
                    <a:lstStyle/>
                    <a:p>
                      <a:pPr algn="ctr"/>
                      <a:r>
                        <a:rPr lang="it-IT" dirty="0">
                          <a:solidFill>
                            <a:schemeClr val="tx1"/>
                          </a:solidFill>
                          <a:latin typeface="Times New Roman" panose="02020603050405020304" pitchFamily="18" charset="0"/>
                          <a:cs typeface="Times New Roman" panose="02020603050405020304" pitchFamily="18" charset="0"/>
                        </a:rPr>
                        <a:t>Ho : µ1≥ µ2</a:t>
                      </a:r>
                    </a:p>
                    <a:p>
                      <a:pPr algn="ctr"/>
                      <a:r>
                        <a:rPr lang="it-IT" dirty="0">
                          <a:solidFill>
                            <a:schemeClr val="tx1"/>
                          </a:solidFill>
                          <a:latin typeface="Times New Roman" panose="02020603050405020304" pitchFamily="18" charset="0"/>
                          <a:cs typeface="Times New Roman" panose="02020603050405020304" pitchFamily="18" charset="0"/>
                        </a:rPr>
                        <a:t>Ha: µ1&lt; µ2</a:t>
                      </a:r>
                    </a:p>
                    <a:p>
                      <a:endParaRPr lang="en-US" dirty="0"/>
                    </a:p>
                  </a:txBody>
                  <a:tcPr anchor="ctr">
                    <a:solidFill>
                      <a:schemeClr val="accent2">
                        <a:lumMod val="20000"/>
                        <a:lumOff val="80000"/>
                      </a:schemeClr>
                    </a:solidFill>
                  </a:tcPr>
                </a:tc>
                <a:extLst>
                  <a:ext uri="{0D108BD9-81ED-4DB2-BD59-A6C34878D82A}">
                    <a16:rowId xmlns:a16="http://schemas.microsoft.com/office/drawing/2014/main" val="955569383"/>
                  </a:ext>
                </a:extLst>
              </a:tr>
            </a:tbl>
          </a:graphicData>
        </a:graphic>
      </p:graphicFrame>
      <p:graphicFrame>
        <p:nvGraphicFramePr>
          <p:cNvPr id="10" name="Table 9">
            <a:extLst>
              <a:ext uri="{FF2B5EF4-FFF2-40B4-BE49-F238E27FC236}">
                <a16:creationId xmlns:a16="http://schemas.microsoft.com/office/drawing/2014/main" id="{05DE1414-D47C-4787-8701-BB82416ACC13}"/>
              </a:ext>
            </a:extLst>
          </p:cNvPr>
          <p:cNvGraphicFramePr>
            <a:graphicFrameLocks noGrp="1"/>
          </p:cNvGraphicFramePr>
          <p:nvPr>
            <p:extLst>
              <p:ext uri="{D42A27DB-BD31-4B8C-83A1-F6EECF244321}">
                <p14:modId xmlns:p14="http://schemas.microsoft.com/office/powerpoint/2010/main" val="2581158081"/>
              </p:ext>
            </p:extLst>
          </p:nvPr>
        </p:nvGraphicFramePr>
        <p:xfrm>
          <a:off x="0" y="4491990"/>
          <a:ext cx="6693408" cy="2529840"/>
        </p:xfrm>
        <a:graphic>
          <a:graphicData uri="http://schemas.openxmlformats.org/drawingml/2006/table">
            <a:tbl>
              <a:tblPr firstRow="1" bandRow="1">
                <a:tableStyleId>{5C22544A-7EE6-4342-B048-85BDC9FD1C3A}</a:tableStyleId>
              </a:tblPr>
              <a:tblGrid>
                <a:gridCol w="6693408">
                  <a:extLst>
                    <a:ext uri="{9D8B030D-6E8A-4147-A177-3AD203B41FA5}">
                      <a16:colId xmlns:a16="http://schemas.microsoft.com/office/drawing/2014/main" val="1682447667"/>
                    </a:ext>
                  </a:extLst>
                </a:gridCol>
              </a:tblGrid>
              <a:tr h="2366010">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I picked one-tail two sample lower left-tail test.</a:t>
                      </a:r>
                    </a:p>
                    <a:p>
                      <a:pPr algn="just"/>
                      <a:r>
                        <a:rPr lang="en-US" sz="1600" dirty="0">
                          <a:solidFill>
                            <a:schemeClr val="tx1"/>
                          </a:solidFill>
                          <a:latin typeface="Times New Roman" panose="02020603050405020304" pitchFamily="18" charset="0"/>
                          <a:cs typeface="Times New Roman" panose="02020603050405020304" pitchFamily="18" charset="0"/>
                        </a:rPr>
                        <a:t>n1= 28 and n2=12 so n1+ n2=40&gt;30 (large sample size)</a:t>
                      </a:r>
                    </a:p>
                    <a:p>
                      <a:pPr algn="just"/>
                      <a:r>
                        <a:rPr lang="en-US" sz="1600" dirty="0">
                          <a:solidFill>
                            <a:schemeClr val="tx1"/>
                          </a:solidFill>
                          <a:latin typeface="Times New Roman" panose="02020603050405020304" pitchFamily="18" charset="0"/>
                          <a:cs typeface="Times New Roman" panose="02020603050405020304" pitchFamily="18" charset="0"/>
                        </a:rPr>
                        <a:t>x ̅1=90.57    x ̅2=189.79</a:t>
                      </a:r>
                    </a:p>
                    <a:p>
                      <a:pPr algn="just"/>
                      <a:r>
                        <a:rPr lang="en-US" sz="1600" dirty="0">
                          <a:solidFill>
                            <a:schemeClr val="tx1"/>
                          </a:solidFill>
                          <a:latin typeface="Times New Roman" panose="02020603050405020304" pitchFamily="18" charset="0"/>
                          <a:cs typeface="Times New Roman" panose="02020603050405020304" pitchFamily="18" charset="0"/>
                        </a:rPr>
                        <a:t>S1 = 99.60    S2 = 109.72</a:t>
                      </a:r>
                    </a:p>
                    <a:p>
                      <a:r>
                        <a:rPr lang="en-US" sz="1600" dirty="0">
                          <a:solidFill>
                            <a:schemeClr val="tx1"/>
                          </a:solidFill>
                          <a:latin typeface="Times New Roman" panose="02020603050405020304" pitchFamily="18" charset="0"/>
                          <a:cs typeface="Times New Roman" panose="02020603050405020304" pitchFamily="18" charset="0"/>
                        </a:rPr>
                        <a:t> 𝛼=0.05 (I want to be wrong just 5 % of the time)</a:t>
                      </a:r>
                    </a:p>
                    <a:p>
                      <a:r>
                        <a:rPr lang="en-US" sz="1600" dirty="0">
                          <a:solidFill>
                            <a:schemeClr val="tx1"/>
                          </a:solidFill>
                          <a:latin typeface="Times New Roman" panose="02020603050405020304" pitchFamily="18" charset="0"/>
                          <a:cs typeface="Times New Roman" panose="02020603050405020304" pitchFamily="18" charset="0"/>
                        </a:rPr>
                        <a:t>= -2.3925578297 = 0.0084   =NORM.S.DIST(0.0084, TRUE)</a:t>
                      </a:r>
                    </a:p>
                    <a:p>
                      <a:r>
                        <a:rPr lang="en-US" sz="1600" dirty="0">
                          <a:solidFill>
                            <a:schemeClr val="tx1"/>
                          </a:solidFill>
                          <a:latin typeface="Times New Roman" panose="02020603050405020304" pitchFamily="18" charset="0"/>
                          <a:cs typeface="Times New Roman" panose="02020603050405020304" pitchFamily="18" charset="0"/>
                        </a:rPr>
                        <a:t>P = area left of Z  p=0.50 we can`t reject the Ho</a:t>
                      </a:r>
                    </a:p>
                    <a:p>
                      <a:r>
                        <a:rPr lang="en-US" sz="1600" dirty="0">
                          <a:solidFill>
                            <a:schemeClr val="tx1"/>
                          </a:solidFill>
                          <a:latin typeface="Times New Roman" panose="02020603050405020304" pitchFamily="18" charset="0"/>
                          <a:cs typeface="Times New Roman" panose="02020603050405020304" pitchFamily="18" charset="0"/>
                        </a:rPr>
                        <a:t>The results shows that Y (study time) still may not be a statistically significant to a 95% level of confidence that the before and after data is different. </a:t>
                      </a:r>
                    </a:p>
                  </a:txBody>
                  <a:tcPr>
                    <a:solidFill>
                      <a:schemeClr val="bg1"/>
                    </a:solidFill>
                  </a:tcPr>
                </a:tc>
                <a:extLst>
                  <a:ext uri="{0D108BD9-81ED-4DB2-BD59-A6C34878D82A}">
                    <a16:rowId xmlns:a16="http://schemas.microsoft.com/office/drawing/2014/main" val="1196643908"/>
                  </a:ext>
                </a:extLst>
              </a:tr>
            </a:tbl>
          </a:graphicData>
        </a:graphic>
      </p:graphicFrame>
      <p:pic>
        <p:nvPicPr>
          <p:cNvPr id="11" name="Picture 10">
            <a:extLst>
              <a:ext uri="{FF2B5EF4-FFF2-40B4-BE49-F238E27FC236}">
                <a16:creationId xmlns:a16="http://schemas.microsoft.com/office/drawing/2014/main" id="{DBA789F5-B68F-42CD-90F6-0D086B184FB0}"/>
              </a:ext>
            </a:extLst>
          </p:cNvPr>
          <p:cNvPicPr>
            <a:picLocks noChangeAspect="1"/>
          </p:cNvPicPr>
          <p:nvPr/>
        </p:nvPicPr>
        <p:blipFill>
          <a:blip r:embed="rId3"/>
          <a:stretch>
            <a:fillRect/>
          </a:stretch>
        </p:blipFill>
        <p:spPr>
          <a:xfrm>
            <a:off x="5156648" y="5094230"/>
            <a:ext cx="3781612" cy="809365"/>
          </a:xfrm>
          <a:prstGeom prst="rect">
            <a:avLst/>
          </a:prstGeom>
        </p:spPr>
      </p:pic>
    </p:spTree>
    <p:extLst>
      <p:ext uri="{BB962C8B-B14F-4D97-AF65-F5344CB8AC3E}">
        <p14:creationId xmlns:p14="http://schemas.microsoft.com/office/powerpoint/2010/main" val="265063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F83B0DD-522D-4297-84D7-CC221393AE34}"/>
              </a:ext>
            </a:extLst>
          </p:cNvPr>
          <p:cNvGraphicFramePr>
            <a:graphicFrameLocks noGrp="1"/>
          </p:cNvGraphicFramePr>
          <p:nvPr>
            <p:extLst>
              <p:ext uri="{D42A27DB-BD31-4B8C-83A1-F6EECF244321}">
                <p14:modId xmlns:p14="http://schemas.microsoft.com/office/powerpoint/2010/main" val="3586238931"/>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Chi-Square – Test for independence</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3" name="Table 2">
            <a:extLst>
              <a:ext uri="{FF2B5EF4-FFF2-40B4-BE49-F238E27FC236}">
                <a16:creationId xmlns:a16="http://schemas.microsoft.com/office/drawing/2014/main" id="{8E943FA0-B31F-421F-8594-501A4D7649A4}"/>
              </a:ext>
            </a:extLst>
          </p:cNvPr>
          <p:cNvGraphicFramePr>
            <a:graphicFrameLocks noGrp="1"/>
          </p:cNvGraphicFramePr>
          <p:nvPr>
            <p:extLst>
              <p:ext uri="{D42A27DB-BD31-4B8C-83A1-F6EECF244321}">
                <p14:modId xmlns:p14="http://schemas.microsoft.com/office/powerpoint/2010/main" val="3883726170"/>
              </p:ext>
            </p:extLst>
          </p:nvPr>
        </p:nvGraphicFramePr>
        <p:xfrm>
          <a:off x="0" y="719666"/>
          <a:ext cx="12192000" cy="1463464"/>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554785001"/>
                    </a:ext>
                  </a:extLst>
                </a:gridCol>
              </a:tblGrid>
              <a:tr h="1463464">
                <a:tc>
                  <a:txBody>
                    <a:bodyPr/>
                    <a:lstStyle/>
                    <a:p>
                      <a:pPr algn="just"/>
                      <a:r>
                        <a:rPr lang="en-US" sz="1600" b="0" dirty="0">
                          <a:solidFill>
                            <a:schemeClr val="tx1"/>
                          </a:solidFill>
                          <a:latin typeface="Times New Roman" panose="02020603050405020304" pitchFamily="18" charset="0"/>
                          <a:cs typeface="Times New Roman" panose="02020603050405020304" pitchFamily="18" charset="0"/>
                        </a:rPr>
                        <a:t>Chi-Square is used to determine if two classification variables are related, testing the statistical independence of two random variables. In this process is used to determine whether being a week day(M-F) or weekend day(S-S) has relationship with my study time(y). Discreate data is going to be used. Figuring that out is going to lead me  to a conclusion if I need to spend more time to study during the week or the weekend. We don`t know what kind of relationship is, just if there`s a relationship. Negative aspect is that we have discreate data, so we need a lot of points.</a:t>
                      </a:r>
                    </a:p>
                  </a:txBody>
                  <a:tcPr>
                    <a:solidFill>
                      <a:schemeClr val="bg1"/>
                    </a:solidFill>
                  </a:tcPr>
                </a:tc>
                <a:extLst>
                  <a:ext uri="{0D108BD9-81ED-4DB2-BD59-A6C34878D82A}">
                    <a16:rowId xmlns:a16="http://schemas.microsoft.com/office/drawing/2014/main" val="1536017515"/>
                  </a:ext>
                </a:extLst>
              </a:tr>
            </a:tbl>
          </a:graphicData>
        </a:graphic>
      </p:graphicFrame>
      <p:sp>
        <p:nvSpPr>
          <p:cNvPr id="4" name="Rectangle 3">
            <a:extLst>
              <a:ext uri="{FF2B5EF4-FFF2-40B4-BE49-F238E27FC236}">
                <a16:creationId xmlns:a16="http://schemas.microsoft.com/office/drawing/2014/main" id="{14E7EF60-F4D4-48FF-B96A-20A2FE0783B1}"/>
              </a:ext>
            </a:extLst>
          </p:cNvPr>
          <p:cNvSpPr/>
          <p:nvPr/>
        </p:nvSpPr>
        <p:spPr>
          <a:xfrm>
            <a:off x="0" y="1999954"/>
            <a:ext cx="6012180" cy="137348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latin typeface="Times New Roman" panose="02020603050405020304" pitchFamily="18" charset="0"/>
                <a:cs typeface="Times New Roman" panose="02020603050405020304" pitchFamily="18" charset="0"/>
              </a:rPr>
              <a:t>Hypothesis Statement</a:t>
            </a:r>
          </a:p>
          <a:p>
            <a:r>
              <a:rPr lang="en-US" sz="1600" b="1" dirty="0">
                <a:solidFill>
                  <a:schemeClr val="tx1"/>
                </a:solidFill>
                <a:latin typeface="Times New Roman" panose="02020603050405020304" pitchFamily="18" charset="0"/>
                <a:cs typeface="Times New Roman" panose="02020603050405020304" pitchFamily="18" charset="0"/>
              </a:rPr>
              <a:t>Ho: Study time and day of the week are independent(there`s not relationship)</a:t>
            </a:r>
          </a:p>
          <a:p>
            <a:r>
              <a:rPr lang="en-US" sz="1600" b="1" dirty="0">
                <a:solidFill>
                  <a:schemeClr val="tx1"/>
                </a:solidFill>
                <a:latin typeface="Times New Roman" panose="02020603050405020304" pitchFamily="18" charset="0"/>
                <a:cs typeface="Times New Roman" panose="02020603050405020304" pitchFamily="18" charset="0"/>
              </a:rPr>
              <a:t>Ha:  Study time and day of the week are not independent(there`s a relationship)</a:t>
            </a: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797821E-7931-4404-8297-2F4CF78C05A9}"/>
              </a:ext>
            </a:extLst>
          </p:cNvPr>
          <p:cNvPicPr>
            <a:picLocks noChangeAspect="1"/>
          </p:cNvPicPr>
          <p:nvPr/>
        </p:nvPicPr>
        <p:blipFill>
          <a:blip r:embed="rId2"/>
          <a:stretch>
            <a:fillRect/>
          </a:stretch>
        </p:blipFill>
        <p:spPr>
          <a:xfrm>
            <a:off x="102870" y="3750392"/>
            <a:ext cx="4987171" cy="1043040"/>
          </a:xfrm>
          <a:prstGeom prst="rect">
            <a:avLst/>
          </a:prstGeom>
        </p:spPr>
      </p:pic>
      <p:pic>
        <p:nvPicPr>
          <p:cNvPr id="6" name="Picture 5">
            <a:extLst>
              <a:ext uri="{FF2B5EF4-FFF2-40B4-BE49-F238E27FC236}">
                <a16:creationId xmlns:a16="http://schemas.microsoft.com/office/drawing/2014/main" id="{D5972C29-1E35-4539-855B-DF091DD8CB74}"/>
              </a:ext>
            </a:extLst>
          </p:cNvPr>
          <p:cNvPicPr>
            <a:picLocks noChangeAspect="1"/>
          </p:cNvPicPr>
          <p:nvPr/>
        </p:nvPicPr>
        <p:blipFill>
          <a:blip r:embed="rId3"/>
          <a:stretch>
            <a:fillRect/>
          </a:stretch>
        </p:blipFill>
        <p:spPr>
          <a:xfrm>
            <a:off x="102870" y="4986711"/>
            <a:ext cx="1700460" cy="1297440"/>
          </a:xfrm>
          <a:prstGeom prst="rect">
            <a:avLst/>
          </a:prstGeom>
        </p:spPr>
      </p:pic>
      <p:pic>
        <p:nvPicPr>
          <p:cNvPr id="7" name="Picture 6">
            <a:extLst>
              <a:ext uri="{FF2B5EF4-FFF2-40B4-BE49-F238E27FC236}">
                <a16:creationId xmlns:a16="http://schemas.microsoft.com/office/drawing/2014/main" id="{748E3A37-BA68-4B7C-88CC-133A4CA7D225}"/>
              </a:ext>
            </a:extLst>
          </p:cNvPr>
          <p:cNvPicPr>
            <a:picLocks noChangeAspect="1"/>
          </p:cNvPicPr>
          <p:nvPr/>
        </p:nvPicPr>
        <p:blipFill>
          <a:blip r:embed="rId4"/>
          <a:stretch>
            <a:fillRect/>
          </a:stretch>
        </p:blipFill>
        <p:spPr>
          <a:xfrm>
            <a:off x="2055780" y="4986711"/>
            <a:ext cx="2931391" cy="1551840"/>
          </a:xfrm>
          <a:prstGeom prst="rect">
            <a:avLst/>
          </a:prstGeom>
        </p:spPr>
      </p:pic>
      <p:pic>
        <p:nvPicPr>
          <p:cNvPr id="8" name="Picture 7">
            <a:extLst>
              <a:ext uri="{FF2B5EF4-FFF2-40B4-BE49-F238E27FC236}">
                <a16:creationId xmlns:a16="http://schemas.microsoft.com/office/drawing/2014/main" id="{A065FFD3-ADF9-4993-873E-E48B0B898586}"/>
              </a:ext>
            </a:extLst>
          </p:cNvPr>
          <p:cNvPicPr>
            <a:picLocks noChangeAspect="1"/>
          </p:cNvPicPr>
          <p:nvPr/>
        </p:nvPicPr>
        <p:blipFill>
          <a:blip r:embed="rId5"/>
          <a:stretch>
            <a:fillRect/>
          </a:stretch>
        </p:blipFill>
        <p:spPr>
          <a:xfrm>
            <a:off x="2032920" y="6543870"/>
            <a:ext cx="1649700" cy="279840"/>
          </a:xfrm>
          <a:prstGeom prst="rect">
            <a:avLst/>
          </a:prstGeom>
        </p:spPr>
      </p:pic>
      <p:pic>
        <p:nvPicPr>
          <p:cNvPr id="9" name="Picture 8">
            <a:extLst>
              <a:ext uri="{FF2B5EF4-FFF2-40B4-BE49-F238E27FC236}">
                <a16:creationId xmlns:a16="http://schemas.microsoft.com/office/drawing/2014/main" id="{DA926DF8-C976-4B8A-9CA9-C09464901ABD}"/>
              </a:ext>
            </a:extLst>
          </p:cNvPr>
          <p:cNvPicPr>
            <a:picLocks noChangeAspect="1"/>
          </p:cNvPicPr>
          <p:nvPr/>
        </p:nvPicPr>
        <p:blipFill>
          <a:blip r:embed="rId6"/>
          <a:stretch>
            <a:fillRect/>
          </a:stretch>
        </p:blipFill>
        <p:spPr>
          <a:xfrm>
            <a:off x="4144980" y="6538551"/>
            <a:ext cx="2461860" cy="279840"/>
          </a:xfrm>
          <a:prstGeom prst="rect">
            <a:avLst/>
          </a:prstGeom>
        </p:spPr>
      </p:pic>
      <p:sp>
        <p:nvSpPr>
          <p:cNvPr id="10" name="Rectangle 9">
            <a:extLst>
              <a:ext uri="{FF2B5EF4-FFF2-40B4-BE49-F238E27FC236}">
                <a16:creationId xmlns:a16="http://schemas.microsoft.com/office/drawing/2014/main" id="{8B76998E-9B17-438A-84FC-CA9591A89352}"/>
              </a:ext>
            </a:extLst>
          </p:cNvPr>
          <p:cNvSpPr/>
          <p:nvPr/>
        </p:nvSpPr>
        <p:spPr>
          <a:xfrm>
            <a:off x="6166485" y="1850237"/>
            <a:ext cx="5871210" cy="349800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latin typeface="Times New Roman" panose="02020603050405020304" pitchFamily="18" charset="0"/>
                <a:cs typeface="Times New Roman" panose="02020603050405020304" pitchFamily="18" charset="0"/>
              </a:rPr>
              <a:t>Results</a:t>
            </a: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We have a p-value = .01 which is low and &lt; .05 so we can reject our </a:t>
            </a:r>
            <a:r>
              <a:rPr lang="en-US" sz="1600" b="1" dirty="0">
                <a:solidFill>
                  <a:prstClr val="black"/>
                </a:solidFill>
                <a:latin typeface="Times New Roman" panose="02020603050405020304" pitchFamily="18" charset="0"/>
                <a:cs typeface="Times New Roman" panose="02020603050405020304" pitchFamily="18" charset="0"/>
              </a:rPr>
              <a:t>Ho and conclude that we can verify our claim and say that there is relationship between study time and day of the week. </a:t>
            </a:r>
          </a:p>
          <a:p>
            <a:endParaRPr lang="en-US" sz="1600" b="1" dirty="0">
              <a:solidFill>
                <a:prstClr val="black"/>
              </a:solidFill>
              <a:latin typeface="Times New Roman" panose="02020603050405020304" pitchFamily="18" charset="0"/>
              <a:cs typeface="Times New Roman" panose="02020603050405020304" pitchFamily="18" charset="0"/>
            </a:endParaRPr>
          </a:p>
          <a:p>
            <a:endParaRPr lang="en-US" sz="1600" b="1" dirty="0">
              <a:solidFill>
                <a:prstClr val="black"/>
              </a:solidFill>
              <a:latin typeface="Times New Roman" panose="02020603050405020304" pitchFamily="18" charset="0"/>
              <a:cs typeface="Times New Roman" panose="02020603050405020304" pitchFamily="18" charset="0"/>
            </a:endParaRPr>
          </a:p>
          <a:p>
            <a:endParaRPr lang="en-US" sz="1600" b="1" dirty="0">
              <a:solidFill>
                <a:prstClr val="black"/>
              </a:solidFill>
              <a:latin typeface="Times New Roman" panose="02020603050405020304" pitchFamily="18" charset="0"/>
              <a:cs typeface="Times New Roman" panose="02020603050405020304" pitchFamily="18" charset="0"/>
            </a:endParaRPr>
          </a:p>
          <a:p>
            <a:r>
              <a:rPr lang="en-US" sz="1600" b="1" dirty="0">
                <a:solidFill>
                  <a:prstClr val="black"/>
                </a:solidFill>
                <a:latin typeface="Times New Roman" panose="02020603050405020304" pitchFamily="18" charset="0"/>
                <a:cs typeface="Times New Roman" panose="02020603050405020304" pitchFamily="18" charset="0"/>
              </a:rPr>
              <a:t>Usually S-S I don`t go to work so I have more time to spend on all my activities. The time during the weekend can be used for optimizing my study time process. </a:t>
            </a:r>
            <a:endParaRPr lang="en-US" sz="16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8D54EBF-6671-43DD-AC27-816BCBDA7A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2490" y="5422619"/>
            <a:ext cx="1259199" cy="1259199"/>
          </a:xfrm>
          <a:prstGeom prst="rect">
            <a:avLst/>
          </a:prstGeom>
        </p:spPr>
      </p:pic>
    </p:spTree>
    <p:extLst>
      <p:ext uri="{BB962C8B-B14F-4D97-AF65-F5344CB8AC3E}">
        <p14:creationId xmlns:p14="http://schemas.microsoft.com/office/powerpoint/2010/main" val="417376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3828E6-3B6F-4EFD-99FB-E6082BC3C715}"/>
              </a:ext>
            </a:extLst>
          </p:cNvPr>
          <p:cNvGraphicFramePr>
            <a:graphicFrameLocks noGrp="1"/>
          </p:cNvGraphicFramePr>
          <p:nvPr>
            <p:extLst>
              <p:ext uri="{D42A27DB-BD31-4B8C-83A1-F6EECF244321}">
                <p14:modId xmlns:p14="http://schemas.microsoft.com/office/powerpoint/2010/main" val="1463449463"/>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Regression analysis (Before improvement)</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sp>
        <p:nvSpPr>
          <p:cNvPr id="3" name="Rectangle 2">
            <a:extLst>
              <a:ext uri="{FF2B5EF4-FFF2-40B4-BE49-F238E27FC236}">
                <a16:creationId xmlns:a16="http://schemas.microsoft.com/office/drawing/2014/main" id="{8F261FF9-E39E-4B61-B40B-AB9653812B02}"/>
              </a:ext>
            </a:extLst>
          </p:cNvPr>
          <p:cNvSpPr/>
          <p:nvPr/>
        </p:nvSpPr>
        <p:spPr>
          <a:xfrm>
            <a:off x="0" y="731520"/>
            <a:ext cx="12192000" cy="948423"/>
          </a:xfrm>
          <a:prstGeom prst="rect">
            <a:avLst/>
          </a:prstGeom>
          <a:solidFill>
            <a:schemeClr val="bg1"/>
          </a:solidFill>
          <a:ln/>
        </p:spPr>
        <p:style>
          <a:lnRef idx="1">
            <a:schemeClr val="accent2"/>
          </a:lnRef>
          <a:fillRef idx="2">
            <a:schemeClr val="accent2"/>
          </a:fillRef>
          <a:effectRef idx="1">
            <a:schemeClr val="accent2"/>
          </a:effectRef>
          <a:fontRef idx="minor">
            <a:schemeClr val="dk1"/>
          </a:fontRef>
        </p:style>
        <p:txBody>
          <a:bodyPr rtlCol="0" anchor="t"/>
          <a:lstStyle/>
          <a:p>
            <a:pPr algn="just">
              <a:lnSpc>
                <a:spcPct val="107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Regression is a way to see if my output and input variable are related and determine the strength of that relationship. My goal is to see which independent variables has impact on my process so I can improve them later. It is a way to model or predict the relationship between those variables.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AA7846-9505-4D57-892E-A1D819DEBFFC}"/>
              </a:ext>
            </a:extLst>
          </p:cNvPr>
          <p:cNvPicPr>
            <a:picLocks noChangeAspect="1"/>
          </p:cNvPicPr>
          <p:nvPr/>
        </p:nvPicPr>
        <p:blipFill>
          <a:blip r:embed="rId2"/>
          <a:stretch>
            <a:fillRect/>
          </a:stretch>
        </p:blipFill>
        <p:spPr>
          <a:xfrm>
            <a:off x="0" y="1738420"/>
            <a:ext cx="5975547" cy="2764465"/>
          </a:xfrm>
          <a:prstGeom prst="rect">
            <a:avLst/>
          </a:prstGeom>
        </p:spPr>
      </p:pic>
      <p:pic>
        <p:nvPicPr>
          <p:cNvPr id="5" name="Picture 4">
            <a:extLst>
              <a:ext uri="{FF2B5EF4-FFF2-40B4-BE49-F238E27FC236}">
                <a16:creationId xmlns:a16="http://schemas.microsoft.com/office/drawing/2014/main" id="{CDFA2481-B0CF-4855-A661-F5755C86C302}"/>
              </a:ext>
            </a:extLst>
          </p:cNvPr>
          <p:cNvPicPr>
            <a:picLocks noChangeAspect="1"/>
          </p:cNvPicPr>
          <p:nvPr/>
        </p:nvPicPr>
        <p:blipFill>
          <a:blip r:embed="rId3"/>
          <a:stretch>
            <a:fillRect/>
          </a:stretch>
        </p:blipFill>
        <p:spPr>
          <a:xfrm>
            <a:off x="5699629" y="1818166"/>
            <a:ext cx="6492371" cy="4922876"/>
          </a:xfrm>
          <a:prstGeom prst="rect">
            <a:avLst/>
          </a:prstGeom>
        </p:spPr>
      </p:pic>
      <p:sp>
        <p:nvSpPr>
          <p:cNvPr id="6" name="Rectangle 5">
            <a:extLst>
              <a:ext uri="{FF2B5EF4-FFF2-40B4-BE49-F238E27FC236}">
                <a16:creationId xmlns:a16="http://schemas.microsoft.com/office/drawing/2014/main" id="{1C53C009-BABE-4FF1-9C7B-AA8E38CBB29B}"/>
              </a:ext>
            </a:extLst>
          </p:cNvPr>
          <p:cNvSpPr/>
          <p:nvPr/>
        </p:nvSpPr>
        <p:spPr>
          <a:xfrm>
            <a:off x="0" y="4529470"/>
            <a:ext cx="5613991" cy="23285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latin typeface="Times New Roman" panose="02020603050405020304" pitchFamily="18" charset="0"/>
                <a:cs typeface="Times New Roman" panose="02020603050405020304" pitchFamily="18" charset="0"/>
              </a:rPr>
              <a:t>Results</a:t>
            </a:r>
          </a:p>
          <a:p>
            <a:pPr algn="just"/>
            <a:r>
              <a:rPr lang="en-US" sz="1300" b="1" dirty="0">
                <a:solidFill>
                  <a:schemeClr val="tx1"/>
                </a:solidFill>
                <a:latin typeface="Times New Roman" panose="02020603050405020304" pitchFamily="18" charset="0"/>
                <a:cs typeface="Times New Roman" panose="02020603050405020304" pitchFamily="18" charset="0"/>
              </a:rPr>
              <a:t>I ran the regression with all the variables and after I examined their p-values I choose the one with  p&lt;0.05. I concluded that there is relationship between </a:t>
            </a:r>
            <a:r>
              <a:rPr lang="en-US" sz="1300" b="1" i="1" dirty="0">
                <a:solidFill>
                  <a:schemeClr val="tx1"/>
                </a:solidFill>
                <a:latin typeface="Times New Roman" panose="02020603050405020304" pitchFamily="18" charset="0"/>
                <a:cs typeface="Times New Roman" panose="02020603050405020304" pitchFamily="18" charset="0"/>
              </a:rPr>
              <a:t>time for work</a:t>
            </a:r>
            <a:r>
              <a:rPr lang="en-US" sz="1300" b="1" dirty="0">
                <a:solidFill>
                  <a:schemeClr val="tx1"/>
                </a:solidFill>
                <a:latin typeface="Times New Roman" panose="02020603050405020304" pitchFamily="18" charset="0"/>
                <a:cs typeface="Times New Roman" panose="02020603050405020304" pitchFamily="18" charset="0"/>
              </a:rPr>
              <a:t>, </a:t>
            </a:r>
            <a:r>
              <a:rPr lang="en-US" sz="1300" b="1" i="1" dirty="0">
                <a:solidFill>
                  <a:schemeClr val="tx1"/>
                </a:solidFill>
                <a:latin typeface="Times New Roman" panose="02020603050405020304" pitchFamily="18" charset="0"/>
                <a:cs typeface="Times New Roman" panose="02020603050405020304" pitchFamily="18" charset="0"/>
              </a:rPr>
              <a:t>social min</a:t>
            </a:r>
            <a:r>
              <a:rPr lang="en-US" sz="1300" b="1" dirty="0">
                <a:solidFill>
                  <a:schemeClr val="tx1"/>
                </a:solidFill>
                <a:latin typeface="Times New Roman" panose="02020603050405020304" pitchFamily="18" charset="0"/>
                <a:cs typeface="Times New Roman" panose="02020603050405020304" pitchFamily="18" charset="0"/>
              </a:rPr>
              <a:t>, </a:t>
            </a:r>
            <a:r>
              <a:rPr lang="en-US" sz="1300" b="1" i="1" dirty="0">
                <a:solidFill>
                  <a:schemeClr val="tx1"/>
                </a:solidFill>
                <a:latin typeface="Times New Roman" panose="02020603050405020304" pitchFamily="18" charset="0"/>
                <a:cs typeface="Times New Roman" panose="02020603050405020304" pitchFamily="18" charset="0"/>
              </a:rPr>
              <a:t>time for workout</a:t>
            </a:r>
            <a:r>
              <a:rPr lang="en-US" sz="1300" b="1" dirty="0">
                <a:solidFill>
                  <a:schemeClr val="tx1"/>
                </a:solidFill>
                <a:latin typeface="Times New Roman" panose="02020603050405020304" pitchFamily="18" charset="0"/>
                <a:cs typeface="Times New Roman" panose="02020603050405020304" pitchFamily="18" charset="0"/>
              </a:rPr>
              <a:t>, </a:t>
            </a:r>
            <a:r>
              <a:rPr lang="en-US" sz="1300" b="1" i="1" dirty="0">
                <a:solidFill>
                  <a:schemeClr val="tx1"/>
                </a:solidFill>
                <a:latin typeface="Times New Roman" panose="02020603050405020304" pitchFamily="18" charset="0"/>
                <a:cs typeface="Times New Roman" panose="02020603050405020304" pitchFamily="18" charset="0"/>
              </a:rPr>
              <a:t>housework min </a:t>
            </a:r>
            <a:r>
              <a:rPr lang="en-US" sz="1300" b="1" dirty="0">
                <a:solidFill>
                  <a:schemeClr val="tx1"/>
                </a:solidFill>
                <a:latin typeface="Times New Roman" panose="02020603050405020304" pitchFamily="18" charset="0"/>
                <a:cs typeface="Times New Roman" panose="02020603050405020304" pitchFamily="18" charset="0"/>
              </a:rPr>
              <a:t>and </a:t>
            </a:r>
            <a:r>
              <a:rPr lang="en-US" sz="1300" b="1" i="1" dirty="0">
                <a:solidFill>
                  <a:schemeClr val="tx1"/>
                </a:solidFill>
                <a:latin typeface="Times New Roman" panose="02020603050405020304" pitchFamily="18" charset="0"/>
                <a:cs typeface="Times New Roman" panose="02020603050405020304" pitchFamily="18" charset="0"/>
              </a:rPr>
              <a:t>daily assign min</a:t>
            </a:r>
            <a:r>
              <a:rPr lang="en-US" sz="1300" b="1" dirty="0">
                <a:solidFill>
                  <a:schemeClr val="tx1"/>
                </a:solidFill>
                <a:latin typeface="Times New Roman" panose="02020603050405020304" pitchFamily="18" charset="0"/>
                <a:cs typeface="Times New Roman" panose="02020603050405020304" pitchFamily="18" charset="0"/>
              </a:rPr>
              <a:t>. After that I ran my regression with just those variables.</a:t>
            </a:r>
          </a:p>
          <a:p>
            <a:pPr algn="just"/>
            <a:r>
              <a:rPr lang="en-US" sz="1300" b="1" dirty="0">
                <a:solidFill>
                  <a:schemeClr val="tx1"/>
                </a:solidFill>
                <a:latin typeface="Times New Roman" panose="02020603050405020304" pitchFamily="18" charset="0"/>
                <a:cs typeface="Times New Roman" panose="02020603050405020304" pitchFamily="18" charset="0"/>
              </a:rPr>
              <a:t>ŷ=643.3033-0.9739timework-0.8684timeworkout-0.8911socmin-0.7675housewrk min-0.9830daily min</a:t>
            </a:r>
          </a:p>
          <a:p>
            <a:pPr algn="just"/>
            <a:r>
              <a:rPr lang="en-US" sz="1300" b="1" dirty="0">
                <a:solidFill>
                  <a:schemeClr val="tx1"/>
                </a:solidFill>
                <a:latin typeface="Times New Roman" panose="02020603050405020304" pitchFamily="18" charset="0"/>
                <a:cs typeface="Times New Roman" panose="02020603050405020304" pitchFamily="18" charset="0"/>
              </a:rPr>
              <a:t>Significance F =3.02401E-08, so that means that we can reject the Ho and that at lest one variable is good. Significant p-value does not mean that all the x`s has significant influence of y. Low F value means that we have a good model.</a:t>
            </a:r>
          </a:p>
          <a:p>
            <a:endParaRPr lang="en-US" sz="1600" b="1"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endParaRPr>
          </a:p>
        </p:txBody>
      </p:sp>
    </p:spTree>
    <p:extLst>
      <p:ext uri="{BB962C8B-B14F-4D97-AF65-F5344CB8AC3E}">
        <p14:creationId xmlns:p14="http://schemas.microsoft.com/office/powerpoint/2010/main" val="174069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0357398-7C58-402B-8953-3237A69639A1}"/>
              </a:ext>
            </a:extLst>
          </p:cNvPr>
          <p:cNvGraphicFramePr>
            <a:graphicFrameLocks noGrp="1"/>
          </p:cNvGraphicFramePr>
          <p:nvPr>
            <p:extLst>
              <p:ext uri="{D42A27DB-BD31-4B8C-83A1-F6EECF244321}">
                <p14:modId xmlns:p14="http://schemas.microsoft.com/office/powerpoint/2010/main" val="1894718875"/>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Autocorrelation</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sp>
        <p:nvSpPr>
          <p:cNvPr id="3" name="Rectangle 2">
            <a:extLst>
              <a:ext uri="{FF2B5EF4-FFF2-40B4-BE49-F238E27FC236}">
                <a16:creationId xmlns:a16="http://schemas.microsoft.com/office/drawing/2014/main" id="{721A508A-D6DB-4235-87F3-85F2252CC00D}"/>
              </a:ext>
            </a:extLst>
          </p:cNvPr>
          <p:cNvSpPr/>
          <p:nvPr/>
        </p:nvSpPr>
        <p:spPr>
          <a:xfrm>
            <a:off x="0" y="731520"/>
            <a:ext cx="12192000" cy="731521"/>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latin typeface="Times New Roman" panose="02020603050405020304" pitchFamily="18" charset="0"/>
                <a:cs typeface="Times New Roman" panose="02020603050405020304" pitchFamily="18" charset="0"/>
              </a:rPr>
              <a:t>Autocorrelation is used to determine if there`s a relationship between neighboring points, which can cause lack of randomness in my data(residuals). Autocorrelation in my residuals is going to give me opportunity to improve the fit. Y=F(Y) – we only work with y.</a:t>
            </a:r>
          </a:p>
        </p:txBody>
      </p:sp>
      <p:pic>
        <p:nvPicPr>
          <p:cNvPr id="4" name="Picture 3">
            <a:extLst>
              <a:ext uri="{FF2B5EF4-FFF2-40B4-BE49-F238E27FC236}">
                <a16:creationId xmlns:a16="http://schemas.microsoft.com/office/drawing/2014/main" id="{2A9E8F26-0BEE-47F0-B1BB-27972EDEFA6F}"/>
              </a:ext>
            </a:extLst>
          </p:cNvPr>
          <p:cNvPicPr>
            <a:picLocks noChangeAspect="1"/>
          </p:cNvPicPr>
          <p:nvPr/>
        </p:nvPicPr>
        <p:blipFill>
          <a:blip r:embed="rId2"/>
          <a:stretch>
            <a:fillRect/>
          </a:stretch>
        </p:blipFill>
        <p:spPr>
          <a:xfrm>
            <a:off x="0" y="1463040"/>
            <a:ext cx="1733107" cy="5394960"/>
          </a:xfrm>
          <a:prstGeom prst="rect">
            <a:avLst/>
          </a:prstGeom>
        </p:spPr>
      </p:pic>
      <p:pic>
        <p:nvPicPr>
          <p:cNvPr id="5" name="Picture 4">
            <a:extLst>
              <a:ext uri="{FF2B5EF4-FFF2-40B4-BE49-F238E27FC236}">
                <a16:creationId xmlns:a16="http://schemas.microsoft.com/office/drawing/2014/main" id="{9FB94158-5001-4105-9E42-B1F6A58AE48D}"/>
              </a:ext>
            </a:extLst>
          </p:cNvPr>
          <p:cNvPicPr>
            <a:picLocks noChangeAspect="1"/>
          </p:cNvPicPr>
          <p:nvPr/>
        </p:nvPicPr>
        <p:blipFill>
          <a:blip r:embed="rId3"/>
          <a:stretch>
            <a:fillRect/>
          </a:stretch>
        </p:blipFill>
        <p:spPr>
          <a:xfrm>
            <a:off x="1850065" y="1463040"/>
            <a:ext cx="2604977" cy="5394960"/>
          </a:xfrm>
          <a:prstGeom prst="rect">
            <a:avLst/>
          </a:prstGeom>
        </p:spPr>
      </p:pic>
      <p:pic>
        <p:nvPicPr>
          <p:cNvPr id="6" name="Picture 5">
            <a:extLst>
              <a:ext uri="{FF2B5EF4-FFF2-40B4-BE49-F238E27FC236}">
                <a16:creationId xmlns:a16="http://schemas.microsoft.com/office/drawing/2014/main" id="{96D97F46-4631-42CF-981C-48F720C9D5C4}"/>
              </a:ext>
            </a:extLst>
          </p:cNvPr>
          <p:cNvPicPr>
            <a:picLocks noChangeAspect="1"/>
          </p:cNvPicPr>
          <p:nvPr/>
        </p:nvPicPr>
        <p:blipFill>
          <a:blip r:embed="rId4"/>
          <a:stretch>
            <a:fillRect/>
          </a:stretch>
        </p:blipFill>
        <p:spPr>
          <a:xfrm>
            <a:off x="5319823" y="1548100"/>
            <a:ext cx="6007395" cy="3286029"/>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A4A8AFD-B93D-49F8-9B42-A611D1F357A3}"/>
                  </a:ext>
                </a:extLst>
              </p:cNvPr>
              <p:cNvSpPr/>
              <p:nvPr/>
            </p:nvSpPr>
            <p:spPr>
              <a:xfrm>
                <a:off x="5319823" y="5103628"/>
                <a:ext cx="6007395" cy="154172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latin typeface="Times New Roman" panose="02020603050405020304" pitchFamily="18" charset="0"/>
                    <a:cs typeface="Times New Roman" panose="02020603050405020304" pitchFamily="18" charset="0"/>
                  </a:rPr>
                  <a:t>Results</a:t>
                </a:r>
              </a:p>
              <a:p>
                <a14:m>
                  <m:oMath xmlns:m="http://schemas.openxmlformats.org/officeDocument/2006/math">
                    <m:sSup>
                      <m:sSupPr>
                        <m:ctrlPr>
                          <a:rPr lang="en-US" sz="1600" b="1" i="1" dirty="0" smtClean="0">
                            <a:solidFill>
                              <a:schemeClr val="tx1"/>
                            </a:solidFill>
                            <a:latin typeface="Cambria Math" panose="02040503050406030204" pitchFamily="18" charset="0"/>
                          </a:rPr>
                        </m:ctrlPr>
                      </m:sSupPr>
                      <m:e>
                        <m:r>
                          <a:rPr lang="en-US" sz="1600" b="1" i="1" dirty="0">
                            <a:solidFill>
                              <a:schemeClr val="tx1"/>
                            </a:solidFill>
                            <a:latin typeface="Cambria Math" panose="02040503050406030204" pitchFamily="18" charset="0"/>
                          </a:rPr>
                          <m:t>𝑅</m:t>
                        </m:r>
                      </m:e>
                      <m:sup>
                        <m:r>
                          <a:rPr lang="en-US" sz="1600" b="1" i="0" dirty="0">
                            <a:solidFill>
                              <a:schemeClr val="tx1"/>
                            </a:solidFill>
                            <a:latin typeface="Cambria Math" panose="02040503050406030204" pitchFamily="18" charset="0"/>
                          </a:rPr>
                          <m:t>2</m:t>
                        </m:r>
                      </m:sup>
                    </m:sSup>
                  </m:oMath>
                </a14:m>
                <a:r>
                  <a:rPr lang="en-US" sz="1600" b="1" dirty="0">
                    <a:solidFill>
                      <a:schemeClr val="tx1"/>
                    </a:solidFill>
                    <a:latin typeface="Times New Roman" panose="02020603050405020304" pitchFamily="18" charset="0"/>
                    <a:cs typeface="Times New Roman" panose="02020603050405020304" pitchFamily="18" charset="0"/>
                  </a:rPr>
                  <a:t> is really small which means that the scatter plot is random, doesn`t look like we have autocorrelation. There is not strong relationship between days. It is important because that`s mean that is appropriate to use regression. The formula can be used to forecast day 28, 29..</a:t>
                </a:r>
              </a:p>
            </p:txBody>
          </p:sp>
        </mc:Choice>
        <mc:Fallback xmlns="">
          <p:sp>
            <p:nvSpPr>
              <p:cNvPr id="7" name="Rectangle 6">
                <a:extLst>
                  <a:ext uri="{FF2B5EF4-FFF2-40B4-BE49-F238E27FC236}">
                    <a16:creationId xmlns:a16="http://schemas.microsoft.com/office/drawing/2014/main" id="{3A4A8AFD-B93D-49F8-9B42-A611D1F357A3}"/>
                  </a:ext>
                </a:extLst>
              </p:cNvPr>
              <p:cNvSpPr>
                <a:spLocks noRot="1" noChangeAspect="1" noMove="1" noResize="1" noEditPoints="1" noAdjustHandles="1" noChangeArrowheads="1" noChangeShapeType="1" noTextEdit="1"/>
              </p:cNvSpPr>
              <p:nvPr/>
            </p:nvSpPr>
            <p:spPr>
              <a:xfrm>
                <a:off x="5319823" y="5103628"/>
                <a:ext cx="6007395" cy="1541721"/>
              </a:xfrm>
              <a:prstGeom prst="rect">
                <a:avLst/>
              </a:prstGeom>
              <a:blipFill>
                <a:blip r:embed="rId5"/>
                <a:stretch>
                  <a:fillRect l="-1117" t="-1976" r="-1320" b="-988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50411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E72B48-71CF-46B0-BCCC-1355748B01AD}"/>
              </a:ext>
            </a:extLst>
          </p:cNvPr>
          <p:cNvGraphicFramePr>
            <a:graphicFrameLocks noGrp="1"/>
          </p:cNvGraphicFramePr>
          <p:nvPr>
            <p:extLst>
              <p:ext uri="{D42A27DB-BD31-4B8C-83A1-F6EECF244321}">
                <p14:modId xmlns:p14="http://schemas.microsoft.com/office/powerpoint/2010/main" val="2071118697"/>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Control Charts</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3" name="Table 2">
            <a:extLst>
              <a:ext uri="{FF2B5EF4-FFF2-40B4-BE49-F238E27FC236}">
                <a16:creationId xmlns:a16="http://schemas.microsoft.com/office/drawing/2014/main" id="{2EFF7558-BE94-4C4E-A06E-B117CC0B5F0D}"/>
              </a:ext>
            </a:extLst>
          </p:cNvPr>
          <p:cNvGraphicFramePr>
            <a:graphicFrameLocks noGrp="1"/>
          </p:cNvGraphicFramePr>
          <p:nvPr>
            <p:extLst>
              <p:ext uri="{D42A27DB-BD31-4B8C-83A1-F6EECF244321}">
                <p14:modId xmlns:p14="http://schemas.microsoft.com/office/powerpoint/2010/main" val="1123452760"/>
              </p:ext>
            </p:extLst>
          </p:nvPr>
        </p:nvGraphicFramePr>
        <p:xfrm>
          <a:off x="3604436" y="789033"/>
          <a:ext cx="6379536" cy="944880"/>
        </p:xfrm>
        <a:graphic>
          <a:graphicData uri="http://schemas.openxmlformats.org/drawingml/2006/table">
            <a:tbl>
              <a:tblPr firstRow="1" bandRow="1">
                <a:tableStyleId>{5C22544A-7EE6-4342-B048-85BDC9FD1C3A}</a:tableStyleId>
              </a:tblPr>
              <a:tblGrid>
                <a:gridCol w="6379536">
                  <a:extLst>
                    <a:ext uri="{9D8B030D-6E8A-4147-A177-3AD203B41FA5}">
                      <a16:colId xmlns:a16="http://schemas.microsoft.com/office/drawing/2014/main" val="4289930274"/>
                    </a:ext>
                  </a:extLst>
                </a:gridCol>
              </a:tblGrid>
              <a:tr h="731520">
                <a:tc>
                  <a:txBody>
                    <a:bodyPr/>
                    <a:lstStyle/>
                    <a:p>
                      <a:r>
                        <a:rPr lang="en-US" sz="1400" i="1" dirty="0">
                          <a:solidFill>
                            <a:schemeClr val="tx1"/>
                          </a:solidFill>
                          <a:latin typeface="Times New Roman" panose="02020603050405020304" pitchFamily="18" charset="0"/>
                          <a:cs typeface="Times New Roman" panose="02020603050405020304" pitchFamily="18" charset="0"/>
                        </a:rPr>
                        <a:t>“Just because a process is in a control does not necessarily mean that it is a good process.”</a:t>
                      </a:r>
                    </a:p>
                    <a:p>
                      <a:r>
                        <a:rPr lang="en-US" sz="1400" i="1" dirty="0">
                          <a:solidFill>
                            <a:schemeClr val="tx1"/>
                          </a:solidFill>
                          <a:latin typeface="Times New Roman" panose="02020603050405020304" pitchFamily="18" charset="0"/>
                          <a:cs typeface="Times New Roman" panose="02020603050405020304" pitchFamily="18" charset="0"/>
                        </a:rPr>
                        <a:t>-Basic Statistic, Kiemele, Schmidt, and Berdine</a:t>
                      </a:r>
                    </a:p>
                    <a:p>
                      <a:endParaRPr lang="en-US" sz="14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extLst>
                  <a:ext uri="{0D108BD9-81ED-4DB2-BD59-A6C34878D82A}">
                    <a16:rowId xmlns:a16="http://schemas.microsoft.com/office/drawing/2014/main" val="1247277921"/>
                  </a:ext>
                </a:extLst>
              </a:tr>
            </a:tbl>
          </a:graphicData>
        </a:graphic>
      </p:graphicFrame>
      <p:sp>
        <p:nvSpPr>
          <p:cNvPr id="4" name="Rectangle 3">
            <a:extLst>
              <a:ext uri="{FF2B5EF4-FFF2-40B4-BE49-F238E27FC236}">
                <a16:creationId xmlns:a16="http://schemas.microsoft.com/office/drawing/2014/main" id="{3803B979-28E3-4C23-B117-FBFEFC8335B0}"/>
              </a:ext>
            </a:extLst>
          </p:cNvPr>
          <p:cNvSpPr/>
          <p:nvPr/>
        </p:nvSpPr>
        <p:spPr>
          <a:xfrm>
            <a:off x="3604436" y="1791426"/>
            <a:ext cx="8495415" cy="73029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Times New Roman" panose="02020603050405020304" pitchFamily="18" charset="0"/>
                <a:cs typeface="Times New Roman" panose="02020603050405020304" pitchFamily="18" charset="0"/>
              </a:rPr>
              <a:t>Control Charts can be used as a statistical tool for problem identification as well as, ongoing monitoring of a process. We used them to evaluate our process. They can assist in distinguishing random variation(noise) from assignable variation(signal).</a:t>
            </a:r>
          </a:p>
        </p:txBody>
      </p:sp>
      <p:graphicFrame>
        <p:nvGraphicFramePr>
          <p:cNvPr id="5" name="Object 4">
            <a:extLst>
              <a:ext uri="{FF2B5EF4-FFF2-40B4-BE49-F238E27FC236}">
                <a16:creationId xmlns:a16="http://schemas.microsoft.com/office/drawing/2014/main" id="{EF9082AE-FA99-4FF9-91CE-D33DAE361624}"/>
              </a:ext>
            </a:extLst>
          </p:cNvPr>
          <p:cNvGraphicFramePr>
            <a:graphicFrameLocks noChangeAspect="1"/>
          </p:cNvGraphicFramePr>
          <p:nvPr>
            <p:extLst>
              <p:ext uri="{D42A27DB-BD31-4B8C-83A1-F6EECF244321}">
                <p14:modId xmlns:p14="http://schemas.microsoft.com/office/powerpoint/2010/main" val="2583290279"/>
              </p:ext>
            </p:extLst>
          </p:nvPr>
        </p:nvGraphicFramePr>
        <p:xfrm>
          <a:off x="0" y="730908"/>
          <a:ext cx="3604436" cy="6127092"/>
        </p:xfrm>
        <a:graphic>
          <a:graphicData uri="http://schemas.openxmlformats.org/presentationml/2006/ole">
            <mc:AlternateContent xmlns:mc="http://schemas.openxmlformats.org/markup-compatibility/2006">
              <mc:Choice xmlns:v="urn:schemas-microsoft-com:vml" Requires="v">
                <p:oleObj spid="_x0000_s1026" name="Worksheet" r:id="rId3" imgW="5800657" imgH="9839235" progId="Excel.Sheet.12">
                  <p:embed/>
                </p:oleObj>
              </mc:Choice>
              <mc:Fallback>
                <p:oleObj name="Worksheet" r:id="rId3" imgW="5800657" imgH="9839235" progId="Excel.Sheet.12">
                  <p:embed/>
                  <p:pic>
                    <p:nvPicPr>
                      <p:cNvPr id="5" name="Object 4">
                        <a:extLst>
                          <a:ext uri="{FF2B5EF4-FFF2-40B4-BE49-F238E27FC236}">
                            <a16:creationId xmlns:a16="http://schemas.microsoft.com/office/drawing/2014/main" id="{EF9082AE-FA99-4FF9-91CE-D33DAE361624}"/>
                          </a:ext>
                        </a:extLst>
                      </p:cNvPr>
                      <p:cNvPicPr/>
                      <p:nvPr/>
                    </p:nvPicPr>
                    <p:blipFill>
                      <a:blip r:embed="rId4"/>
                      <a:stretch>
                        <a:fillRect/>
                      </a:stretch>
                    </p:blipFill>
                    <p:spPr>
                      <a:xfrm>
                        <a:off x="0" y="730908"/>
                        <a:ext cx="3604436" cy="6127092"/>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99736A64-42C6-464F-A9E5-E7F786604526}"/>
              </a:ext>
            </a:extLst>
          </p:cNvPr>
          <p:cNvPicPr>
            <a:picLocks noChangeAspect="1"/>
          </p:cNvPicPr>
          <p:nvPr/>
        </p:nvPicPr>
        <p:blipFill>
          <a:blip r:embed="rId5"/>
          <a:stretch>
            <a:fillRect/>
          </a:stretch>
        </p:blipFill>
        <p:spPr>
          <a:xfrm>
            <a:off x="3604436" y="2579238"/>
            <a:ext cx="4136066" cy="2159312"/>
          </a:xfrm>
          <a:prstGeom prst="rect">
            <a:avLst/>
          </a:prstGeom>
        </p:spPr>
      </p:pic>
      <p:pic>
        <p:nvPicPr>
          <p:cNvPr id="7" name="Picture 6">
            <a:extLst>
              <a:ext uri="{FF2B5EF4-FFF2-40B4-BE49-F238E27FC236}">
                <a16:creationId xmlns:a16="http://schemas.microsoft.com/office/drawing/2014/main" id="{8E847258-F4E3-4C61-AB00-6C0662B2AB21}"/>
              </a:ext>
            </a:extLst>
          </p:cNvPr>
          <p:cNvPicPr>
            <a:picLocks noChangeAspect="1"/>
          </p:cNvPicPr>
          <p:nvPr/>
        </p:nvPicPr>
        <p:blipFill>
          <a:blip r:embed="rId6"/>
          <a:stretch>
            <a:fillRect/>
          </a:stretch>
        </p:blipFill>
        <p:spPr>
          <a:xfrm>
            <a:off x="7854395" y="2579238"/>
            <a:ext cx="4259154" cy="2186035"/>
          </a:xfrm>
          <a:prstGeom prst="rect">
            <a:avLst/>
          </a:prstGeom>
        </p:spPr>
      </p:pic>
      <p:sp>
        <p:nvSpPr>
          <p:cNvPr id="8" name="Rectangle 7">
            <a:extLst>
              <a:ext uri="{FF2B5EF4-FFF2-40B4-BE49-F238E27FC236}">
                <a16:creationId xmlns:a16="http://schemas.microsoft.com/office/drawing/2014/main" id="{C951CE74-E707-4819-BD41-28F95A545F7A}"/>
              </a:ext>
            </a:extLst>
          </p:cNvPr>
          <p:cNvSpPr/>
          <p:nvPr/>
        </p:nvSpPr>
        <p:spPr>
          <a:xfrm>
            <a:off x="4570227" y="4970701"/>
            <a:ext cx="6655982" cy="1655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a:solidFill>
                  <a:schemeClr val="tx1"/>
                </a:solidFill>
                <a:latin typeface="Times New Roman" panose="02020603050405020304" pitchFamily="18" charset="0"/>
                <a:cs typeface="Times New Roman" panose="02020603050405020304" pitchFamily="18" charset="0"/>
              </a:rPr>
              <a:t>Results</a:t>
            </a:r>
          </a:p>
          <a:p>
            <a:pPr algn="just"/>
            <a:r>
              <a:rPr lang="en-US" sz="1600" b="1" dirty="0">
                <a:solidFill>
                  <a:schemeClr val="tx1"/>
                </a:solidFill>
                <a:latin typeface="Times New Roman" panose="02020603050405020304" pitchFamily="18" charset="0"/>
                <a:cs typeface="Times New Roman" panose="02020603050405020304" pitchFamily="18" charset="0"/>
              </a:rPr>
              <a:t>Process looks in control, the data is in the control limits and look random.</a:t>
            </a:r>
          </a:p>
          <a:p>
            <a:pPr algn="just"/>
            <a:r>
              <a:rPr lang="en-US" sz="1600" b="1" dirty="0">
                <a:solidFill>
                  <a:schemeClr val="tx1"/>
                </a:solidFill>
                <a:latin typeface="Times New Roman" panose="02020603050405020304" pitchFamily="18" charset="0"/>
                <a:cs typeface="Times New Roman" panose="02020603050405020304" pitchFamily="18" charset="0"/>
              </a:rPr>
              <a:t>We can conclude that the process run normal, and is going to continue to do so. If I am not happy with the results of that process, and I don`t change it, I`m going to keep on getting the same results. </a:t>
            </a:r>
          </a:p>
        </p:txBody>
      </p:sp>
    </p:spTree>
    <p:extLst>
      <p:ext uri="{BB962C8B-B14F-4D97-AF65-F5344CB8AC3E}">
        <p14:creationId xmlns:p14="http://schemas.microsoft.com/office/powerpoint/2010/main" val="3431074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B50220F-4970-4368-AA14-76966B31DF18}"/>
              </a:ext>
            </a:extLst>
          </p:cNvPr>
          <p:cNvGraphicFramePr>
            <a:graphicFrameLocks noGrp="1"/>
          </p:cNvGraphicFramePr>
          <p:nvPr>
            <p:extLst>
              <p:ext uri="{D42A27DB-BD31-4B8C-83A1-F6EECF244321}">
                <p14:modId xmlns:p14="http://schemas.microsoft.com/office/powerpoint/2010/main" val="3956040228"/>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Conclusion summary</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pic>
        <p:nvPicPr>
          <p:cNvPr id="4" name="Picture 3" descr="A close up of a clock&#10;&#10;Description automatically generated">
            <a:extLst>
              <a:ext uri="{FF2B5EF4-FFF2-40B4-BE49-F238E27FC236}">
                <a16:creationId xmlns:a16="http://schemas.microsoft.com/office/drawing/2014/main" id="{8198B5D5-D172-41D1-9E22-602365318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818" y="731520"/>
            <a:ext cx="2847753" cy="3043038"/>
          </a:xfrm>
          <a:prstGeom prst="rect">
            <a:avLst/>
          </a:prstGeom>
        </p:spPr>
      </p:pic>
      <p:graphicFrame>
        <p:nvGraphicFramePr>
          <p:cNvPr id="5" name="Table 4">
            <a:extLst>
              <a:ext uri="{FF2B5EF4-FFF2-40B4-BE49-F238E27FC236}">
                <a16:creationId xmlns:a16="http://schemas.microsoft.com/office/drawing/2014/main" id="{F9040B4F-04F0-4FA4-8523-BAEEA47F9E77}"/>
              </a:ext>
            </a:extLst>
          </p:cNvPr>
          <p:cNvGraphicFramePr>
            <a:graphicFrameLocks noGrp="1"/>
          </p:cNvGraphicFramePr>
          <p:nvPr>
            <p:extLst>
              <p:ext uri="{D42A27DB-BD31-4B8C-83A1-F6EECF244321}">
                <p14:modId xmlns:p14="http://schemas.microsoft.com/office/powerpoint/2010/main" val="2409391921"/>
              </p:ext>
            </p:extLst>
          </p:nvPr>
        </p:nvGraphicFramePr>
        <p:xfrm>
          <a:off x="-37214" y="731520"/>
          <a:ext cx="9307032" cy="6126480"/>
        </p:xfrm>
        <a:graphic>
          <a:graphicData uri="http://schemas.openxmlformats.org/drawingml/2006/table">
            <a:tbl>
              <a:tblPr firstRow="1" bandRow="1">
                <a:tableStyleId>{5C22544A-7EE6-4342-B048-85BDC9FD1C3A}</a:tableStyleId>
              </a:tblPr>
              <a:tblGrid>
                <a:gridCol w="9307032">
                  <a:extLst>
                    <a:ext uri="{9D8B030D-6E8A-4147-A177-3AD203B41FA5}">
                      <a16:colId xmlns:a16="http://schemas.microsoft.com/office/drawing/2014/main" val="4236434722"/>
                    </a:ext>
                  </a:extLst>
                </a:gridCol>
              </a:tblGrid>
              <a:tr h="6126480">
                <a:tc>
                  <a:txBody>
                    <a:bodyPr/>
                    <a:lstStyle/>
                    <a:p>
                      <a:pPr algn="just"/>
                      <a:r>
                        <a:rPr lang="en-US" sz="1600" b="0" dirty="0">
                          <a:solidFill>
                            <a:schemeClr val="tx1"/>
                          </a:solidFill>
                          <a:latin typeface="Times New Roman" panose="02020603050405020304" pitchFamily="18" charset="0"/>
                          <a:cs typeface="Times New Roman" panose="02020603050405020304" pitchFamily="18" charset="0"/>
                        </a:rPr>
                        <a:t>My goal was to increase study time by at least 20 %. </a:t>
                      </a:r>
                    </a:p>
                    <a:p>
                      <a:pPr algn="just"/>
                      <a:r>
                        <a:rPr lang="en-US" sz="1600" b="0" dirty="0">
                          <a:solidFill>
                            <a:schemeClr val="tx1"/>
                          </a:solidFill>
                          <a:latin typeface="Times New Roman" panose="02020603050405020304" pitchFamily="18" charset="0"/>
                          <a:cs typeface="Times New Roman" panose="02020603050405020304" pitchFamily="18" charset="0"/>
                        </a:rPr>
                        <a:t>I am happy to see the results from the final changes made during the control phase; we saw an increase from the baseline. The weekly average study time increase from 91 minutes to 190 minutes daily. </a:t>
                      </a:r>
                    </a:p>
                    <a:p>
                      <a:pPr algn="just"/>
                      <a:endParaRPr lang="en-US" sz="1600" b="0" dirty="0">
                        <a:solidFill>
                          <a:schemeClr val="tx1"/>
                        </a:solidFill>
                        <a:latin typeface="Times New Roman" panose="02020603050405020304" pitchFamily="18" charset="0"/>
                        <a:cs typeface="Times New Roman" panose="02020603050405020304" pitchFamily="18" charset="0"/>
                      </a:endParaRPr>
                    </a:p>
                    <a:p>
                      <a:pPr algn="just"/>
                      <a:r>
                        <a:rPr lang="en-US" sz="1600" b="0" dirty="0">
                          <a:solidFill>
                            <a:schemeClr val="tx1"/>
                          </a:solidFill>
                          <a:latin typeface="Times New Roman" panose="02020603050405020304" pitchFamily="18" charset="0"/>
                          <a:cs typeface="Times New Roman" panose="02020603050405020304" pitchFamily="18" charset="0"/>
                        </a:rPr>
                        <a:t>The project was very interesting, it provided some great insight to my current lifestyle, gave me clear understating where and how I spend my time and how I can manage it differently so I can get the most out of it. I think this project thought me some good lessons that will be useful in future. </a:t>
                      </a:r>
                    </a:p>
                    <a:p>
                      <a:pPr algn="just"/>
                      <a:endParaRPr lang="en-US" sz="1600" b="0" dirty="0">
                        <a:solidFill>
                          <a:schemeClr val="tx1"/>
                        </a:solidFill>
                        <a:latin typeface="Times New Roman" panose="02020603050405020304" pitchFamily="18" charset="0"/>
                        <a:cs typeface="Times New Roman" panose="02020603050405020304" pitchFamily="18" charset="0"/>
                      </a:endParaRPr>
                    </a:p>
                    <a:p>
                      <a:pPr algn="just"/>
                      <a:r>
                        <a:rPr lang="en-US" sz="1600" b="0" dirty="0">
                          <a:solidFill>
                            <a:schemeClr val="tx1"/>
                          </a:solidFill>
                          <a:latin typeface="Times New Roman" panose="02020603050405020304" pitchFamily="18" charset="0"/>
                          <a:cs typeface="Times New Roman" panose="02020603050405020304" pitchFamily="18" charset="0"/>
                        </a:rPr>
                        <a:t>Looking back on the process I would have liked to incorporate other variables into the analysis and seen how making some other changes could affect the outcome. The hypothesis test showed that Y (study time) still may not be a statistically significant to a 95% level of confidence, that the before and after data is different. On the other hand SQL changed from 0.9 to 1.7 which means that I made my process more capable of meeting my requirements of 180 minutes a day of study time.</a:t>
                      </a:r>
                    </a:p>
                    <a:p>
                      <a:pPr algn="just"/>
                      <a:r>
                        <a:rPr lang="en-US" sz="1600" b="0" dirty="0">
                          <a:solidFill>
                            <a:schemeClr val="tx1"/>
                          </a:solidFill>
                          <a:latin typeface="Times New Roman" panose="02020603050405020304" pitchFamily="18" charset="0"/>
                          <a:cs typeface="Times New Roman" panose="02020603050405020304" pitchFamily="18" charset="0"/>
                        </a:rPr>
                        <a:t>TPM helped me get to the bottom of the problem, asking myself all the questions for  activities. Pareto chart results helped identify the main spending time activities and later I focus on them and I found I way to remove or minimize them. Changing my priorities was the key point. Chi square showed that I actually spend more time studying during the weekend. Using regression I found out the impact and the strength of the independent variables on my Y. My process was in control from the beginning, but it wasn`t working right, I wasn`t happy with the results from it so I had to change it. With the regression I figured out that at least one of my variables was good. </a:t>
                      </a:r>
                    </a:p>
                    <a:p>
                      <a:pPr algn="just"/>
                      <a:r>
                        <a:rPr lang="en-US" sz="1600" b="0" dirty="0">
                          <a:solidFill>
                            <a:schemeClr val="tx1"/>
                          </a:solidFill>
                          <a:latin typeface="Times New Roman" panose="02020603050405020304" pitchFamily="18" charset="0"/>
                          <a:cs typeface="Times New Roman" panose="02020603050405020304" pitchFamily="18" charset="0"/>
                        </a:rPr>
                        <a:t>I had to consider measurement error, which could of gave me wrong results in my process alteration. </a:t>
                      </a:r>
                    </a:p>
                    <a:p>
                      <a:pPr algn="just"/>
                      <a:endParaRPr lang="en-US" sz="1600" b="0" dirty="0">
                        <a:solidFill>
                          <a:schemeClr val="tx1"/>
                        </a:solidFill>
                        <a:latin typeface="Times New Roman" panose="02020603050405020304" pitchFamily="18" charset="0"/>
                        <a:cs typeface="Times New Roman" panose="02020603050405020304" pitchFamily="18" charset="0"/>
                      </a:endParaRPr>
                    </a:p>
                    <a:p>
                      <a:pPr algn="just"/>
                      <a:r>
                        <a:rPr lang="en-US" sz="1600" b="0" dirty="0">
                          <a:solidFill>
                            <a:schemeClr val="tx1"/>
                          </a:solidFill>
                          <a:latin typeface="Times New Roman" panose="02020603050405020304" pitchFamily="18" charset="0"/>
                          <a:cs typeface="Times New Roman" panose="02020603050405020304" pitchFamily="18" charset="0"/>
                        </a:rPr>
                        <a:t>I hope following the process helps me graduate from masters  degree successfully and with good grades. Also, not to stress out about not having enough time for school made my life so much easier and my results better.</a:t>
                      </a:r>
                    </a:p>
                  </a:txBody>
                  <a:tcPr>
                    <a:noFill/>
                  </a:tcPr>
                </a:tc>
                <a:extLst>
                  <a:ext uri="{0D108BD9-81ED-4DB2-BD59-A6C34878D82A}">
                    <a16:rowId xmlns:a16="http://schemas.microsoft.com/office/drawing/2014/main" val="2498047232"/>
                  </a:ext>
                </a:extLst>
              </a:tr>
            </a:tbl>
          </a:graphicData>
        </a:graphic>
      </p:graphicFrame>
    </p:spTree>
    <p:extLst>
      <p:ext uri="{BB962C8B-B14F-4D97-AF65-F5344CB8AC3E}">
        <p14:creationId xmlns:p14="http://schemas.microsoft.com/office/powerpoint/2010/main" val="273727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F0B-003B-4D00-8965-A1E5A504894C}"/>
              </a:ext>
            </a:extLst>
          </p:cNvPr>
          <p:cNvSpPr>
            <a:spLocks noGrp="1"/>
          </p:cNvSpPr>
          <p:nvPr>
            <p:ph type="title"/>
          </p:nvPr>
        </p:nvSpPr>
        <p:spPr>
          <a:xfrm>
            <a:off x="-4" y="1"/>
            <a:ext cx="12192004" cy="1690688"/>
          </a:xfrm>
          <a:solidFill>
            <a:schemeClr val="accent2"/>
          </a:solidFill>
          <a:ln>
            <a:solidFill>
              <a:schemeClr val="accent2"/>
            </a:solidFill>
          </a:ln>
        </p:spPr>
        <p:txBody>
          <a:bodyPr anchor="t"/>
          <a:lstStyle/>
          <a:p>
            <a:r>
              <a:rPr lang="en-US" b="1" dirty="0">
                <a:solidFill>
                  <a:schemeClr val="bg1"/>
                </a:solidFill>
                <a:latin typeface="Times New Roman" panose="02020603050405020304" pitchFamily="18" charset="0"/>
                <a:cs typeface="Times New Roman" panose="02020603050405020304" pitchFamily="18" charset="0"/>
              </a:rPr>
              <a:t>MBC638 Study Improvement Project</a:t>
            </a:r>
          </a:p>
        </p:txBody>
      </p:sp>
      <p:sp>
        <p:nvSpPr>
          <p:cNvPr id="4" name="Rectangle 3">
            <a:extLst>
              <a:ext uri="{FF2B5EF4-FFF2-40B4-BE49-F238E27FC236}">
                <a16:creationId xmlns:a16="http://schemas.microsoft.com/office/drawing/2014/main" id="{11891A3E-1592-4590-8685-4BB2E4CFEF20}"/>
              </a:ext>
            </a:extLst>
          </p:cNvPr>
          <p:cNvSpPr/>
          <p:nvPr/>
        </p:nvSpPr>
        <p:spPr>
          <a:xfrm>
            <a:off x="-4" y="685801"/>
            <a:ext cx="12192004" cy="502919"/>
          </a:xfrm>
          <a:prstGeom prst="rect">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Process owner                                                                                                                                                                 Maya Mileva</a:t>
            </a:r>
          </a:p>
        </p:txBody>
      </p:sp>
      <p:graphicFrame>
        <p:nvGraphicFramePr>
          <p:cNvPr id="10" name="Content Placeholder 9">
            <a:extLst>
              <a:ext uri="{FF2B5EF4-FFF2-40B4-BE49-F238E27FC236}">
                <a16:creationId xmlns:a16="http://schemas.microsoft.com/office/drawing/2014/main" id="{E31C376A-FBC6-4E2A-9133-DDC55EDF7063}"/>
              </a:ext>
            </a:extLst>
          </p:cNvPr>
          <p:cNvGraphicFramePr>
            <a:graphicFrameLocks noGrp="1"/>
          </p:cNvGraphicFramePr>
          <p:nvPr>
            <p:ph idx="1"/>
            <p:extLst>
              <p:ext uri="{D42A27DB-BD31-4B8C-83A1-F6EECF244321}">
                <p14:modId xmlns:p14="http://schemas.microsoft.com/office/powerpoint/2010/main" val="1565828173"/>
              </p:ext>
            </p:extLst>
          </p:nvPr>
        </p:nvGraphicFramePr>
        <p:xfrm>
          <a:off x="0" y="1188720"/>
          <a:ext cx="12192000" cy="640300"/>
        </p:xfrm>
        <a:graphic>
          <a:graphicData uri="http://schemas.openxmlformats.org/drawingml/2006/table">
            <a:tbl>
              <a:tblPr firstRow="1" bandRow="1">
                <a:tableStyleId>{5C22544A-7EE6-4342-B048-85BDC9FD1C3A}</a:tableStyleId>
              </a:tblPr>
              <a:tblGrid>
                <a:gridCol w="2586940">
                  <a:extLst>
                    <a:ext uri="{9D8B030D-6E8A-4147-A177-3AD203B41FA5}">
                      <a16:colId xmlns:a16="http://schemas.microsoft.com/office/drawing/2014/main" val="3314301498"/>
                    </a:ext>
                  </a:extLst>
                </a:gridCol>
                <a:gridCol w="1636869">
                  <a:extLst>
                    <a:ext uri="{9D8B030D-6E8A-4147-A177-3AD203B41FA5}">
                      <a16:colId xmlns:a16="http://schemas.microsoft.com/office/drawing/2014/main" val="2720507579"/>
                    </a:ext>
                  </a:extLst>
                </a:gridCol>
                <a:gridCol w="1881064">
                  <a:extLst>
                    <a:ext uri="{9D8B030D-6E8A-4147-A177-3AD203B41FA5}">
                      <a16:colId xmlns:a16="http://schemas.microsoft.com/office/drawing/2014/main" val="305016768"/>
                    </a:ext>
                  </a:extLst>
                </a:gridCol>
                <a:gridCol w="2034958">
                  <a:extLst>
                    <a:ext uri="{9D8B030D-6E8A-4147-A177-3AD203B41FA5}">
                      <a16:colId xmlns:a16="http://schemas.microsoft.com/office/drawing/2014/main" val="1401065616"/>
                    </a:ext>
                  </a:extLst>
                </a:gridCol>
                <a:gridCol w="2034958">
                  <a:extLst>
                    <a:ext uri="{9D8B030D-6E8A-4147-A177-3AD203B41FA5}">
                      <a16:colId xmlns:a16="http://schemas.microsoft.com/office/drawing/2014/main" val="3146054560"/>
                    </a:ext>
                  </a:extLst>
                </a:gridCol>
                <a:gridCol w="2017211">
                  <a:extLst>
                    <a:ext uri="{9D8B030D-6E8A-4147-A177-3AD203B41FA5}">
                      <a16:colId xmlns:a16="http://schemas.microsoft.com/office/drawing/2014/main" val="2662125800"/>
                    </a:ext>
                  </a:extLst>
                </a:gridCol>
              </a:tblGrid>
              <a:tr h="640300">
                <a:tc>
                  <a:txBody>
                    <a:bodyPr/>
                    <a:lstStyle/>
                    <a:p>
                      <a:r>
                        <a:rPr lang="en-US" sz="1600" dirty="0">
                          <a:solidFill>
                            <a:schemeClr val="tx1"/>
                          </a:solidFill>
                          <a:latin typeface="Times New Roman" panose="02020603050405020304" pitchFamily="18" charset="0"/>
                          <a:cs typeface="Times New Roman" panose="02020603050405020304" pitchFamily="18" charset="0"/>
                        </a:rPr>
                        <a:t>Key Dates--&gt; Team Launch</a:t>
                      </a:r>
                    </a:p>
                    <a:p>
                      <a:pPr algn="l"/>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1/9/2019</a:t>
                      </a:r>
                    </a:p>
                  </a:txBody>
                  <a:tcPr>
                    <a:solidFill>
                      <a:schemeClr val="accent2">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Define</a:t>
                      </a:r>
                    </a:p>
                    <a:p>
                      <a:pPr algn="ctr"/>
                      <a:r>
                        <a:rPr lang="en-US" sz="1600" dirty="0">
                          <a:solidFill>
                            <a:schemeClr val="tx1"/>
                          </a:solidFill>
                          <a:latin typeface="Times New Roman" panose="02020603050405020304" pitchFamily="18" charset="0"/>
                          <a:cs typeface="Times New Roman" panose="02020603050405020304" pitchFamily="18" charset="0"/>
                        </a:rPr>
                        <a:t>1/9/2019</a:t>
                      </a:r>
                    </a:p>
                  </a:txBody>
                  <a:tcPr>
                    <a:solidFill>
                      <a:schemeClr val="accent2">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Measure</a:t>
                      </a:r>
                    </a:p>
                    <a:p>
                      <a:pPr algn="ctr"/>
                      <a:r>
                        <a:rPr lang="en-US" sz="1600" dirty="0">
                          <a:solidFill>
                            <a:schemeClr val="tx1"/>
                          </a:solidFill>
                          <a:latin typeface="Times New Roman" panose="02020603050405020304" pitchFamily="18" charset="0"/>
                          <a:cs typeface="Times New Roman" panose="02020603050405020304" pitchFamily="18" charset="0"/>
                        </a:rPr>
                        <a:t>1/16/2019</a:t>
                      </a:r>
                    </a:p>
                  </a:txBody>
                  <a:tcPr>
                    <a:solidFill>
                      <a:schemeClr val="accent2">
                        <a:lumMod val="40000"/>
                        <a:lumOff val="60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Analyze</a:t>
                      </a:r>
                    </a:p>
                    <a:p>
                      <a:pPr algn="ctr"/>
                      <a:r>
                        <a:rPr lang="en-US" sz="1600" dirty="0">
                          <a:solidFill>
                            <a:schemeClr val="tx1"/>
                          </a:solidFill>
                          <a:latin typeface="Times New Roman" panose="02020603050405020304" pitchFamily="18" charset="0"/>
                          <a:cs typeface="Times New Roman" panose="02020603050405020304" pitchFamily="18" charset="0"/>
                        </a:rPr>
                        <a:t>2/13/2019</a:t>
                      </a:r>
                    </a:p>
                  </a:txBody>
                  <a:tcPr>
                    <a:solidFill>
                      <a:schemeClr val="accent2">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Improve</a:t>
                      </a:r>
                    </a:p>
                    <a:p>
                      <a:pPr algn="ctr"/>
                      <a:r>
                        <a:rPr lang="en-US" sz="1600" dirty="0">
                          <a:solidFill>
                            <a:schemeClr val="tx1"/>
                          </a:solidFill>
                          <a:latin typeface="Times New Roman" panose="02020603050405020304" pitchFamily="18" charset="0"/>
                          <a:cs typeface="Times New Roman" panose="02020603050405020304" pitchFamily="18" charset="0"/>
                        </a:rPr>
                        <a:t>2/27/2019</a:t>
                      </a:r>
                    </a:p>
                  </a:txBody>
                  <a:tcPr>
                    <a:solidFill>
                      <a:schemeClr val="accent2">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Control</a:t>
                      </a:r>
                    </a:p>
                    <a:p>
                      <a:pPr algn="ctr"/>
                      <a:r>
                        <a:rPr lang="en-US" sz="1600" dirty="0">
                          <a:solidFill>
                            <a:schemeClr val="tx1"/>
                          </a:solidFill>
                          <a:latin typeface="Times New Roman" panose="02020603050405020304" pitchFamily="18" charset="0"/>
                          <a:cs typeface="Times New Roman" panose="02020603050405020304" pitchFamily="18" charset="0"/>
                        </a:rPr>
                        <a:t>3/13/2019</a:t>
                      </a:r>
                    </a:p>
                  </a:txBody>
                  <a:tcPr>
                    <a:solidFill>
                      <a:schemeClr val="accent2">
                        <a:lumMod val="40000"/>
                        <a:lumOff val="60000"/>
                      </a:schemeClr>
                    </a:solidFill>
                  </a:tcPr>
                </a:tc>
                <a:extLst>
                  <a:ext uri="{0D108BD9-81ED-4DB2-BD59-A6C34878D82A}">
                    <a16:rowId xmlns:a16="http://schemas.microsoft.com/office/drawing/2014/main" val="1885076455"/>
                  </a:ext>
                </a:extLst>
              </a:tr>
            </a:tbl>
          </a:graphicData>
        </a:graphic>
      </p:graphicFrame>
      <p:graphicFrame>
        <p:nvGraphicFramePr>
          <p:cNvPr id="11" name="Table 10">
            <a:extLst>
              <a:ext uri="{FF2B5EF4-FFF2-40B4-BE49-F238E27FC236}">
                <a16:creationId xmlns:a16="http://schemas.microsoft.com/office/drawing/2014/main" id="{5747397C-43F1-49CE-A348-41B70C50418E}"/>
              </a:ext>
            </a:extLst>
          </p:cNvPr>
          <p:cNvGraphicFramePr>
            <a:graphicFrameLocks noGrp="1"/>
          </p:cNvGraphicFramePr>
          <p:nvPr>
            <p:extLst>
              <p:ext uri="{D42A27DB-BD31-4B8C-83A1-F6EECF244321}">
                <p14:modId xmlns:p14="http://schemas.microsoft.com/office/powerpoint/2010/main" val="1338806324"/>
              </p:ext>
            </p:extLst>
          </p:nvPr>
        </p:nvGraphicFramePr>
        <p:xfrm>
          <a:off x="0" y="1807535"/>
          <a:ext cx="12191996" cy="5050465"/>
        </p:xfrm>
        <a:graphic>
          <a:graphicData uri="http://schemas.openxmlformats.org/drawingml/2006/table">
            <a:tbl>
              <a:tblPr firstRow="1" bandRow="1">
                <a:tableStyleId>{5C22544A-7EE6-4342-B048-85BDC9FD1C3A}</a:tableStyleId>
              </a:tblPr>
              <a:tblGrid>
                <a:gridCol w="3047996">
                  <a:extLst>
                    <a:ext uri="{9D8B030D-6E8A-4147-A177-3AD203B41FA5}">
                      <a16:colId xmlns:a16="http://schemas.microsoft.com/office/drawing/2014/main" val="2915533429"/>
                    </a:ext>
                  </a:extLst>
                </a:gridCol>
                <a:gridCol w="3048000">
                  <a:extLst>
                    <a:ext uri="{9D8B030D-6E8A-4147-A177-3AD203B41FA5}">
                      <a16:colId xmlns:a16="http://schemas.microsoft.com/office/drawing/2014/main" val="124135108"/>
                    </a:ext>
                  </a:extLst>
                </a:gridCol>
                <a:gridCol w="2750292">
                  <a:extLst>
                    <a:ext uri="{9D8B030D-6E8A-4147-A177-3AD203B41FA5}">
                      <a16:colId xmlns:a16="http://schemas.microsoft.com/office/drawing/2014/main" val="2435295230"/>
                    </a:ext>
                  </a:extLst>
                </a:gridCol>
                <a:gridCol w="3345708">
                  <a:extLst>
                    <a:ext uri="{9D8B030D-6E8A-4147-A177-3AD203B41FA5}">
                      <a16:colId xmlns:a16="http://schemas.microsoft.com/office/drawing/2014/main" val="850712527"/>
                    </a:ext>
                  </a:extLst>
                </a:gridCol>
              </a:tblGrid>
              <a:tr h="5050465">
                <a:tc>
                  <a:txBody>
                    <a:bodyPr/>
                    <a:lstStyle/>
                    <a:p>
                      <a:pPr algn="ctr"/>
                      <a:r>
                        <a:rPr lang="en-US" dirty="0">
                          <a:ln>
                            <a:solidFill>
                              <a:schemeClr val="accent2">
                                <a:lumMod val="50000"/>
                              </a:schemeClr>
                            </a:solidFill>
                          </a:ln>
                          <a:solidFill>
                            <a:schemeClr val="tx1"/>
                          </a:solidFill>
                          <a:latin typeface="Times New Roman" panose="02020603050405020304" pitchFamily="18" charset="0"/>
                          <a:cs typeface="Times New Roman" panose="02020603050405020304" pitchFamily="18" charset="0"/>
                        </a:rPr>
                        <a:t>DEFINE</a:t>
                      </a:r>
                    </a:p>
                    <a:p>
                      <a:pPr algn="l"/>
                      <a:r>
                        <a:rPr lang="en-US" sz="1600" b="0" dirty="0">
                          <a:ln>
                            <a:solidFill>
                              <a:schemeClr val="accent2">
                                <a:lumMod val="50000"/>
                              </a:schemeClr>
                            </a:solidFill>
                          </a:ln>
                          <a:solidFill>
                            <a:schemeClr val="tx1"/>
                          </a:solidFill>
                          <a:effectLst/>
                          <a:latin typeface="Times New Roman" panose="02020603050405020304" pitchFamily="18" charset="0"/>
                          <a:cs typeface="Times New Roman" panose="02020603050405020304" pitchFamily="18" charset="0"/>
                        </a:rPr>
                        <a:t>Problem Statement:</a:t>
                      </a:r>
                      <a:endParaRPr lang="en-US" sz="1400" b="0" dirty="0">
                        <a:ln>
                          <a:solidFill>
                            <a:schemeClr val="accent2">
                              <a:lumMod val="50000"/>
                            </a:schemeClr>
                          </a:solidFill>
                        </a:ln>
                        <a:solidFill>
                          <a:schemeClr val="tx1"/>
                        </a:solidFill>
                        <a:effectLst/>
                        <a:latin typeface="Times New Roman" panose="02020603050405020304" pitchFamily="18" charset="0"/>
                        <a:cs typeface="Times New Roman" panose="02020603050405020304" pitchFamily="18" charset="0"/>
                      </a:endParaRPr>
                    </a:p>
                    <a:p>
                      <a:pPr algn="just"/>
                      <a:r>
                        <a:rPr lang="en-US" sz="1200" b="0" dirty="0">
                          <a:ln>
                            <a:solidFill>
                              <a:schemeClr val="tx1"/>
                            </a:solidFill>
                          </a:ln>
                          <a:solidFill>
                            <a:schemeClr val="tx1"/>
                          </a:solidFill>
                          <a:effectLst/>
                          <a:latin typeface="Times New Roman" panose="02020603050405020304" pitchFamily="18" charset="0"/>
                          <a:cs typeface="Times New Roman" panose="02020603050405020304" pitchFamily="18" charset="0"/>
                        </a:rPr>
                        <a:t>Not enough time to study for MBC638. My every day schedule is really  busy and that need to change in order for me to complete the class.</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a:r>
                        <a:rPr lang="en-US" dirty="0">
                          <a:ln>
                            <a:solidFill>
                              <a:schemeClr val="accent2">
                                <a:lumMod val="50000"/>
                              </a:schemeClr>
                            </a:solidFill>
                          </a:ln>
                          <a:solidFill>
                            <a:schemeClr val="tx1"/>
                          </a:solidFill>
                        </a:rPr>
                        <a:t>MEASURE</a:t>
                      </a:r>
                    </a:p>
                    <a:p>
                      <a:pPr algn="l"/>
                      <a:endParaRPr lang="en-US" sz="1200" b="0" kern="1200" dirty="0">
                        <a:ln>
                          <a:solidFill>
                            <a:schemeClr val="accent2">
                              <a:lumMod val="50000"/>
                            </a:schemeClr>
                          </a:solidFill>
                        </a:ln>
                        <a:solidFill>
                          <a:schemeClr val="tx1"/>
                        </a:solidFill>
                        <a:latin typeface="Times New Roman" panose="02020603050405020304" pitchFamily="18" charset="0"/>
                        <a:ea typeface="+mn-ea"/>
                        <a:cs typeface="Times New Roman" panose="02020603050405020304" pitchFamily="18" charset="0"/>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a:r>
                        <a:rPr lang="en-US" dirty="0">
                          <a:ln>
                            <a:solidFill>
                              <a:schemeClr val="accent2">
                                <a:lumMod val="50000"/>
                              </a:schemeClr>
                            </a:solidFill>
                          </a:ln>
                          <a:solidFill>
                            <a:schemeClr val="bg2">
                              <a:lumMod val="10000"/>
                            </a:schemeClr>
                          </a:solidFill>
                        </a:rPr>
                        <a:t>ANALYZE</a:t>
                      </a:r>
                    </a:p>
                    <a:p>
                      <a:pPr algn="l"/>
                      <a:r>
                        <a:rPr lang="en-US" sz="1600" b="0" dirty="0">
                          <a:ln>
                            <a:solidFill>
                              <a:schemeClr val="accent2">
                                <a:lumMod val="50000"/>
                              </a:schemeClr>
                            </a:solidFill>
                          </a:ln>
                          <a:solidFill>
                            <a:schemeClr val="bg2">
                              <a:lumMod val="10000"/>
                            </a:schemeClr>
                          </a:solidFill>
                          <a:latin typeface="Times New Roman" panose="02020603050405020304" pitchFamily="18" charset="0"/>
                          <a:cs typeface="Times New Roman" panose="02020603050405020304" pitchFamily="18" charset="0"/>
                        </a:rPr>
                        <a:t>Hypothesis testing:</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a:r>
                        <a:rPr lang="en-US" dirty="0">
                          <a:ln>
                            <a:solidFill>
                              <a:schemeClr val="accent2">
                                <a:lumMod val="50000"/>
                              </a:schemeClr>
                            </a:solidFill>
                          </a:ln>
                          <a:solidFill>
                            <a:schemeClr val="bg2">
                              <a:lumMod val="10000"/>
                            </a:schemeClr>
                          </a:solidFill>
                        </a:rPr>
                        <a:t>IMPROVE</a:t>
                      </a:r>
                    </a:p>
                    <a:p>
                      <a:pPr algn="l"/>
                      <a:r>
                        <a:rPr lang="en-US" sz="1600" b="0" dirty="0">
                          <a:ln>
                            <a:solidFill>
                              <a:schemeClr val="accent2">
                                <a:lumMod val="50000"/>
                              </a:schemeClr>
                            </a:solidFill>
                          </a:ln>
                          <a:solidFill>
                            <a:schemeClr val="bg2">
                              <a:lumMod val="10000"/>
                            </a:schemeClr>
                          </a:solidFill>
                          <a:latin typeface="Times New Roman" panose="02020603050405020304" pitchFamily="18" charset="0"/>
                          <a:cs typeface="Times New Roman" panose="02020603050405020304" pitchFamily="18" charset="0"/>
                        </a:rPr>
                        <a:t>Changes made to the process:</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677486887"/>
                  </a:ext>
                </a:extLst>
              </a:tr>
            </a:tbl>
          </a:graphicData>
        </a:graphic>
      </p:graphicFrame>
      <p:graphicFrame>
        <p:nvGraphicFramePr>
          <p:cNvPr id="16" name="Table 15">
            <a:extLst>
              <a:ext uri="{FF2B5EF4-FFF2-40B4-BE49-F238E27FC236}">
                <a16:creationId xmlns:a16="http://schemas.microsoft.com/office/drawing/2014/main" id="{50600598-E16E-42DD-8700-A69F46781E33}"/>
              </a:ext>
            </a:extLst>
          </p:cNvPr>
          <p:cNvGraphicFramePr>
            <a:graphicFrameLocks noGrp="1"/>
          </p:cNvGraphicFramePr>
          <p:nvPr>
            <p:extLst>
              <p:ext uri="{D42A27DB-BD31-4B8C-83A1-F6EECF244321}">
                <p14:modId xmlns:p14="http://schemas.microsoft.com/office/powerpoint/2010/main" val="2354585524"/>
              </p:ext>
            </p:extLst>
          </p:nvPr>
        </p:nvGraphicFramePr>
        <p:xfrm>
          <a:off x="8835656" y="5028981"/>
          <a:ext cx="3356344" cy="1806159"/>
        </p:xfrm>
        <a:graphic>
          <a:graphicData uri="http://schemas.openxmlformats.org/drawingml/2006/table">
            <a:tbl>
              <a:tblPr firstRow="1" bandRow="1">
                <a:tableStyleId>{5C22544A-7EE6-4342-B048-85BDC9FD1C3A}</a:tableStyleId>
              </a:tblPr>
              <a:tblGrid>
                <a:gridCol w="3356344">
                  <a:extLst>
                    <a:ext uri="{9D8B030D-6E8A-4147-A177-3AD203B41FA5}">
                      <a16:colId xmlns:a16="http://schemas.microsoft.com/office/drawing/2014/main" val="2141557878"/>
                    </a:ext>
                  </a:extLst>
                </a:gridCol>
              </a:tblGrid>
              <a:tr h="18061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n>
                            <a:solidFill>
                              <a:schemeClr val="accent2">
                                <a:lumMod val="50000"/>
                              </a:schemeClr>
                            </a:solidFill>
                          </a:ln>
                          <a:solidFill>
                            <a:schemeClr val="bg2">
                              <a:lumMod val="10000"/>
                            </a:schemeClr>
                          </a:solidFill>
                        </a:rPr>
                        <a:t>CONTROL</a:t>
                      </a:r>
                    </a:p>
                    <a:p>
                      <a:endParaRPr lang="en-US" dirty="0">
                        <a:solidFill>
                          <a:schemeClr val="tx1"/>
                        </a:solidFill>
                      </a:endParaRP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324256182"/>
                  </a:ext>
                </a:extLst>
              </a:tr>
            </a:tbl>
          </a:graphicData>
        </a:graphic>
      </p:graphicFrame>
      <p:graphicFrame>
        <p:nvGraphicFramePr>
          <p:cNvPr id="5" name="Table 4">
            <a:extLst>
              <a:ext uri="{FF2B5EF4-FFF2-40B4-BE49-F238E27FC236}">
                <a16:creationId xmlns:a16="http://schemas.microsoft.com/office/drawing/2014/main" id="{AFF47300-3E82-40B2-B2B9-AD576F9B0270}"/>
              </a:ext>
            </a:extLst>
          </p:cNvPr>
          <p:cNvGraphicFramePr>
            <a:graphicFrameLocks noGrp="1"/>
          </p:cNvGraphicFramePr>
          <p:nvPr>
            <p:extLst>
              <p:ext uri="{D42A27DB-BD31-4B8C-83A1-F6EECF244321}">
                <p14:modId xmlns:p14="http://schemas.microsoft.com/office/powerpoint/2010/main" val="1934025320"/>
              </p:ext>
            </p:extLst>
          </p:nvPr>
        </p:nvGraphicFramePr>
        <p:xfrm>
          <a:off x="0" y="5550195"/>
          <a:ext cx="3059430" cy="1307805"/>
        </p:xfrm>
        <a:graphic>
          <a:graphicData uri="http://schemas.openxmlformats.org/drawingml/2006/table">
            <a:tbl>
              <a:tblPr firstRow="1" bandRow="1">
                <a:tableStyleId>{5C22544A-7EE6-4342-B048-85BDC9FD1C3A}</a:tableStyleId>
              </a:tblPr>
              <a:tblGrid>
                <a:gridCol w="3059430">
                  <a:extLst>
                    <a:ext uri="{9D8B030D-6E8A-4147-A177-3AD203B41FA5}">
                      <a16:colId xmlns:a16="http://schemas.microsoft.com/office/drawing/2014/main" val="1417500231"/>
                    </a:ext>
                  </a:extLst>
                </a:gridCol>
              </a:tblGrid>
              <a:tr h="1307805">
                <a:tc>
                  <a:txBody>
                    <a:bodyPr/>
                    <a:lstStyle/>
                    <a:p>
                      <a:r>
                        <a:rPr lang="en-US" sz="1800" b="1" dirty="0">
                          <a:ln>
                            <a:solidFill>
                              <a:schemeClr val="accent2">
                                <a:lumMod val="50000"/>
                              </a:schemeClr>
                            </a:solid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Business Impact:</a:t>
                      </a:r>
                    </a:p>
                    <a:p>
                      <a:pPr algn="just"/>
                      <a:r>
                        <a:rPr lang="en-US" sz="115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My benefit is going to be saving $5025 as well as personal satisfaction. Also, completing the class is going to bring me one step closer to graduating in 18 months. I will measure my success by meeting my goal. </a:t>
                      </a:r>
                      <a:endParaRPr lang="en-US" sz="1150" b="1" dirty="0">
                        <a:solidFill>
                          <a:schemeClr val="tx1"/>
                        </a:solidFill>
                        <a:effectLst>
                          <a:outerShdw blurRad="38100" dist="38100" dir="2700000" algn="tl">
                            <a:srgbClr val="000000">
                              <a:alpha val="43137"/>
                            </a:srgbClr>
                          </a:outerShdw>
                        </a:effectLst>
                      </a:endParaRPr>
                    </a:p>
                  </a:txBody>
                  <a:tcPr>
                    <a:noFill/>
                  </a:tcPr>
                </a:tc>
                <a:extLst>
                  <a:ext uri="{0D108BD9-81ED-4DB2-BD59-A6C34878D82A}">
                    <a16:rowId xmlns:a16="http://schemas.microsoft.com/office/drawing/2014/main" val="2765304585"/>
                  </a:ext>
                </a:extLst>
              </a:tr>
            </a:tbl>
          </a:graphicData>
        </a:graphic>
      </p:graphicFrame>
      <p:pic>
        <p:nvPicPr>
          <p:cNvPr id="6" name="Picture 5">
            <a:extLst>
              <a:ext uri="{FF2B5EF4-FFF2-40B4-BE49-F238E27FC236}">
                <a16:creationId xmlns:a16="http://schemas.microsoft.com/office/drawing/2014/main" id="{2EE78B91-FE6D-4A34-84FF-73169A07A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292" y="1930029"/>
            <a:ext cx="852361" cy="849940"/>
          </a:xfrm>
          <a:prstGeom prst="rect">
            <a:avLst/>
          </a:prstGeom>
        </p:spPr>
      </p:pic>
      <p:pic>
        <p:nvPicPr>
          <p:cNvPr id="8" name="Picture 7" descr="A close up of a map&#10;&#10;Description automatically generated">
            <a:extLst>
              <a:ext uri="{FF2B5EF4-FFF2-40B4-BE49-F238E27FC236}">
                <a16:creationId xmlns:a16="http://schemas.microsoft.com/office/drawing/2014/main" id="{861D3CC3-FE49-4A5A-B2A3-F34B40857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40695"/>
            <a:ext cx="2743200" cy="2409500"/>
          </a:xfrm>
          <a:prstGeom prst="rect">
            <a:avLst/>
          </a:prstGeom>
        </p:spPr>
      </p:pic>
      <p:sp>
        <p:nvSpPr>
          <p:cNvPr id="21" name="Explosion: 8 Points 20">
            <a:extLst>
              <a:ext uri="{FF2B5EF4-FFF2-40B4-BE49-F238E27FC236}">
                <a16:creationId xmlns:a16="http://schemas.microsoft.com/office/drawing/2014/main" id="{CFEB3DE1-584A-452E-8367-9C8EC5A6E73A}"/>
              </a:ext>
            </a:extLst>
          </p:cNvPr>
          <p:cNvSpPr/>
          <p:nvPr/>
        </p:nvSpPr>
        <p:spPr>
          <a:xfrm>
            <a:off x="1529715" y="2841176"/>
            <a:ext cx="1400175" cy="909335"/>
          </a:xfrm>
          <a:prstGeom prst="irregularSeal1">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C00000"/>
                </a:solidFill>
                <a:effectLst>
                  <a:outerShdw blurRad="38100" dist="38100" dir="2700000" algn="tl">
                    <a:srgbClr val="000000">
                      <a:alpha val="43137"/>
                    </a:srgbClr>
                  </a:outerShdw>
                </a:effectLst>
              </a:rPr>
              <a:t>SQL=0.9</a:t>
            </a:r>
          </a:p>
        </p:txBody>
      </p:sp>
      <p:pic>
        <p:nvPicPr>
          <p:cNvPr id="12" name="Picture 11" descr="A picture containing clipart&#10;&#10;Description automatically generated">
            <a:extLst>
              <a:ext uri="{FF2B5EF4-FFF2-40B4-BE49-F238E27FC236}">
                <a16:creationId xmlns:a16="http://schemas.microsoft.com/office/drawing/2014/main" id="{941BBFAB-31BD-428A-A628-2783614D3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8648" y="5062186"/>
            <a:ext cx="981242" cy="803758"/>
          </a:xfrm>
          <a:prstGeom prst="rect">
            <a:avLst/>
          </a:prstGeom>
        </p:spPr>
      </p:pic>
      <p:graphicFrame>
        <p:nvGraphicFramePr>
          <p:cNvPr id="14" name="Table 13">
            <a:extLst>
              <a:ext uri="{FF2B5EF4-FFF2-40B4-BE49-F238E27FC236}">
                <a16:creationId xmlns:a16="http://schemas.microsoft.com/office/drawing/2014/main" id="{3B64A53E-0689-41C3-9634-C00A6AA0EC68}"/>
              </a:ext>
            </a:extLst>
          </p:cNvPr>
          <p:cNvGraphicFramePr>
            <a:graphicFrameLocks noGrp="1"/>
          </p:cNvGraphicFramePr>
          <p:nvPr>
            <p:extLst>
              <p:ext uri="{D42A27DB-BD31-4B8C-83A1-F6EECF244321}">
                <p14:modId xmlns:p14="http://schemas.microsoft.com/office/powerpoint/2010/main" val="120269534"/>
              </p:ext>
            </p:extLst>
          </p:nvPr>
        </p:nvGraphicFramePr>
        <p:xfrm>
          <a:off x="3059431" y="2284092"/>
          <a:ext cx="2937004" cy="914400"/>
        </p:xfrm>
        <a:graphic>
          <a:graphicData uri="http://schemas.openxmlformats.org/drawingml/2006/table">
            <a:tbl>
              <a:tblPr firstRow="1" bandRow="1">
                <a:tableStyleId>{5C22544A-7EE6-4342-B048-85BDC9FD1C3A}</a:tableStyleId>
              </a:tblPr>
              <a:tblGrid>
                <a:gridCol w="2937004">
                  <a:extLst>
                    <a:ext uri="{9D8B030D-6E8A-4147-A177-3AD203B41FA5}">
                      <a16:colId xmlns:a16="http://schemas.microsoft.com/office/drawing/2014/main" val="92468663"/>
                    </a:ext>
                  </a:extLst>
                </a:gridCol>
              </a:tblGrid>
              <a:tr h="704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Collected data on 13 variables. Study time(Y), Working(X1), Social min(X2), Workout min(X3), Daily assig(X4)...</a:t>
                      </a:r>
                    </a:p>
                    <a:p>
                      <a:endParaRPr lang="en-US" dirty="0"/>
                    </a:p>
                  </a:txBody>
                  <a:tcPr>
                    <a:solidFill>
                      <a:schemeClr val="bg1"/>
                    </a:solidFill>
                  </a:tcPr>
                </a:tc>
                <a:extLst>
                  <a:ext uri="{0D108BD9-81ED-4DB2-BD59-A6C34878D82A}">
                    <a16:rowId xmlns:a16="http://schemas.microsoft.com/office/drawing/2014/main" val="2846601453"/>
                  </a:ext>
                </a:extLst>
              </a:tr>
            </a:tbl>
          </a:graphicData>
        </a:graphic>
      </p:graphicFrame>
      <p:pic>
        <p:nvPicPr>
          <p:cNvPr id="17" name="Picture 16">
            <a:extLst>
              <a:ext uri="{FF2B5EF4-FFF2-40B4-BE49-F238E27FC236}">
                <a16:creationId xmlns:a16="http://schemas.microsoft.com/office/drawing/2014/main" id="{4704F072-BBE8-407A-8BF2-4CB1C2E3D9D3}"/>
              </a:ext>
            </a:extLst>
          </p:cNvPr>
          <p:cNvPicPr>
            <a:picLocks noChangeAspect="1"/>
          </p:cNvPicPr>
          <p:nvPr/>
        </p:nvPicPr>
        <p:blipFill>
          <a:blip r:embed="rId5"/>
          <a:stretch>
            <a:fillRect/>
          </a:stretch>
        </p:blipFill>
        <p:spPr>
          <a:xfrm>
            <a:off x="3059430" y="2988404"/>
            <a:ext cx="3036570" cy="1729242"/>
          </a:xfrm>
          <a:prstGeom prst="rect">
            <a:avLst/>
          </a:prstGeom>
        </p:spPr>
      </p:pic>
      <p:graphicFrame>
        <p:nvGraphicFramePr>
          <p:cNvPr id="19" name="Table 18">
            <a:extLst>
              <a:ext uri="{FF2B5EF4-FFF2-40B4-BE49-F238E27FC236}">
                <a16:creationId xmlns:a16="http://schemas.microsoft.com/office/drawing/2014/main" id="{B96DE21C-8220-4C03-8D5A-17533FC378FA}"/>
              </a:ext>
            </a:extLst>
          </p:cNvPr>
          <p:cNvGraphicFramePr>
            <a:graphicFrameLocks noGrp="1"/>
          </p:cNvGraphicFramePr>
          <p:nvPr>
            <p:extLst>
              <p:ext uri="{D42A27DB-BD31-4B8C-83A1-F6EECF244321}">
                <p14:modId xmlns:p14="http://schemas.microsoft.com/office/powerpoint/2010/main" val="4143799566"/>
              </p:ext>
            </p:extLst>
          </p:nvPr>
        </p:nvGraphicFramePr>
        <p:xfrm>
          <a:off x="6136935" y="3013071"/>
          <a:ext cx="2624293" cy="1371600"/>
        </p:xfrm>
        <a:graphic>
          <a:graphicData uri="http://schemas.openxmlformats.org/drawingml/2006/table">
            <a:tbl>
              <a:tblPr firstRow="1" bandRow="1">
                <a:tableStyleId>{5C22544A-7EE6-4342-B048-85BDC9FD1C3A}</a:tableStyleId>
              </a:tblPr>
              <a:tblGrid>
                <a:gridCol w="2624293">
                  <a:extLst>
                    <a:ext uri="{9D8B030D-6E8A-4147-A177-3AD203B41FA5}">
                      <a16:colId xmlns:a16="http://schemas.microsoft.com/office/drawing/2014/main" val="4029019533"/>
                    </a:ext>
                  </a:extLst>
                </a:gridCol>
              </a:tblGrid>
              <a:tr h="121868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p=0.50 we can`t reject the Ho</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The results shows that Y (study time) still may not be a statistically significant to a 95% level of confidence that the before and after data is different. </a:t>
                      </a:r>
                    </a:p>
                    <a:p>
                      <a:endParaRPr lang="en-US" sz="120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229210192"/>
                  </a:ext>
                </a:extLst>
              </a:tr>
            </a:tbl>
          </a:graphicData>
        </a:graphic>
      </p:graphicFrame>
      <p:graphicFrame>
        <p:nvGraphicFramePr>
          <p:cNvPr id="20" name="Table 19">
            <a:extLst>
              <a:ext uri="{FF2B5EF4-FFF2-40B4-BE49-F238E27FC236}">
                <a16:creationId xmlns:a16="http://schemas.microsoft.com/office/drawing/2014/main" id="{F84DBC08-AB82-4E3A-8B8D-CFCD8C158513}"/>
              </a:ext>
            </a:extLst>
          </p:cNvPr>
          <p:cNvGraphicFramePr>
            <a:graphicFrameLocks noGrp="1"/>
          </p:cNvGraphicFramePr>
          <p:nvPr>
            <p:extLst>
              <p:ext uri="{D42A27DB-BD31-4B8C-83A1-F6EECF244321}">
                <p14:modId xmlns:p14="http://schemas.microsoft.com/office/powerpoint/2010/main" val="1297879150"/>
              </p:ext>
            </p:extLst>
          </p:nvPr>
        </p:nvGraphicFramePr>
        <p:xfrm>
          <a:off x="3059430" y="4724475"/>
          <a:ext cx="3018495" cy="697484"/>
        </p:xfrm>
        <a:graphic>
          <a:graphicData uri="http://schemas.openxmlformats.org/drawingml/2006/table">
            <a:tbl>
              <a:tblPr firstRow="1" bandRow="1">
                <a:tableStyleId>{5C22544A-7EE6-4342-B048-85BDC9FD1C3A}</a:tableStyleId>
              </a:tblPr>
              <a:tblGrid>
                <a:gridCol w="3018495">
                  <a:extLst>
                    <a:ext uri="{9D8B030D-6E8A-4147-A177-3AD203B41FA5}">
                      <a16:colId xmlns:a16="http://schemas.microsoft.com/office/drawing/2014/main" val="3582703465"/>
                    </a:ext>
                  </a:extLst>
                </a:gridCol>
              </a:tblGrid>
              <a:tr h="697484">
                <a:tc>
                  <a:txBody>
                    <a:bodyPr/>
                    <a:lstStyle/>
                    <a:p>
                      <a:r>
                        <a:rPr lang="en-US" sz="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More time spent on working, studying(not quality studying), going out, working out and cleaning.</a:t>
                      </a:r>
                    </a:p>
                  </a:txBody>
                  <a:tcPr>
                    <a:noFill/>
                  </a:tcPr>
                </a:tc>
                <a:extLst>
                  <a:ext uri="{0D108BD9-81ED-4DB2-BD59-A6C34878D82A}">
                    <a16:rowId xmlns:a16="http://schemas.microsoft.com/office/drawing/2014/main" val="2971825519"/>
                  </a:ext>
                </a:extLst>
              </a:tr>
            </a:tbl>
          </a:graphicData>
        </a:graphic>
      </p:graphicFrame>
      <p:pic>
        <p:nvPicPr>
          <p:cNvPr id="22" name="Picture 21">
            <a:extLst>
              <a:ext uri="{FF2B5EF4-FFF2-40B4-BE49-F238E27FC236}">
                <a16:creationId xmlns:a16="http://schemas.microsoft.com/office/drawing/2014/main" id="{63BF4B46-BA20-49D0-9BAF-0745EB9D48F1}"/>
              </a:ext>
            </a:extLst>
          </p:cNvPr>
          <p:cNvPicPr>
            <a:picLocks noChangeAspect="1"/>
          </p:cNvPicPr>
          <p:nvPr/>
        </p:nvPicPr>
        <p:blipFill>
          <a:blip r:embed="rId6"/>
          <a:stretch>
            <a:fillRect/>
          </a:stretch>
        </p:blipFill>
        <p:spPr>
          <a:xfrm>
            <a:off x="3617103" y="5421958"/>
            <a:ext cx="2390292" cy="1307805"/>
          </a:xfrm>
          <a:prstGeom prst="rect">
            <a:avLst/>
          </a:prstGeom>
        </p:spPr>
      </p:pic>
      <p:pic>
        <p:nvPicPr>
          <p:cNvPr id="24" name="Picture 23">
            <a:extLst>
              <a:ext uri="{FF2B5EF4-FFF2-40B4-BE49-F238E27FC236}">
                <a16:creationId xmlns:a16="http://schemas.microsoft.com/office/drawing/2014/main" id="{9F5120E9-01CF-4B90-AB0A-539E27AE6C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9430" y="6172072"/>
            <a:ext cx="832086" cy="663068"/>
          </a:xfrm>
          <a:prstGeom prst="rect">
            <a:avLst/>
          </a:prstGeom>
        </p:spPr>
      </p:pic>
      <p:pic>
        <p:nvPicPr>
          <p:cNvPr id="26" name="Picture 25">
            <a:extLst>
              <a:ext uri="{FF2B5EF4-FFF2-40B4-BE49-F238E27FC236}">
                <a16:creationId xmlns:a16="http://schemas.microsoft.com/office/drawing/2014/main" id="{0861C7CF-8907-4546-8D44-92246C376449}"/>
              </a:ext>
            </a:extLst>
          </p:cNvPr>
          <p:cNvPicPr>
            <a:picLocks noChangeAspect="1"/>
          </p:cNvPicPr>
          <p:nvPr/>
        </p:nvPicPr>
        <p:blipFill>
          <a:blip r:embed="rId8"/>
          <a:stretch>
            <a:fillRect/>
          </a:stretch>
        </p:blipFill>
        <p:spPr>
          <a:xfrm>
            <a:off x="6195566" y="2368714"/>
            <a:ext cx="1816218" cy="638471"/>
          </a:xfrm>
          <a:prstGeom prst="rect">
            <a:avLst/>
          </a:prstGeom>
        </p:spPr>
      </p:pic>
      <p:graphicFrame>
        <p:nvGraphicFramePr>
          <p:cNvPr id="27" name="Table 26">
            <a:extLst>
              <a:ext uri="{FF2B5EF4-FFF2-40B4-BE49-F238E27FC236}">
                <a16:creationId xmlns:a16="http://schemas.microsoft.com/office/drawing/2014/main" id="{2D65959F-16DF-4500-B634-D474B6A5322B}"/>
              </a:ext>
            </a:extLst>
          </p:cNvPr>
          <p:cNvGraphicFramePr>
            <a:graphicFrameLocks noGrp="1"/>
          </p:cNvGraphicFramePr>
          <p:nvPr>
            <p:extLst>
              <p:ext uri="{D42A27DB-BD31-4B8C-83A1-F6EECF244321}">
                <p14:modId xmlns:p14="http://schemas.microsoft.com/office/powerpoint/2010/main" val="1039012860"/>
              </p:ext>
            </p:extLst>
          </p:nvPr>
        </p:nvGraphicFramePr>
        <p:xfrm>
          <a:off x="8835656" y="2400300"/>
          <a:ext cx="3356340" cy="1188720"/>
        </p:xfrm>
        <a:graphic>
          <a:graphicData uri="http://schemas.openxmlformats.org/drawingml/2006/table">
            <a:tbl>
              <a:tblPr firstRow="1" bandRow="1">
                <a:tableStyleId>{5C22544A-7EE6-4342-B048-85BDC9FD1C3A}</a:tableStyleId>
              </a:tblPr>
              <a:tblGrid>
                <a:gridCol w="3356340">
                  <a:extLst>
                    <a:ext uri="{9D8B030D-6E8A-4147-A177-3AD203B41FA5}">
                      <a16:colId xmlns:a16="http://schemas.microsoft.com/office/drawing/2014/main" val="847611482"/>
                    </a:ext>
                  </a:extLst>
                </a:gridCol>
              </a:tblGrid>
              <a:tr h="1028699">
                <a:tc>
                  <a:txBody>
                    <a:bodyPr/>
                    <a:lstStyle/>
                    <a:p>
                      <a:pPr marL="171450" indent="-171450">
                        <a:buFont typeface="Arial" panose="020B0604020202020204" pitchFamily="34" charset="0"/>
                        <a:buChar char="•"/>
                      </a:pPr>
                      <a:r>
                        <a:rPr lang="en-US" sz="1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Study time moved up in the process map</a:t>
                      </a:r>
                    </a:p>
                    <a:p>
                      <a:pPr marL="171450" indent="-171450">
                        <a:buFont typeface="Arial" panose="020B0604020202020204" pitchFamily="34" charset="0"/>
                        <a:buChar char="•"/>
                      </a:pPr>
                      <a:r>
                        <a:rPr lang="en-US" sz="1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 to work early/get off early</a:t>
                      </a:r>
                    </a:p>
                    <a:p>
                      <a:pPr marL="171450" indent="-171450">
                        <a:buFont typeface="Arial" panose="020B0604020202020204" pitchFamily="34" charset="0"/>
                        <a:buChar char="•"/>
                      </a:pPr>
                      <a:r>
                        <a:rPr lang="en-US" sz="1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Study at least 180 min a day</a:t>
                      </a:r>
                    </a:p>
                    <a:p>
                      <a:pPr marL="171450" indent="-171450">
                        <a:buFont typeface="Arial" panose="020B0604020202020204" pitchFamily="34" charset="0"/>
                        <a:buChar char="•"/>
                      </a:pPr>
                      <a:r>
                        <a:rPr lang="en-US" sz="1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Quality studying, plan every day</a:t>
                      </a:r>
                    </a:p>
                    <a:p>
                      <a:pPr marL="171450" indent="-171450">
                        <a:buFont typeface="Arial" panose="020B0604020202020204" pitchFamily="34" charset="0"/>
                        <a:buChar char="•"/>
                      </a:pPr>
                      <a:r>
                        <a:rPr lang="en-US" sz="1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 social time, dally assig and other not important activities</a:t>
                      </a:r>
                    </a:p>
                  </a:txBody>
                  <a:tcPr>
                    <a:noFill/>
                  </a:tcPr>
                </a:tc>
                <a:extLst>
                  <a:ext uri="{0D108BD9-81ED-4DB2-BD59-A6C34878D82A}">
                    <a16:rowId xmlns:a16="http://schemas.microsoft.com/office/drawing/2014/main" val="162703950"/>
                  </a:ext>
                </a:extLst>
              </a:tr>
            </a:tbl>
          </a:graphicData>
        </a:graphic>
      </p:graphicFrame>
      <p:sp>
        <p:nvSpPr>
          <p:cNvPr id="28" name="Rectangle: Rounded Corners 27">
            <a:extLst>
              <a:ext uri="{FF2B5EF4-FFF2-40B4-BE49-F238E27FC236}">
                <a16:creationId xmlns:a16="http://schemas.microsoft.com/office/drawing/2014/main" id="{13271DAA-7CFE-448F-AE75-CCE36BC1E709}"/>
              </a:ext>
            </a:extLst>
          </p:cNvPr>
          <p:cNvSpPr/>
          <p:nvPr/>
        </p:nvSpPr>
        <p:spPr>
          <a:xfrm>
            <a:off x="6220048" y="4253023"/>
            <a:ext cx="2541180" cy="956930"/>
          </a:xfrm>
          <a:prstGeom prst="roundRect">
            <a:avLst/>
          </a:prstGeom>
          <a:ln>
            <a:solidFill>
              <a:schemeClr val="accent2">
                <a:lumMod val="50000"/>
              </a:schemeClr>
            </a:solidFill>
          </a:ln>
          <a:effectLst>
            <a:glow rad="139700">
              <a:schemeClr val="accent2">
                <a:satMod val="175000"/>
                <a:alpha val="40000"/>
              </a:schemeClr>
            </a:glow>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just"/>
            <a:r>
              <a:rPr lang="en-US" sz="11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ŷ=643.3033-0.9739timework-0.8684timeworkout-0.8911socmin-0.7675housewrkmin-0.9830dailymin</a:t>
            </a:r>
          </a:p>
          <a:p>
            <a:pPr lvl="0" algn="just"/>
            <a:r>
              <a:rPr lang="en-US" sz="11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Significance F =3.02401E-08, </a:t>
            </a:r>
          </a:p>
        </p:txBody>
      </p:sp>
      <p:graphicFrame>
        <p:nvGraphicFramePr>
          <p:cNvPr id="30" name="Chart 29">
            <a:extLst>
              <a:ext uri="{FF2B5EF4-FFF2-40B4-BE49-F238E27FC236}">
                <a16:creationId xmlns:a16="http://schemas.microsoft.com/office/drawing/2014/main" id="{7377C057-C435-4E7F-A2CA-465FB7243AE8}"/>
              </a:ext>
            </a:extLst>
          </p:cNvPr>
          <p:cNvGraphicFramePr>
            <a:graphicFrameLocks/>
          </p:cNvGraphicFramePr>
          <p:nvPr>
            <p:extLst>
              <p:ext uri="{D42A27DB-BD31-4B8C-83A1-F6EECF244321}">
                <p14:modId xmlns:p14="http://schemas.microsoft.com/office/powerpoint/2010/main" val="2805743208"/>
              </p:ext>
            </p:extLst>
          </p:nvPr>
        </p:nvGraphicFramePr>
        <p:xfrm>
          <a:off x="6136934" y="5326799"/>
          <a:ext cx="2624293" cy="1508340"/>
        </p:xfrm>
        <a:graphic>
          <a:graphicData uri="http://schemas.openxmlformats.org/drawingml/2006/chart">
            <c:chart xmlns:c="http://schemas.openxmlformats.org/drawingml/2006/chart" xmlns:r="http://schemas.openxmlformats.org/officeDocument/2006/relationships" r:id="rId9"/>
          </a:graphicData>
        </a:graphic>
      </p:graphicFrame>
      <p:pic>
        <p:nvPicPr>
          <p:cNvPr id="33" name="Picture 32">
            <a:extLst>
              <a:ext uri="{FF2B5EF4-FFF2-40B4-BE49-F238E27FC236}">
                <a16:creationId xmlns:a16="http://schemas.microsoft.com/office/drawing/2014/main" id="{DBE0816F-4DB1-4FA1-A92C-F6F0ABB96D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27110" y="1899357"/>
            <a:ext cx="429245" cy="885041"/>
          </a:xfrm>
          <a:prstGeom prst="rect">
            <a:avLst/>
          </a:prstGeom>
        </p:spPr>
      </p:pic>
      <p:sp>
        <p:nvSpPr>
          <p:cNvPr id="31" name="Explosion: 8 Points 30">
            <a:extLst>
              <a:ext uri="{FF2B5EF4-FFF2-40B4-BE49-F238E27FC236}">
                <a16:creationId xmlns:a16="http://schemas.microsoft.com/office/drawing/2014/main" id="{2A2E2FC3-2229-4549-8C7E-3E967E803B37}"/>
              </a:ext>
            </a:extLst>
          </p:cNvPr>
          <p:cNvSpPr/>
          <p:nvPr/>
        </p:nvSpPr>
        <p:spPr>
          <a:xfrm>
            <a:off x="11024988" y="2531498"/>
            <a:ext cx="1153234" cy="742384"/>
          </a:xfrm>
          <a:prstGeom prst="irregularSeal1">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C00000"/>
                </a:solidFill>
                <a:effectLst>
                  <a:outerShdw blurRad="38100" dist="38100" dir="2700000" algn="tl">
                    <a:srgbClr val="000000">
                      <a:alpha val="43137"/>
                    </a:srgbClr>
                  </a:outerShdw>
                </a:effectLst>
              </a:rPr>
              <a:t>SQL= 1.7</a:t>
            </a:r>
          </a:p>
        </p:txBody>
      </p:sp>
      <p:pic>
        <p:nvPicPr>
          <p:cNvPr id="35" name="Picture 34">
            <a:extLst>
              <a:ext uri="{FF2B5EF4-FFF2-40B4-BE49-F238E27FC236}">
                <a16:creationId xmlns:a16="http://schemas.microsoft.com/office/drawing/2014/main" id="{850E8423-94C2-4C09-9945-F92CB98047B5}"/>
              </a:ext>
            </a:extLst>
          </p:cNvPr>
          <p:cNvPicPr>
            <a:picLocks noChangeAspect="1"/>
          </p:cNvPicPr>
          <p:nvPr/>
        </p:nvPicPr>
        <p:blipFill>
          <a:blip r:embed="rId11"/>
          <a:stretch>
            <a:fillRect/>
          </a:stretch>
        </p:blipFill>
        <p:spPr>
          <a:xfrm>
            <a:off x="10456965" y="3621766"/>
            <a:ext cx="1734056" cy="1290475"/>
          </a:xfrm>
          <a:prstGeom prst="rect">
            <a:avLst/>
          </a:prstGeom>
        </p:spPr>
      </p:pic>
      <p:pic>
        <p:nvPicPr>
          <p:cNvPr id="36" name="Picture 35">
            <a:extLst>
              <a:ext uri="{FF2B5EF4-FFF2-40B4-BE49-F238E27FC236}">
                <a16:creationId xmlns:a16="http://schemas.microsoft.com/office/drawing/2014/main" id="{2A2E7744-2F20-408A-8D58-4B3D3EBB09F1}"/>
              </a:ext>
            </a:extLst>
          </p:cNvPr>
          <p:cNvPicPr>
            <a:picLocks noChangeAspect="1"/>
          </p:cNvPicPr>
          <p:nvPr/>
        </p:nvPicPr>
        <p:blipFill>
          <a:blip r:embed="rId12"/>
          <a:stretch>
            <a:fillRect/>
          </a:stretch>
        </p:blipFill>
        <p:spPr>
          <a:xfrm>
            <a:off x="8889204" y="3637892"/>
            <a:ext cx="1523819" cy="1274350"/>
          </a:xfrm>
          <a:prstGeom prst="rect">
            <a:avLst/>
          </a:prstGeom>
        </p:spPr>
      </p:pic>
      <p:graphicFrame>
        <p:nvGraphicFramePr>
          <p:cNvPr id="38" name="Chart 37">
            <a:extLst>
              <a:ext uri="{FF2B5EF4-FFF2-40B4-BE49-F238E27FC236}">
                <a16:creationId xmlns:a16="http://schemas.microsoft.com/office/drawing/2014/main" id="{10D428A8-6F42-4FB5-9989-283364B90D0E}"/>
              </a:ext>
            </a:extLst>
          </p:cNvPr>
          <p:cNvGraphicFramePr>
            <a:graphicFrameLocks/>
          </p:cNvGraphicFramePr>
          <p:nvPr>
            <p:extLst>
              <p:ext uri="{D42A27DB-BD31-4B8C-83A1-F6EECF244321}">
                <p14:modId xmlns:p14="http://schemas.microsoft.com/office/powerpoint/2010/main" val="303984666"/>
              </p:ext>
            </p:extLst>
          </p:nvPr>
        </p:nvGraphicFramePr>
        <p:xfrm>
          <a:off x="8761227" y="5368466"/>
          <a:ext cx="1924048" cy="1323975"/>
        </p:xfrm>
        <a:graphic>
          <a:graphicData uri="http://schemas.openxmlformats.org/drawingml/2006/chart">
            <c:chart xmlns:c="http://schemas.openxmlformats.org/drawingml/2006/chart" xmlns:r="http://schemas.openxmlformats.org/officeDocument/2006/relationships" r:id="rId13"/>
          </a:graphicData>
        </a:graphic>
      </p:graphicFrame>
      <p:pic>
        <p:nvPicPr>
          <p:cNvPr id="39" name="Picture 38">
            <a:extLst>
              <a:ext uri="{FF2B5EF4-FFF2-40B4-BE49-F238E27FC236}">
                <a16:creationId xmlns:a16="http://schemas.microsoft.com/office/drawing/2014/main" id="{8ADB8A22-E355-476B-9809-0AF75330C842}"/>
              </a:ext>
            </a:extLst>
          </p:cNvPr>
          <p:cNvPicPr>
            <a:picLocks noChangeAspect="1"/>
          </p:cNvPicPr>
          <p:nvPr/>
        </p:nvPicPr>
        <p:blipFill>
          <a:blip r:embed="rId14"/>
          <a:stretch>
            <a:fillRect/>
          </a:stretch>
        </p:blipFill>
        <p:spPr>
          <a:xfrm>
            <a:off x="10533532" y="5326799"/>
            <a:ext cx="1657489" cy="1462182"/>
          </a:xfrm>
          <a:prstGeom prst="rect">
            <a:avLst/>
          </a:prstGeom>
        </p:spPr>
      </p:pic>
      <p:sp>
        <p:nvSpPr>
          <p:cNvPr id="41" name="Oval 40">
            <a:extLst>
              <a:ext uri="{FF2B5EF4-FFF2-40B4-BE49-F238E27FC236}">
                <a16:creationId xmlns:a16="http://schemas.microsoft.com/office/drawing/2014/main" id="{9262E829-FE13-4552-8DB5-C4D4B71FD425}"/>
              </a:ext>
            </a:extLst>
          </p:cNvPr>
          <p:cNvSpPr/>
          <p:nvPr/>
        </p:nvSpPr>
        <p:spPr>
          <a:xfrm rot="20225096">
            <a:off x="8704698" y="5001663"/>
            <a:ext cx="834031" cy="509717"/>
          </a:xfrm>
          <a:prstGeom prst="ellipse">
            <a:avLst/>
          </a:prstGeom>
          <a:solidFill>
            <a:schemeClr val="accent4">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effectLst>
                  <a:outerShdw blurRad="38100" dist="38100" dir="2700000" algn="tl">
                    <a:srgbClr val="000000">
                      <a:alpha val="43137"/>
                    </a:srgbClr>
                  </a:outerShdw>
                </a:effectLst>
              </a:rPr>
              <a:t>New process is in control</a:t>
            </a:r>
          </a:p>
        </p:txBody>
      </p:sp>
      <p:sp>
        <p:nvSpPr>
          <p:cNvPr id="42" name="Oval 41">
            <a:extLst>
              <a:ext uri="{FF2B5EF4-FFF2-40B4-BE49-F238E27FC236}">
                <a16:creationId xmlns:a16="http://schemas.microsoft.com/office/drawing/2014/main" id="{C30D5F72-01F6-4BBC-9823-BFEE2285EB32}"/>
              </a:ext>
            </a:extLst>
          </p:cNvPr>
          <p:cNvSpPr/>
          <p:nvPr/>
        </p:nvSpPr>
        <p:spPr>
          <a:xfrm rot="1168048">
            <a:off x="7780822" y="4086134"/>
            <a:ext cx="1105787" cy="290161"/>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effectLst>
                  <a:outerShdw blurRad="38100" dist="38100" dir="2700000" algn="tl">
                    <a:srgbClr val="000000">
                      <a:alpha val="43137"/>
                    </a:srgbClr>
                  </a:outerShdw>
                </a:effectLst>
              </a:rPr>
              <a:t>Can make prediction</a:t>
            </a:r>
          </a:p>
        </p:txBody>
      </p:sp>
      <p:sp>
        <p:nvSpPr>
          <p:cNvPr id="43" name="Rectangle: Rounded Corners 42">
            <a:extLst>
              <a:ext uri="{FF2B5EF4-FFF2-40B4-BE49-F238E27FC236}">
                <a16:creationId xmlns:a16="http://schemas.microsoft.com/office/drawing/2014/main" id="{F2DDAC92-6ED6-4515-AADE-753C6CAD1388}"/>
              </a:ext>
            </a:extLst>
          </p:cNvPr>
          <p:cNvSpPr/>
          <p:nvPr/>
        </p:nvSpPr>
        <p:spPr>
          <a:xfrm>
            <a:off x="11268371" y="3373922"/>
            <a:ext cx="711118" cy="31513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Higher levels after improved</a:t>
            </a:r>
          </a:p>
        </p:txBody>
      </p:sp>
    </p:spTree>
    <p:extLst>
      <p:ext uri="{BB962C8B-B14F-4D97-AF65-F5344CB8AC3E}">
        <p14:creationId xmlns:p14="http://schemas.microsoft.com/office/powerpoint/2010/main" val="224521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F03A-3679-4AA7-91C0-E4C96BD5AE42}"/>
              </a:ext>
            </a:extLst>
          </p:cNvPr>
          <p:cNvSpPr>
            <a:spLocks noGrp="1"/>
          </p:cNvSpPr>
          <p:nvPr>
            <p:ph type="title"/>
          </p:nvPr>
        </p:nvSpPr>
        <p:spPr>
          <a:xfrm>
            <a:off x="0" y="731520"/>
            <a:ext cx="4331970" cy="6126480"/>
          </a:xfrm>
          <a:solidFill>
            <a:schemeClr val="accent2">
              <a:lumMod val="20000"/>
              <a:lumOff val="80000"/>
            </a:schemeClr>
          </a:solidFill>
          <a:ln w="6350" cmpd="dbl">
            <a:solidFill>
              <a:schemeClr val="accent2">
                <a:lumMod val="50000"/>
                <a:alpha val="97000"/>
              </a:schemeClr>
            </a:solidFill>
          </a:ln>
        </p:spPr>
        <p:txBody>
          <a:bodyPr>
            <a:normAutofit/>
          </a:bodyPr>
          <a:lstStyle/>
          <a:p>
            <a:pPr algn="just"/>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My study time is always after work, squeezed in between the rest of my activities.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 am trying to fix the problem of me wasting a significant amount of time shopping, going out, reading extra document and not making notes. Also, my daily assign, and all the cleaning and cooking I do at home doesn`t let me spend enough time studying. I don`t have</a:t>
            </a:r>
            <a:br>
              <a:rPr lang="en-US" sz="1600" dirty="0">
                <a:latin typeface="Times New Roman" panose="02020603050405020304" pitchFamily="18" charset="0"/>
                <a:ea typeface="Times New Roman" panose="02020603050405020304" pitchFamily="18" charset="0"/>
                <a:cs typeface="Times New Roman" panose="02020603050405020304" pitchFamily="18" charset="0"/>
              </a:rPr>
            </a:br>
            <a:r>
              <a:rPr lang="en-US" sz="1600" dirty="0">
                <a:latin typeface="Times New Roman" panose="02020603050405020304" pitchFamily="18" charset="0"/>
                <a:ea typeface="Times New Roman" panose="02020603050405020304" pitchFamily="18" charset="0"/>
                <a:cs typeface="Times New Roman" panose="02020603050405020304" pitchFamily="18" charset="0"/>
              </a:rPr>
              <a:t>a fixed schedule for actual study time. </a:t>
            </a:r>
            <a:endParaRPr lang="en-US" sz="1600" dirty="0">
              <a:latin typeface="Times New Roman" panose="02020603050405020304" pitchFamily="18" charset="0"/>
              <a:cs typeface="Times New Roman" panose="02020603050405020304" pitchFamily="18" charset="0"/>
            </a:endParaRPr>
          </a:p>
        </p:txBody>
      </p:sp>
      <p:pic>
        <p:nvPicPr>
          <p:cNvPr id="5" name="Content Placeholder 4" descr="A close up of a map&#10;&#10;Description automatically generated">
            <a:extLst>
              <a:ext uri="{FF2B5EF4-FFF2-40B4-BE49-F238E27FC236}">
                <a16:creationId xmlns:a16="http://schemas.microsoft.com/office/drawing/2014/main" id="{28F7D672-3A48-4479-A7A6-F5A9029D1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1970" y="731520"/>
            <a:ext cx="7877318" cy="6126480"/>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pic>
      <p:graphicFrame>
        <p:nvGraphicFramePr>
          <p:cNvPr id="3" name="Table 2">
            <a:extLst>
              <a:ext uri="{FF2B5EF4-FFF2-40B4-BE49-F238E27FC236}">
                <a16:creationId xmlns:a16="http://schemas.microsoft.com/office/drawing/2014/main" id="{42E9D715-0310-40D9-9780-2851E2C53365}"/>
              </a:ext>
            </a:extLst>
          </p:cNvPr>
          <p:cNvGraphicFramePr>
            <a:graphicFrameLocks noGrp="1"/>
          </p:cNvGraphicFramePr>
          <p:nvPr>
            <p:extLst>
              <p:ext uri="{D42A27DB-BD31-4B8C-83A1-F6EECF244321}">
                <p14:modId xmlns:p14="http://schemas.microsoft.com/office/powerpoint/2010/main" val="3847124098"/>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dirty="0">
                          <a:latin typeface="Times New Roman" panose="02020603050405020304" pitchFamily="18" charset="0"/>
                          <a:cs typeface="Times New Roman" panose="02020603050405020304" pitchFamily="18" charset="0"/>
                        </a:rPr>
                        <a:t>Current Process:  Process Map</a:t>
                      </a:r>
                      <a:endParaRPr lang="en-US" sz="2400" u="non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sp>
        <p:nvSpPr>
          <p:cNvPr id="4" name="Rectangle 3">
            <a:extLst>
              <a:ext uri="{FF2B5EF4-FFF2-40B4-BE49-F238E27FC236}">
                <a16:creationId xmlns:a16="http://schemas.microsoft.com/office/drawing/2014/main" id="{4DCE450E-7497-49DF-9F08-09C383BFDDB9}"/>
              </a:ext>
            </a:extLst>
          </p:cNvPr>
          <p:cNvSpPr/>
          <p:nvPr/>
        </p:nvSpPr>
        <p:spPr>
          <a:xfrm>
            <a:off x="17288" y="731520"/>
            <a:ext cx="4229859" cy="230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In order to understand my current process, I analyzed all my daily activities and created a process map.</a:t>
            </a:r>
          </a:p>
        </p:txBody>
      </p:sp>
      <p:pic>
        <p:nvPicPr>
          <p:cNvPr id="7" name="Picture 6">
            <a:extLst>
              <a:ext uri="{FF2B5EF4-FFF2-40B4-BE49-F238E27FC236}">
                <a16:creationId xmlns:a16="http://schemas.microsoft.com/office/drawing/2014/main" id="{F276AF74-B5EE-4970-BCCD-AC448EDCE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14" y="5114261"/>
            <a:ext cx="2857500" cy="1625452"/>
          </a:xfrm>
          <a:prstGeom prst="rect">
            <a:avLst/>
          </a:prstGeom>
        </p:spPr>
      </p:pic>
    </p:spTree>
    <p:extLst>
      <p:ext uri="{BB962C8B-B14F-4D97-AF65-F5344CB8AC3E}">
        <p14:creationId xmlns:p14="http://schemas.microsoft.com/office/powerpoint/2010/main" val="413813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36D8FD8-B15B-4AF0-BD53-671CBAC198BF}"/>
              </a:ext>
            </a:extLst>
          </p:cNvPr>
          <p:cNvGraphicFramePr>
            <a:graphicFrameLocks noGrp="1"/>
          </p:cNvGraphicFramePr>
          <p:nvPr>
            <p:extLst>
              <p:ext uri="{D42A27DB-BD31-4B8C-83A1-F6EECF244321}">
                <p14:modId xmlns:p14="http://schemas.microsoft.com/office/powerpoint/2010/main" val="1089957816"/>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dirty="0">
                          <a:latin typeface="Times New Roman" panose="02020603050405020304" pitchFamily="18" charset="0"/>
                          <a:cs typeface="Times New Roman" panose="02020603050405020304" pitchFamily="18" charset="0"/>
                        </a:rPr>
                        <a:t>Thought Process Map</a:t>
                      </a:r>
                      <a:endParaRPr lang="en-US" sz="2400" u="non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pic>
        <p:nvPicPr>
          <p:cNvPr id="3" name="Picture 2">
            <a:extLst>
              <a:ext uri="{FF2B5EF4-FFF2-40B4-BE49-F238E27FC236}">
                <a16:creationId xmlns:a16="http://schemas.microsoft.com/office/drawing/2014/main" id="{658B1A6C-5707-413C-866B-3947837657B1}"/>
              </a:ext>
            </a:extLst>
          </p:cNvPr>
          <p:cNvPicPr>
            <a:picLocks noChangeAspect="1"/>
          </p:cNvPicPr>
          <p:nvPr/>
        </p:nvPicPr>
        <p:blipFill>
          <a:blip r:embed="rId2"/>
          <a:stretch>
            <a:fillRect/>
          </a:stretch>
        </p:blipFill>
        <p:spPr>
          <a:xfrm>
            <a:off x="3566160" y="628650"/>
            <a:ext cx="8625840" cy="6229350"/>
          </a:xfrm>
          <a:prstGeom prst="rect">
            <a:avLst/>
          </a:prstGeom>
        </p:spPr>
      </p:pic>
      <p:pic>
        <p:nvPicPr>
          <p:cNvPr id="4" name="Picture 3">
            <a:extLst>
              <a:ext uri="{FF2B5EF4-FFF2-40B4-BE49-F238E27FC236}">
                <a16:creationId xmlns:a16="http://schemas.microsoft.com/office/drawing/2014/main" id="{25A6A644-1B8C-4617-9060-14761AD9587C}"/>
              </a:ext>
            </a:extLst>
          </p:cNvPr>
          <p:cNvPicPr>
            <a:picLocks noChangeAspect="1"/>
          </p:cNvPicPr>
          <p:nvPr/>
        </p:nvPicPr>
        <p:blipFill>
          <a:blip r:embed="rId3"/>
          <a:stretch>
            <a:fillRect/>
          </a:stretch>
        </p:blipFill>
        <p:spPr>
          <a:xfrm>
            <a:off x="5669203" y="4756728"/>
            <a:ext cx="674447" cy="1000042"/>
          </a:xfrm>
          <a:prstGeom prst="rect">
            <a:avLst/>
          </a:prstGeom>
        </p:spPr>
      </p:pic>
      <p:graphicFrame>
        <p:nvGraphicFramePr>
          <p:cNvPr id="5" name="Table 4">
            <a:extLst>
              <a:ext uri="{FF2B5EF4-FFF2-40B4-BE49-F238E27FC236}">
                <a16:creationId xmlns:a16="http://schemas.microsoft.com/office/drawing/2014/main" id="{DAFD7BFB-B26C-4F3D-AF8F-14B1C43D05F9}"/>
              </a:ext>
            </a:extLst>
          </p:cNvPr>
          <p:cNvGraphicFramePr>
            <a:graphicFrameLocks noGrp="1"/>
          </p:cNvGraphicFramePr>
          <p:nvPr>
            <p:extLst>
              <p:ext uri="{D42A27DB-BD31-4B8C-83A1-F6EECF244321}">
                <p14:modId xmlns:p14="http://schemas.microsoft.com/office/powerpoint/2010/main" val="2570080864"/>
              </p:ext>
            </p:extLst>
          </p:nvPr>
        </p:nvGraphicFramePr>
        <p:xfrm>
          <a:off x="142875" y="1985588"/>
          <a:ext cx="3280410" cy="3992302"/>
        </p:xfrm>
        <a:graphic>
          <a:graphicData uri="http://schemas.openxmlformats.org/drawingml/2006/table">
            <a:tbl>
              <a:tblPr firstRow="1" bandRow="1">
                <a:tableStyleId>{5C22544A-7EE6-4342-B048-85BDC9FD1C3A}</a:tableStyleId>
              </a:tblPr>
              <a:tblGrid>
                <a:gridCol w="3280410">
                  <a:extLst>
                    <a:ext uri="{9D8B030D-6E8A-4147-A177-3AD203B41FA5}">
                      <a16:colId xmlns:a16="http://schemas.microsoft.com/office/drawing/2014/main" val="2182006903"/>
                    </a:ext>
                  </a:extLst>
                </a:gridCol>
              </a:tblGrid>
              <a:tr h="3992302">
                <a:tc>
                  <a:txBody>
                    <a:bodyPr/>
                    <a:lstStyle/>
                    <a:p>
                      <a:pPr algn="just"/>
                      <a:r>
                        <a:rPr lang="en-US" sz="1600" b="0" i="0" dirty="0">
                          <a:solidFill>
                            <a:schemeClr val="tx1"/>
                          </a:solidFill>
                          <a:latin typeface="Times New Roman" panose="02020603050405020304" pitchFamily="18" charset="0"/>
                          <a:cs typeface="Times New Roman" panose="02020603050405020304" pitchFamily="18" charset="0"/>
                        </a:rPr>
                        <a:t>The TPM is representing my thought process (questions, related actions and related decisions). Asking those questions gave me clarity on my process and where to look for the actual problem.</a:t>
                      </a:r>
                    </a:p>
                  </a:txBody>
                  <a:tcPr anchor="ctr">
                    <a:solidFill>
                      <a:schemeClr val="accent2">
                        <a:lumMod val="20000"/>
                        <a:lumOff val="80000"/>
                      </a:schemeClr>
                    </a:solidFill>
                  </a:tcPr>
                </a:tc>
                <a:extLst>
                  <a:ext uri="{0D108BD9-81ED-4DB2-BD59-A6C34878D82A}">
                    <a16:rowId xmlns:a16="http://schemas.microsoft.com/office/drawing/2014/main" val="4139544516"/>
                  </a:ext>
                </a:extLst>
              </a:tr>
            </a:tbl>
          </a:graphicData>
        </a:graphic>
      </p:graphicFrame>
    </p:spTree>
    <p:extLst>
      <p:ext uri="{BB962C8B-B14F-4D97-AF65-F5344CB8AC3E}">
        <p14:creationId xmlns:p14="http://schemas.microsoft.com/office/powerpoint/2010/main" val="183039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AEED0B1-AB9B-42F4-BBEB-F14CD1D2C06E}"/>
              </a:ext>
            </a:extLst>
          </p:cNvPr>
          <p:cNvGraphicFramePr>
            <a:graphicFrameLocks noGrp="1"/>
          </p:cNvGraphicFramePr>
          <p:nvPr>
            <p:extLst>
              <p:ext uri="{D42A27DB-BD31-4B8C-83A1-F6EECF244321}">
                <p14:modId xmlns:p14="http://schemas.microsoft.com/office/powerpoint/2010/main" val="723769653"/>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Data Measurement Plan</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7" name="Table 6">
            <a:extLst>
              <a:ext uri="{FF2B5EF4-FFF2-40B4-BE49-F238E27FC236}">
                <a16:creationId xmlns:a16="http://schemas.microsoft.com/office/drawing/2014/main" id="{34ECA4D9-62B3-473F-B469-BD6CA350A2EB}"/>
              </a:ext>
            </a:extLst>
          </p:cNvPr>
          <p:cNvGraphicFramePr>
            <a:graphicFrameLocks noGrp="1"/>
          </p:cNvGraphicFramePr>
          <p:nvPr>
            <p:extLst>
              <p:ext uri="{D42A27DB-BD31-4B8C-83A1-F6EECF244321}">
                <p14:modId xmlns:p14="http://schemas.microsoft.com/office/powerpoint/2010/main" val="1520471168"/>
              </p:ext>
            </p:extLst>
          </p:nvPr>
        </p:nvGraphicFramePr>
        <p:xfrm>
          <a:off x="0" y="719666"/>
          <a:ext cx="12192000" cy="63062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478827250"/>
                    </a:ext>
                  </a:extLst>
                </a:gridCol>
                <a:gridCol w="2032000">
                  <a:extLst>
                    <a:ext uri="{9D8B030D-6E8A-4147-A177-3AD203B41FA5}">
                      <a16:colId xmlns:a16="http://schemas.microsoft.com/office/drawing/2014/main" val="1471271195"/>
                    </a:ext>
                  </a:extLst>
                </a:gridCol>
                <a:gridCol w="2032000">
                  <a:extLst>
                    <a:ext uri="{9D8B030D-6E8A-4147-A177-3AD203B41FA5}">
                      <a16:colId xmlns:a16="http://schemas.microsoft.com/office/drawing/2014/main" val="3218151285"/>
                    </a:ext>
                  </a:extLst>
                </a:gridCol>
                <a:gridCol w="2032000">
                  <a:extLst>
                    <a:ext uri="{9D8B030D-6E8A-4147-A177-3AD203B41FA5}">
                      <a16:colId xmlns:a16="http://schemas.microsoft.com/office/drawing/2014/main" val="1724721820"/>
                    </a:ext>
                  </a:extLst>
                </a:gridCol>
                <a:gridCol w="2032000">
                  <a:extLst>
                    <a:ext uri="{9D8B030D-6E8A-4147-A177-3AD203B41FA5}">
                      <a16:colId xmlns:a16="http://schemas.microsoft.com/office/drawing/2014/main" val="153223768"/>
                    </a:ext>
                  </a:extLst>
                </a:gridCol>
                <a:gridCol w="2032000">
                  <a:extLst>
                    <a:ext uri="{9D8B030D-6E8A-4147-A177-3AD203B41FA5}">
                      <a16:colId xmlns:a16="http://schemas.microsoft.com/office/drawing/2014/main" val="4122144835"/>
                    </a:ext>
                  </a:extLst>
                </a:gridCol>
              </a:tblGrid>
              <a:tr h="472180">
                <a:tc>
                  <a:txBody>
                    <a:bodyPr/>
                    <a:lstStyle/>
                    <a:p>
                      <a:pPr algn="ctr"/>
                      <a:r>
                        <a:rPr lang="en-US" sz="1800" b="1" u="none" cap="small" dirty="0">
                          <a:effectLst/>
                          <a:latin typeface="Times New Roman" panose="02020603050405020304" pitchFamily="18" charset="0"/>
                          <a:ea typeface="Times New Roman" panose="02020603050405020304" pitchFamily="18" charset="0"/>
                        </a:rPr>
                        <a:t>Performance Measure</a:t>
                      </a:r>
                      <a:endParaRPr lang="en-US" b="1" u="none" dirty="0"/>
                    </a:p>
                  </a:txBody>
                  <a:tcPr/>
                </a:tc>
                <a:tc>
                  <a:txBody>
                    <a:bodyPr/>
                    <a:lstStyle/>
                    <a:p>
                      <a:pPr algn="ctr"/>
                      <a:r>
                        <a:rPr lang="en-US" sz="1800" b="1" u="none" cap="small" dirty="0">
                          <a:effectLst/>
                          <a:latin typeface="Times New Roman" panose="02020603050405020304" pitchFamily="18" charset="0"/>
                          <a:ea typeface="Times New Roman" panose="02020603050405020304" pitchFamily="18" charset="0"/>
                          <a:cs typeface="Times New Roman" panose="02020603050405020304" pitchFamily="18" charset="0"/>
                        </a:rPr>
                        <a:t>Data Source and Location</a:t>
                      </a:r>
                      <a:endParaRPr lang="en-US" b="1" u="none" dirty="0">
                        <a:latin typeface="Times New Roman" panose="02020603050405020304" pitchFamily="18" charset="0"/>
                        <a:cs typeface="Times New Roman" panose="02020603050405020304" pitchFamily="18" charset="0"/>
                      </a:endParaRPr>
                    </a:p>
                  </a:txBody>
                  <a:tcPr/>
                </a:tc>
                <a:tc>
                  <a:txBody>
                    <a:bodyPr/>
                    <a:lstStyle/>
                    <a:p>
                      <a:pPr algn="ctr"/>
                      <a:r>
                        <a:rPr lang="en-US" sz="1800" b="1" u="none" kern="1200" cap="small" dirty="0">
                          <a:solidFill>
                            <a:schemeClr val="lt1"/>
                          </a:solidFill>
                          <a:effectLst/>
                          <a:latin typeface="Times New Roman" panose="02020603050405020304" pitchFamily="18" charset="0"/>
                          <a:ea typeface="+mn-ea"/>
                          <a:cs typeface="Times New Roman" panose="02020603050405020304" pitchFamily="18" charset="0"/>
                        </a:rPr>
                        <a:t>How will Data be collected</a:t>
                      </a:r>
                      <a:endParaRPr lang="en-US" b="1" u="none" dirty="0">
                        <a:latin typeface="Times New Roman" panose="02020603050405020304" pitchFamily="18" charset="0"/>
                        <a:cs typeface="Times New Roman" panose="02020603050405020304" pitchFamily="18" charset="0"/>
                      </a:endParaRPr>
                    </a:p>
                  </a:txBody>
                  <a:tcPr/>
                </a:tc>
                <a:tc>
                  <a:txBody>
                    <a:bodyPr/>
                    <a:lstStyle/>
                    <a:p>
                      <a:pPr algn="ctr"/>
                      <a:r>
                        <a:rPr lang="en-US" sz="1800" b="1" u="none" kern="1200" cap="small" dirty="0">
                          <a:solidFill>
                            <a:schemeClr val="lt1"/>
                          </a:solidFill>
                          <a:effectLst/>
                          <a:latin typeface="Times New Roman" panose="02020603050405020304" pitchFamily="18" charset="0"/>
                          <a:ea typeface="+mn-ea"/>
                          <a:cs typeface="Times New Roman" panose="02020603050405020304" pitchFamily="18" charset="0"/>
                        </a:rPr>
                        <a:t>Who Will Collect Data</a:t>
                      </a:r>
                      <a:endParaRPr lang="en-US" b="1" u="none" dirty="0">
                        <a:latin typeface="Times New Roman" panose="02020603050405020304" pitchFamily="18" charset="0"/>
                        <a:cs typeface="Times New Roman" panose="02020603050405020304" pitchFamily="18" charset="0"/>
                      </a:endParaRPr>
                    </a:p>
                  </a:txBody>
                  <a:tcPr/>
                </a:tc>
                <a:tc>
                  <a:txBody>
                    <a:bodyPr/>
                    <a:lstStyle/>
                    <a:p>
                      <a:pPr algn="ctr"/>
                      <a:r>
                        <a:rPr lang="en-US" sz="1800" b="1" u="none" kern="1200" cap="small" dirty="0">
                          <a:solidFill>
                            <a:schemeClr val="lt1"/>
                          </a:solidFill>
                          <a:effectLst/>
                          <a:latin typeface="Times New Roman" panose="02020603050405020304" pitchFamily="18" charset="0"/>
                          <a:ea typeface="+mn-ea"/>
                          <a:cs typeface="Times New Roman" panose="02020603050405020304" pitchFamily="18" charset="0"/>
                        </a:rPr>
                        <a:t>When Will Data Be Collected</a:t>
                      </a:r>
                      <a:endParaRPr lang="en-US" b="1" u="none" dirty="0">
                        <a:latin typeface="Times New Roman" panose="02020603050405020304" pitchFamily="18" charset="0"/>
                        <a:cs typeface="Times New Roman" panose="02020603050405020304" pitchFamily="18" charset="0"/>
                      </a:endParaRPr>
                    </a:p>
                  </a:txBody>
                  <a:tcPr/>
                </a:tc>
                <a:tc>
                  <a:txBody>
                    <a:bodyPr/>
                    <a:lstStyle/>
                    <a:p>
                      <a:pPr algn="ctr"/>
                      <a:r>
                        <a:rPr lang="en-US" sz="1800" b="1" u="none" kern="1200" cap="small" dirty="0">
                          <a:solidFill>
                            <a:schemeClr val="lt1"/>
                          </a:solidFill>
                          <a:effectLst/>
                          <a:latin typeface="Times New Roman" panose="02020603050405020304" pitchFamily="18" charset="0"/>
                          <a:ea typeface="+mn-ea"/>
                          <a:cs typeface="Times New Roman" panose="02020603050405020304" pitchFamily="18" charset="0"/>
                        </a:rPr>
                        <a:t>Target Sample Size</a:t>
                      </a:r>
                      <a:endParaRPr lang="en-US" b="1"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7006892"/>
                  </a:ext>
                </a:extLst>
              </a:tr>
              <a:tr h="472180">
                <a:tc>
                  <a:txBody>
                    <a:bodyPr/>
                    <a:lstStyle/>
                    <a:p>
                      <a:pPr marL="0" marR="0" algn="ctr">
                        <a:lnSpc>
                          <a:spcPct val="107000"/>
                        </a:lnSpc>
                        <a:spcBef>
                          <a:spcPts val="0"/>
                        </a:spcBef>
                        <a:spcAft>
                          <a:spcPts val="0"/>
                        </a:spcAft>
                      </a:pPr>
                      <a:r>
                        <a:rPr lang="en-US" sz="1400" b="1" u="none" cap="small"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Waking up early or late every day</a:t>
                      </a:r>
                      <a:endParaRPr lang="en-US" sz="1400" b="1"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Maya`s cell phone time</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4026105560"/>
                  </a:ext>
                </a:extLst>
              </a:tr>
              <a:tr h="472180">
                <a:tc>
                  <a:txBody>
                    <a:bodyPr/>
                    <a:lstStyle/>
                    <a:p>
                      <a:pPr marL="0" marR="0" algn="ctr">
                        <a:lnSpc>
                          <a:spcPct val="107000"/>
                        </a:lnSpc>
                        <a:spcBef>
                          <a:spcPts val="0"/>
                        </a:spcBef>
                        <a:spcAft>
                          <a:spcPts val="0"/>
                        </a:spcAft>
                      </a:pPr>
                      <a:r>
                        <a:rPr lang="en-US" sz="1400" b="1" u="none" cap="sma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Min. from waking up to leaving the house</a:t>
                      </a:r>
                      <a:endParaRPr lang="en-US" sz="1400" b="1"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Clock at Maya`s house</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34384840"/>
                  </a:ext>
                </a:extLst>
              </a:tr>
              <a:tr h="472180">
                <a:tc>
                  <a:txBody>
                    <a:bodyPr/>
                    <a:lstStyle/>
                    <a:p>
                      <a:pPr marL="0" marR="0" algn="ctr">
                        <a:lnSpc>
                          <a:spcPct val="107000"/>
                        </a:lnSpc>
                        <a:spcBef>
                          <a:spcPts val="0"/>
                        </a:spcBef>
                        <a:spcAft>
                          <a:spcPts val="0"/>
                        </a:spcAft>
                      </a:pPr>
                      <a:r>
                        <a:rPr lang="en-US" sz="1400" b="1" u="none" cap="sma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Commute time (min)</a:t>
                      </a:r>
                      <a:endParaRPr lang="en-US" sz="1400" b="1"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 Maya`s car clock</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173362369"/>
                  </a:ext>
                </a:extLst>
              </a:tr>
              <a:tr h="472180">
                <a:tc>
                  <a:txBody>
                    <a:bodyPr/>
                    <a:lstStyle/>
                    <a:p>
                      <a:pPr marL="0" marR="0" algn="ctr">
                        <a:lnSpc>
                          <a:spcPct val="107000"/>
                        </a:lnSpc>
                        <a:spcBef>
                          <a:spcPts val="0"/>
                        </a:spcBef>
                        <a:spcAft>
                          <a:spcPts val="0"/>
                        </a:spcAft>
                      </a:pPr>
                      <a:r>
                        <a:rPr lang="en-US" sz="1400" b="1" u="none" cap="sma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Time at work (min)</a:t>
                      </a:r>
                      <a:endParaRPr lang="en-US" sz="1400" b="1"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Work logging in and out data </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922109072"/>
                  </a:ext>
                </a:extLst>
              </a:tr>
              <a:tr h="472180">
                <a:tc>
                  <a:txBody>
                    <a:bodyPr/>
                    <a:lstStyle/>
                    <a:p>
                      <a:pPr marL="0" marR="0" algn="ctr">
                        <a:lnSpc>
                          <a:spcPct val="107000"/>
                        </a:lnSpc>
                        <a:spcBef>
                          <a:spcPts val="0"/>
                        </a:spcBef>
                        <a:spcAft>
                          <a:spcPts val="0"/>
                        </a:spcAft>
                      </a:pPr>
                      <a:r>
                        <a:rPr lang="en-US" sz="1400" b="1" u="none" cap="sma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Total min. spent working out</a:t>
                      </a:r>
                      <a:endParaRPr lang="en-US" sz="1400" b="1"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 gym or Maya`s house, call phone time </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952294133"/>
                  </a:ext>
                </a:extLst>
              </a:tr>
              <a:tr h="472180">
                <a:tc>
                  <a:txBody>
                    <a:bodyPr/>
                    <a:lstStyle/>
                    <a:p>
                      <a:pPr marL="0" marR="0" algn="ctr">
                        <a:lnSpc>
                          <a:spcPct val="107000"/>
                        </a:lnSpc>
                        <a:spcBef>
                          <a:spcPts val="0"/>
                        </a:spcBef>
                        <a:spcAft>
                          <a:spcPts val="0"/>
                        </a:spcAft>
                      </a:pPr>
                      <a:r>
                        <a:rPr lang="en-US" sz="1400" b="1" u="none" cap="sma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Social min</a:t>
                      </a:r>
                      <a:endParaRPr lang="en-US" sz="1400" b="1"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 multiple places, her phone time</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3147656122"/>
                  </a:ext>
                </a:extLst>
              </a:tr>
              <a:tr h="472180">
                <a:tc>
                  <a:txBody>
                    <a:bodyPr/>
                    <a:lstStyle/>
                    <a:p>
                      <a:pPr marL="0" marR="0" algn="ctr">
                        <a:lnSpc>
                          <a:spcPct val="107000"/>
                        </a:lnSpc>
                        <a:spcBef>
                          <a:spcPts val="0"/>
                        </a:spcBef>
                        <a:spcAft>
                          <a:spcPts val="0"/>
                        </a:spcAft>
                      </a:pPr>
                      <a:r>
                        <a:rPr lang="en-US" sz="1400" b="1" u="none" cap="small"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Count of miles driven</a:t>
                      </a:r>
                      <a:endParaRPr lang="en-US" sz="1400" b="1"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 Maya`s car odometer</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4116496108"/>
                  </a:ext>
                </a:extLst>
              </a:tr>
              <a:tr h="472180">
                <a:tc>
                  <a:txBody>
                    <a:bodyPr/>
                    <a:lstStyle/>
                    <a:p>
                      <a:pPr marL="0" marR="0" algn="ctr">
                        <a:lnSpc>
                          <a:spcPct val="107000"/>
                        </a:lnSpc>
                        <a:spcBef>
                          <a:spcPts val="0"/>
                        </a:spcBef>
                        <a:spcAft>
                          <a:spcPts val="0"/>
                        </a:spcAft>
                      </a:pPr>
                      <a:r>
                        <a:rPr lang="en-US" sz="1400" b="1" u="none" cap="small"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Screen time (min)</a:t>
                      </a:r>
                      <a:endParaRPr lang="en-US" sz="1400" b="1"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Maya`s phone time, house</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203205808"/>
                  </a:ext>
                </a:extLst>
              </a:tr>
              <a:tr h="472180">
                <a:tc>
                  <a:txBody>
                    <a:bodyPr/>
                    <a:lstStyle/>
                    <a:p>
                      <a:pPr marL="0" marR="0" algn="ctr">
                        <a:lnSpc>
                          <a:spcPct val="107000"/>
                        </a:lnSpc>
                        <a:spcBef>
                          <a:spcPts val="0"/>
                        </a:spcBef>
                        <a:spcAft>
                          <a:spcPts val="0"/>
                        </a:spcAft>
                      </a:pPr>
                      <a:r>
                        <a:rPr lang="en-US" sz="1400" b="1" u="none" cap="sma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Amount of time in a live class session</a:t>
                      </a:r>
                      <a:endParaRPr lang="en-US" sz="1400" b="1"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Log in and out class data time</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74382881"/>
                  </a:ext>
                </a:extLst>
              </a:tr>
              <a:tr h="472180">
                <a:tc>
                  <a:txBody>
                    <a:bodyPr/>
                    <a:lstStyle/>
                    <a:p>
                      <a:pPr marL="0" marR="0" algn="ctr">
                        <a:lnSpc>
                          <a:spcPct val="107000"/>
                        </a:lnSpc>
                        <a:spcBef>
                          <a:spcPts val="0"/>
                        </a:spcBef>
                        <a:spcAft>
                          <a:spcPts val="0"/>
                        </a:spcAft>
                      </a:pPr>
                      <a:r>
                        <a:rPr lang="en-US" sz="1400" b="1" u="none" cap="sma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Leave work late or early</a:t>
                      </a:r>
                      <a:endParaRPr lang="en-US" sz="1400" b="1"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 Maya`s phone, house</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Matt</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4187226279"/>
                  </a:ext>
                </a:extLst>
              </a:tr>
              <a:tr h="472180">
                <a:tc>
                  <a:txBody>
                    <a:bodyPr/>
                    <a:lstStyle/>
                    <a:p>
                      <a:pPr marL="0" marR="0" algn="ctr">
                        <a:lnSpc>
                          <a:spcPct val="107000"/>
                        </a:lnSpc>
                        <a:spcBef>
                          <a:spcPts val="0"/>
                        </a:spcBef>
                        <a:spcAft>
                          <a:spcPts val="0"/>
                        </a:spcAft>
                      </a:pPr>
                      <a:r>
                        <a:rPr lang="en-US" sz="1400" b="1" u="none" cap="sma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Day of the week</a:t>
                      </a:r>
                      <a:endParaRPr lang="en-US" sz="1400" b="1"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Calendar</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Maya</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496931412"/>
                  </a:ext>
                </a:extLst>
              </a:tr>
              <a:tr h="472180">
                <a:tc>
                  <a:txBody>
                    <a:bodyPr/>
                    <a:lstStyle/>
                    <a:p>
                      <a:pPr marL="0" marR="0" algn="ctr">
                        <a:lnSpc>
                          <a:spcPct val="107000"/>
                        </a:lnSpc>
                        <a:spcBef>
                          <a:spcPts val="0"/>
                        </a:spcBef>
                        <a:spcAft>
                          <a:spcPts val="0"/>
                        </a:spcAft>
                      </a:pPr>
                      <a:r>
                        <a:rPr lang="en-US" sz="1400" b="1" u="none" cap="small"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Housework  min</a:t>
                      </a:r>
                      <a:endParaRPr lang="en-US" sz="1400" b="1"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Matt, time on his phone, the house</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Manual Data Collection</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Matt</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a:effectLst/>
                          <a:latin typeface="Times New Roman" panose="02020603050405020304" pitchFamily="18" charset="0"/>
                          <a:ea typeface="Times New Roman" panose="02020603050405020304" pitchFamily="18" charset="0"/>
                          <a:cs typeface="Times New Roman" panose="02020603050405020304" pitchFamily="18" charset="0"/>
                        </a:rPr>
                        <a:t>By 02/13/19</a:t>
                      </a:r>
                      <a:endParaRPr lang="en-US" sz="1200" b="0" u="none">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tc>
                  <a:txBody>
                    <a:bodyPr/>
                    <a:lstStyle/>
                    <a:p>
                      <a:pPr marL="0" marR="0" algn="ctr">
                        <a:lnSpc>
                          <a:spcPct val="107000"/>
                        </a:lnSpc>
                        <a:spcBef>
                          <a:spcPts val="0"/>
                        </a:spcBef>
                        <a:spcAft>
                          <a:spcPts val="0"/>
                        </a:spcAft>
                      </a:pPr>
                      <a:r>
                        <a:rPr lang="en-US" sz="1200" b="0" u="none" cap="small" dirty="0">
                          <a:effectLst/>
                          <a:latin typeface="Times New Roman" panose="02020603050405020304" pitchFamily="18" charset="0"/>
                          <a:ea typeface="Times New Roman" panose="02020603050405020304" pitchFamily="18" charset="0"/>
                          <a:cs typeface="Times New Roman" panose="02020603050405020304" pitchFamily="18" charset="0"/>
                        </a:rPr>
                        <a:t>28 days</a:t>
                      </a:r>
                      <a:endParaRPr lang="en-US" sz="1200" b="0" u="none"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2583770876"/>
                  </a:ext>
                </a:extLst>
              </a:tr>
            </a:tbl>
          </a:graphicData>
        </a:graphic>
      </p:graphicFrame>
    </p:spTree>
    <p:extLst>
      <p:ext uri="{BB962C8B-B14F-4D97-AF65-F5344CB8AC3E}">
        <p14:creationId xmlns:p14="http://schemas.microsoft.com/office/powerpoint/2010/main" val="158167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34CC473-7C66-4BED-8961-02D2D7FF7841}"/>
              </a:ext>
            </a:extLst>
          </p:cNvPr>
          <p:cNvGraphicFramePr>
            <a:graphicFrameLocks noGrp="1"/>
          </p:cNvGraphicFramePr>
          <p:nvPr>
            <p:extLst>
              <p:ext uri="{D42A27DB-BD31-4B8C-83A1-F6EECF244321}">
                <p14:modId xmlns:p14="http://schemas.microsoft.com/office/powerpoint/2010/main" val="3270692673"/>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Sample Size</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3" name="Table 2">
            <a:extLst>
              <a:ext uri="{FF2B5EF4-FFF2-40B4-BE49-F238E27FC236}">
                <a16:creationId xmlns:a16="http://schemas.microsoft.com/office/drawing/2014/main" id="{66ED708F-14F7-4536-AE4F-70BBDB761CC5}"/>
              </a:ext>
            </a:extLst>
          </p:cNvPr>
          <p:cNvGraphicFramePr>
            <a:graphicFrameLocks noGrp="1"/>
          </p:cNvGraphicFramePr>
          <p:nvPr>
            <p:extLst>
              <p:ext uri="{D42A27DB-BD31-4B8C-83A1-F6EECF244321}">
                <p14:modId xmlns:p14="http://schemas.microsoft.com/office/powerpoint/2010/main" val="288203125"/>
              </p:ext>
            </p:extLst>
          </p:nvPr>
        </p:nvGraphicFramePr>
        <p:xfrm>
          <a:off x="0" y="719666"/>
          <a:ext cx="5600700" cy="6138334"/>
        </p:xfrm>
        <a:graphic>
          <a:graphicData uri="http://schemas.openxmlformats.org/drawingml/2006/table">
            <a:tbl>
              <a:tblPr firstRow="1" bandRow="1">
                <a:tableStyleId>{5C22544A-7EE6-4342-B048-85BDC9FD1C3A}</a:tableStyleId>
              </a:tblPr>
              <a:tblGrid>
                <a:gridCol w="5600700">
                  <a:extLst>
                    <a:ext uri="{9D8B030D-6E8A-4147-A177-3AD203B41FA5}">
                      <a16:colId xmlns:a16="http://schemas.microsoft.com/office/drawing/2014/main" val="2023873006"/>
                    </a:ext>
                  </a:extLst>
                </a:gridCol>
              </a:tblGrid>
              <a:tr h="6138334">
                <a:tc>
                  <a:txBody>
                    <a:bodyPr/>
                    <a:lstStyle/>
                    <a:p>
                      <a:r>
                        <a:rPr lang="en-US" sz="2000" dirty="0">
                          <a:solidFill>
                            <a:schemeClr val="tx1"/>
                          </a:solidFill>
                          <a:latin typeface="Times New Roman" panose="02020603050405020304" pitchFamily="18" charset="0"/>
                          <a:cs typeface="Times New Roman" panose="02020603050405020304" pitchFamily="18" charset="0"/>
                        </a:rPr>
                        <a:t>Sample size</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1600" b="0" dirty="0">
                          <a:solidFill>
                            <a:schemeClr val="tx1"/>
                          </a:solidFill>
                          <a:latin typeface="Times New Roman" panose="02020603050405020304" pitchFamily="18" charset="0"/>
                          <a:cs typeface="Times New Roman" panose="02020603050405020304" pitchFamily="18" charset="0"/>
                        </a:rPr>
                        <a:t>My total sample size is </a:t>
                      </a:r>
                      <a:r>
                        <a:rPr lang="en-US" sz="1600" b="1" dirty="0">
                          <a:solidFill>
                            <a:schemeClr val="tx1"/>
                          </a:solidFill>
                          <a:latin typeface="Times New Roman" panose="02020603050405020304" pitchFamily="18" charset="0"/>
                          <a:cs typeface="Times New Roman" panose="02020603050405020304" pitchFamily="18" charset="0"/>
                        </a:rPr>
                        <a:t>28</a:t>
                      </a:r>
                      <a:r>
                        <a:rPr lang="en-US" sz="1600" b="0" dirty="0">
                          <a:solidFill>
                            <a:schemeClr val="tx1"/>
                          </a:solidFill>
                          <a:latin typeface="Times New Roman" panose="02020603050405020304" pitchFamily="18" charset="0"/>
                          <a:cs typeface="Times New Roman" panose="02020603050405020304" pitchFamily="18" charset="0"/>
                        </a:rPr>
                        <a:t>.</a:t>
                      </a:r>
                    </a:p>
                    <a:p>
                      <a:pPr algn="just"/>
                      <a:r>
                        <a:rPr lang="en-US" sz="1600" b="0" dirty="0">
                          <a:solidFill>
                            <a:schemeClr val="tx1"/>
                          </a:solidFill>
                          <a:latin typeface="Times New Roman" panose="02020603050405020304" pitchFamily="18" charset="0"/>
                          <a:cs typeface="Times New Roman" panose="02020603050405020304" pitchFamily="18" charset="0"/>
                        </a:rPr>
                        <a:t>With 95% confidence and margin of error 40, I would need at least </a:t>
                      </a:r>
                      <a:r>
                        <a:rPr lang="en-US" sz="1600" b="1" dirty="0">
                          <a:solidFill>
                            <a:schemeClr val="tx1"/>
                          </a:solidFill>
                          <a:latin typeface="Times New Roman" panose="02020603050405020304" pitchFamily="18" charset="0"/>
                          <a:cs typeface="Times New Roman" panose="02020603050405020304" pitchFamily="18" charset="0"/>
                        </a:rPr>
                        <a:t>24</a:t>
                      </a:r>
                      <a:r>
                        <a:rPr lang="en-US" sz="1600" b="0" dirty="0">
                          <a:solidFill>
                            <a:schemeClr val="tx1"/>
                          </a:solidFill>
                          <a:latin typeface="Times New Roman" panose="02020603050405020304" pitchFamily="18" charset="0"/>
                          <a:cs typeface="Times New Roman" panose="02020603050405020304" pitchFamily="18" charset="0"/>
                        </a:rPr>
                        <a:t> samples for my project. The calculation shows that I have collected enough samples for the project.</a:t>
                      </a:r>
                    </a:p>
                    <a:p>
                      <a:endParaRPr lang="en-US" sz="1600" b="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Level of measurement error</a:t>
                      </a:r>
                    </a:p>
                    <a:p>
                      <a:pPr algn="just"/>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1600" b="0" dirty="0">
                          <a:solidFill>
                            <a:schemeClr val="tx1"/>
                          </a:solidFill>
                          <a:latin typeface="Times New Roman" panose="02020603050405020304" pitchFamily="18" charset="0"/>
                          <a:cs typeface="Times New Roman" panose="02020603050405020304" pitchFamily="18" charset="0"/>
                        </a:rPr>
                        <a:t>Sample size determination is the act of choosing the number of observations or replicates to include in a statistical sample. </a:t>
                      </a:r>
                    </a:p>
                    <a:p>
                      <a:pPr algn="just"/>
                      <a:r>
                        <a:rPr lang="en-US" sz="1600" b="0" dirty="0">
                          <a:solidFill>
                            <a:schemeClr val="tx1"/>
                          </a:solidFill>
                          <a:latin typeface="Times New Roman" panose="02020603050405020304" pitchFamily="18" charset="0"/>
                          <a:cs typeface="Times New Roman" panose="02020603050405020304" pitchFamily="18" charset="0"/>
                        </a:rPr>
                        <a:t>When I was inserting data in excel I could have put a wrong value, or another error could of came from me rounding the numbers. I tried to make the process systematic, inserted data in excel each day at the same time. My data is in minutes which made it easier when I was timing the activities. </a:t>
                      </a:r>
                    </a:p>
                    <a:p>
                      <a:pPr algn="just"/>
                      <a:r>
                        <a:rPr lang="en-US" sz="1600" b="0" dirty="0">
                          <a:solidFill>
                            <a:schemeClr val="tx1"/>
                          </a:solidFill>
                          <a:latin typeface="Times New Roman" panose="02020603050405020304" pitchFamily="18" charset="0"/>
                          <a:cs typeface="Times New Roman" panose="02020603050405020304" pitchFamily="18" charset="0"/>
                        </a:rPr>
                        <a:t>I tried my best to record the minutes at the end of each activity on my cell phone, or my tablet so I don`t miss anything or fake data.</a:t>
                      </a:r>
                    </a:p>
                    <a:p>
                      <a:pPr algn="just"/>
                      <a:r>
                        <a:rPr lang="en-US" sz="1600" b="0" dirty="0">
                          <a:solidFill>
                            <a:schemeClr val="tx1"/>
                          </a:solidFill>
                          <a:latin typeface="Times New Roman" panose="02020603050405020304" pitchFamily="18" charset="0"/>
                          <a:cs typeface="Times New Roman" panose="02020603050405020304" pitchFamily="18" charset="0"/>
                        </a:rPr>
                        <a:t>Measurement errors can be divided into two components: random error and systematic error. The random error can be minimized by assigning a partner to make sure the measurements are correct and consistent. Systematic errors may often be reduced with standardized procedures. </a:t>
                      </a:r>
                    </a:p>
                  </a:txBody>
                  <a:tcPr>
                    <a:noFill/>
                  </a:tcPr>
                </a:tc>
                <a:extLst>
                  <a:ext uri="{0D108BD9-81ED-4DB2-BD59-A6C34878D82A}">
                    <a16:rowId xmlns:a16="http://schemas.microsoft.com/office/drawing/2014/main" val="2275777165"/>
                  </a:ext>
                </a:extLst>
              </a:tr>
            </a:tbl>
          </a:graphicData>
        </a:graphic>
      </p:graphicFrame>
      <p:pic>
        <p:nvPicPr>
          <p:cNvPr id="4" name="Picture 3">
            <a:extLst>
              <a:ext uri="{FF2B5EF4-FFF2-40B4-BE49-F238E27FC236}">
                <a16:creationId xmlns:a16="http://schemas.microsoft.com/office/drawing/2014/main" id="{981D74C2-AC68-4317-8E55-77932613CCA6}"/>
              </a:ext>
            </a:extLst>
          </p:cNvPr>
          <p:cNvPicPr>
            <a:picLocks noChangeAspect="1"/>
          </p:cNvPicPr>
          <p:nvPr/>
        </p:nvPicPr>
        <p:blipFill>
          <a:blip r:embed="rId2"/>
          <a:stretch>
            <a:fillRect/>
          </a:stretch>
        </p:blipFill>
        <p:spPr>
          <a:xfrm>
            <a:off x="6412232" y="638332"/>
            <a:ext cx="4160518" cy="2962118"/>
          </a:xfrm>
          <a:prstGeom prst="rect">
            <a:avLst/>
          </a:prstGeom>
        </p:spPr>
      </p:pic>
      <p:graphicFrame>
        <p:nvGraphicFramePr>
          <p:cNvPr id="5" name="Table 4">
            <a:extLst>
              <a:ext uri="{FF2B5EF4-FFF2-40B4-BE49-F238E27FC236}">
                <a16:creationId xmlns:a16="http://schemas.microsoft.com/office/drawing/2014/main" id="{3A5334D8-EFB3-408F-B14A-E82B4AC9BF02}"/>
              </a:ext>
            </a:extLst>
          </p:cNvPr>
          <p:cNvGraphicFramePr>
            <a:graphicFrameLocks noGrp="1"/>
          </p:cNvGraphicFramePr>
          <p:nvPr>
            <p:extLst>
              <p:ext uri="{D42A27DB-BD31-4B8C-83A1-F6EECF244321}">
                <p14:modId xmlns:p14="http://schemas.microsoft.com/office/powerpoint/2010/main" val="1425956259"/>
              </p:ext>
            </p:extLst>
          </p:nvPr>
        </p:nvGraphicFramePr>
        <p:xfrm>
          <a:off x="5852160" y="3451436"/>
          <a:ext cx="6339840" cy="3406564"/>
        </p:xfrm>
        <a:graphic>
          <a:graphicData uri="http://schemas.openxmlformats.org/drawingml/2006/table">
            <a:tbl>
              <a:tblPr firstRow="1" bandRow="1">
                <a:tableStyleId>{5C22544A-7EE6-4342-B048-85BDC9FD1C3A}</a:tableStyleId>
              </a:tblPr>
              <a:tblGrid>
                <a:gridCol w="6339840">
                  <a:extLst>
                    <a:ext uri="{9D8B030D-6E8A-4147-A177-3AD203B41FA5}">
                      <a16:colId xmlns:a16="http://schemas.microsoft.com/office/drawing/2014/main" val="197530791"/>
                    </a:ext>
                  </a:extLst>
                </a:gridCol>
              </a:tblGrid>
              <a:tr h="3406564">
                <a:tc>
                  <a:txBody>
                    <a:bodyPr/>
                    <a:lstStyle/>
                    <a:p>
                      <a:pPr algn="ctr"/>
                      <a:r>
                        <a:rPr lang="en-US" sz="2000" b="1" u="none" dirty="0">
                          <a:solidFill>
                            <a:schemeClr val="tx1"/>
                          </a:solidFill>
                          <a:latin typeface="Times New Roman" panose="02020603050405020304" pitchFamily="18" charset="0"/>
                          <a:cs typeface="Times New Roman" panose="02020603050405020304" pitchFamily="18" charset="0"/>
                        </a:rPr>
                        <a:t>Sample size for continuous data:</a:t>
                      </a:r>
                    </a:p>
                    <a:p>
                      <a:pPr algn="l"/>
                      <a:r>
                        <a:rPr lang="en-US" sz="1600" b="0" u="none" dirty="0">
                          <a:solidFill>
                            <a:schemeClr val="tx1"/>
                          </a:solidFill>
                          <a:latin typeface="Times New Roman" panose="02020603050405020304" pitchFamily="18" charset="0"/>
                          <a:cs typeface="Times New Roman" panose="02020603050405020304" pitchFamily="18" charset="0"/>
                        </a:rPr>
                        <a:t>I have calculated my ideal sample size using the sample size formula. The level of confidence I pick is 95%, so </a:t>
                      </a:r>
                      <a:r>
                        <a:rPr lang="el-GR" sz="1600" b="0" u="none" dirty="0">
                          <a:solidFill>
                            <a:schemeClr val="tx1"/>
                          </a:solidFill>
                          <a:latin typeface="Times New Roman" panose="02020603050405020304" pitchFamily="18" charset="0"/>
                          <a:cs typeface="Times New Roman" panose="02020603050405020304" pitchFamily="18" charset="0"/>
                        </a:rPr>
                        <a:t>α</a:t>
                      </a:r>
                      <a:r>
                        <a:rPr lang="en-US" sz="1600" b="0" u="none" dirty="0">
                          <a:solidFill>
                            <a:schemeClr val="tx1"/>
                          </a:solidFill>
                          <a:latin typeface="Times New Roman" panose="02020603050405020304" pitchFamily="18" charset="0"/>
                          <a:cs typeface="Times New Roman" panose="02020603050405020304" pitchFamily="18" charset="0"/>
                        </a:rPr>
                        <a:t>=0.05.  </a:t>
                      </a:r>
                    </a:p>
                    <a:p>
                      <a:pPr algn="l"/>
                      <a:r>
                        <a:rPr lang="en-US" sz="1600" b="0" u="none" dirty="0">
                          <a:solidFill>
                            <a:schemeClr val="tx1"/>
                          </a:solidFill>
                          <a:latin typeface="Times New Roman" panose="02020603050405020304" pitchFamily="18" charset="0"/>
                          <a:cs typeface="Times New Roman" panose="02020603050405020304" pitchFamily="18" charset="0"/>
                        </a:rPr>
                        <a:t> </a:t>
                      </a:r>
                      <a:r>
                        <a:rPr lang="en-US" sz="1600" b="1" u="none" dirty="0">
                          <a:solidFill>
                            <a:schemeClr val="tx1"/>
                          </a:solidFill>
                          <a:latin typeface="Times New Roman" panose="02020603050405020304" pitchFamily="18" charset="0"/>
                          <a:cs typeface="Times New Roman" panose="02020603050405020304" pitchFamily="18" charset="0"/>
                        </a:rPr>
                        <a:t>z*=</a:t>
                      </a:r>
                      <a:r>
                        <a:rPr lang="en-US" sz="1600" b="0" u="none" dirty="0">
                          <a:solidFill>
                            <a:schemeClr val="tx1"/>
                          </a:solidFill>
                          <a:latin typeface="Times New Roman" panose="02020603050405020304" pitchFamily="18" charset="0"/>
                          <a:cs typeface="Times New Roman" panose="02020603050405020304" pitchFamily="18" charset="0"/>
                        </a:rPr>
                        <a:t>1.96(Z table, 95% confident, α=0.05/2= .025 1-.025=.975)</a:t>
                      </a:r>
                    </a:p>
                    <a:p>
                      <a:pPr algn="l"/>
                      <a:r>
                        <a:rPr lang="en-US" sz="1600" b="0" u="none" dirty="0">
                          <a:solidFill>
                            <a:schemeClr val="tx1"/>
                          </a:solidFill>
                          <a:latin typeface="Times New Roman" panose="02020603050405020304" pitchFamily="18" charset="0"/>
                          <a:cs typeface="Times New Roman" panose="02020603050405020304" pitchFamily="18" charset="0"/>
                        </a:rPr>
                        <a:t>My Y is continuous data, so I am going to use the formula:</a:t>
                      </a:r>
                    </a:p>
                    <a:p>
                      <a:pPr algn="l"/>
                      <a:endParaRPr lang="en-US" sz="1600" b="0" u="none" dirty="0">
                        <a:solidFill>
                          <a:schemeClr val="tx1"/>
                        </a:solidFill>
                        <a:latin typeface="Times New Roman" panose="02020603050405020304" pitchFamily="18" charset="0"/>
                        <a:cs typeface="Times New Roman" panose="02020603050405020304" pitchFamily="18" charset="0"/>
                      </a:endParaRPr>
                    </a:p>
                    <a:p>
                      <a:pPr algn="l"/>
                      <a:endParaRPr lang="en-US" sz="1600" b="0" u="none" dirty="0">
                        <a:solidFill>
                          <a:schemeClr val="tx1"/>
                        </a:solidFill>
                        <a:latin typeface="Times New Roman" panose="02020603050405020304" pitchFamily="18" charset="0"/>
                        <a:cs typeface="Times New Roman" panose="02020603050405020304" pitchFamily="18" charset="0"/>
                      </a:endParaRPr>
                    </a:p>
                    <a:p>
                      <a:pPr algn="l"/>
                      <a:r>
                        <a:rPr lang="en-US" sz="1600" b="0" u="none" dirty="0">
                          <a:solidFill>
                            <a:schemeClr val="tx1"/>
                          </a:solidFill>
                          <a:latin typeface="Times New Roman" panose="02020603050405020304" pitchFamily="18" charset="0"/>
                          <a:cs typeface="Times New Roman" panose="02020603050405020304" pitchFamily="18" charset="0"/>
                        </a:rPr>
                        <a:t>The margin of error is a measure of the precision of the confidence interval estimate. I am eager to accept </a:t>
                      </a:r>
                      <a:r>
                        <a:rPr lang="en-US" sz="1600" b="1" u="none" dirty="0">
                          <a:solidFill>
                            <a:schemeClr val="tx1"/>
                          </a:solidFill>
                          <a:latin typeface="Times New Roman" panose="02020603050405020304" pitchFamily="18" charset="0"/>
                          <a:cs typeface="Times New Roman" panose="02020603050405020304" pitchFamily="18" charset="0"/>
                        </a:rPr>
                        <a:t>E=40 min</a:t>
                      </a:r>
                      <a:r>
                        <a:rPr lang="en-US" sz="1600" b="0" u="none" dirty="0">
                          <a:solidFill>
                            <a:schemeClr val="tx1"/>
                          </a:solidFill>
                          <a:latin typeface="Times New Roman" panose="02020603050405020304" pitchFamily="18" charset="0"/>
                          <a:cs typeface="Times New Roman" panose="02020603050405020304" pitchFamily="18" charset="0"/>
                        </a:rPr>
                        <a:t>. </a:t>
                      </a:r>
                    </a:p>
                    <a:p>
                      <a:pPr algn="l"/>
                      <a:r>
                        <a:rPr lang="en-US" sz="1600" b="1" u="none" dirty="0">
                          <a:solidFill>
                            <a:schemeClr val="tx1"/>
                          </a:solidFill>
                          <a:latin typeface="Times New Roman" panose="02020603050405020304" pitchFamily="18" charset="0"/>
                          <a:cs typeface="Times New Roman" panose="02020603050405020304" pitchFamily="18" charset="0"/>
                        </a:rPr>
                        <a:t>Standard Deviation	99.5994</a:t>
                      </a:r>
                      <a:r>
                        <a:rPr lang="en-US" sz="1600" b="0" u="none" dirty="0">
                          <a:solidFill>
                            <a:schemeClr val="tx1"/>
                          </a:solidFill>
                          <a:latin typeface="Times New Roman" panose="02020603050405020304" pitchFamily="18" charset="0"/>
                          <a:cs typeface="Times New Roman" panose="02020603050405020304" pitchFamily="18" charset="0"/>
                        </a:rPr>
                        <a:t>(from excel)</a:t>
                      </a:r>
                    </a:p>
                    <a:p>
                      <a:pPr algn="l"/>
                      <a:r>
                        <a:rPr lang="en-US" sz="1600" b="0" i="0" u="none" dirty="0">
                          <a:solidFill>
                            <a:schemeClr val="tx1"/>
                          </a:solidFill>
                          <a:latin typeface="Times New Roman" panose="02020603050405020304" pitchFamily="18" charset="0"/>
                          <a:cs typeface="Times New Roman" panose="02020603050405020304" pitchFamily="18" charset="0"/>
                        </a:rPr>
                        <a:t>n = 1.96x99.5994/40=(4.8803706)^2 = </a:t>
                      </a:r>
                      <a:r>
                        <a:rPr lang="en-US" sz="1600" b="1" i="0" u="none" dirty="0">
                          <a:solidFill>
                            <a:schemeClr val="tx1"/>
                          </a:solidFill>
                          <a:latin typeface="Times New Roman" panose="02020603050405020304" pitchFamily="18" charset="0"/>
                          <a:cs typeface="Times New Roman" panose="02020603050405020304" pitchFamily="18" charset="0"/>
                        </a:rPr>
                        <a:t>~24 </a:t>
                      </a:r>
                      <a:r>
                        <a:rPr lang="en-US" sz="1600" b="0" u="none" dirty="0">
                          <a:solidFill>
                            <a:schemeClr val="tx1"/>
                          </a:solidFill>
                          <a:latin typeface="Times New Roman" panose="02020603050405020304" pitchFamily="18" charset="0"/>
                          <a:cs typeface="Times New Roman" panose="02020603050405020304" pitchFamily="18" charset="0"/>
                        </a:rPr>
                        <a:t>(sample size have to be whole number)</a:t>
                      </a:r>
                    </a:p>
                  </a:txBody>
                  <a:tcPr>
                    <a:solidFill>
                      <a:schemeClr val="accent2">
                        <a:lumMod val="20000"/>
                        <a:lumOff val="80000"/>
                      </a:schemeClr>
                    </a:solidFill>
                  </a:tcPr>
                </a:tc>
                <a:extLst>
                  <a:ext uri="{0D108BD9-81ED-4DB2-BD59-A6C34878D82A}">
                    <a16:rowId xmlns:a16="http://schemas.microsoft.com/office/drawing/2014/main" val="3497810475"/>
                  </a:ext>
                </a:extLst>
              </a:tr>
            </a:tbl>
          </a:graphicData>
        </a:graphic>
      </p:graphicFrame>
      <p:pic>
        <p:nvPicPr>
          <p:cNvPr id="6" name="Picture 5">
            <a:extLst>
              <a:ext uri="{FF2B5EF4-FFF2-40B4-BE49-F238E27FC236}">
                <a16:creationId xmlns:a16="http://schemas.microsoft.com/office/drawing/2014/main" id="{0FB3F2C2-DF72-43D5-8D7E-04C958F353BE}"/>
              </a:ext>
            </a:extLst>
          </p:cNvPr>
          <p:cNvPicPr>
            <a:picLocks noChangeAspect="1"/>
          </p:cNvPicPr>
          <p:nvPr/>
        </p:nvPicPr>
        <p:blipFill>
          <a:blip r:embed="rId3"/>
          <a:stretch>
            <a:fillRect/>
          </a:stretch>
        </p:blipFill>
        <p:spPr>
          <a:xfrm>
            <a:off x="11075670" y="4576724"/>
            <a:ext cx="1029551" cy="577994"/>
          </a:xfrm>
          <a:prstGeom prst="rect">
            <a:avLst/>
          </a:prstGeom>
        </p:spPr>
      </p:pic>
    </p:spTree>
    <p:extLst>
      <p:ext uri="{BB962C8B-B14F-4D97-AF65-F5344CB8AC3E}">
        <p14:creationId xmlns:p14="http://schemas.microsoft.com/office/powerpoint/2010/main" val="365559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6EDFDF9-252B-41BA-936B-1F5D862F8E9F}"/>
              </a:ext>
            </a:extLst>
          </p:cNvPr>
          <p:cNvGraphicFramePr>
            <a:graphicFrameLocks noGrp="1"/>
          </p:cNvGraphicFramePr>
          <p:nvPr>
            <p:extLst>
              <p:ext uri="{D42A27DB-BD31-4B8C-83A1-F6EECF244321}">
                <p14:modId xmlns:p14="http://schemas.microsoft.com/office/powerpoint/2010/main" val="2996881004"/>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Success Measures</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3" name="Table 2">
            <a:extLst>
              <a:ext uri="{FF2B5EF4-FFF2-40B4-BE49-F238E27FC236}">
                <a16:creationId xmlns:a16="http://schemas.microsoft.com/office/drawing/2014/main" id="{C5830F5E-F69A-4D45-A883-75DC5246C955}"/>
              </a:ext>
            </a:extLst>
          </p:cNvPr>
          <p:cNvGraphicFramePr>
            <a:graphicFrameLocks noGrp="1"/>
          </p:cNvGraphicFramePr>
          <p:nvPr>
            <p:extLst>
              <p:ext uri="{D42A27DB-BD31-4B8C-83A1-F6EECF244321}">
                <p14:modId xmlns:p14="http://schemas.microsoft.com/office/powerpoint/2010/main" val="1423749210"/>
              </p:ext>
            </p:extLst>
          </p:nvPr>
        </p:nvGraphicFramePr>
        <p:xfrm>
          <a:off x="80010" y="731520"/>
          <a:ext cx="12111990" cy="6126480"/>
        </p:xfrm>
        <a:graphic>
          <a:graphicData uri="http://schemas.openxmlformats.org/drawingml/2006/table">
            <a:tbl>
              <a:tblPr firstRow="1" bandRow="1">
                <a:tableStyleId>{21E4AEA4-8DFA-4A89-87EB-49C32662AFE0}</a:tableStyleId>
              </a:tblPr>
              <a:tblGrid>
                <a:gridCol w="12111990">
                  <a:extLst>
                    <a:ext uri="{9D8B030D-6E8A-4147-A177-3AD203B41FA5}">
                      <a16:colId xmlns:a16="http://schemas.microsoft.com/office/drawing/2014/main" val="1829632714"/>
                    </a:ext>
                  </a:extLst>
                </a:gridCol>
              </a:tblGrid>
              <a:tr h="1240829">
                <a:tc>
                  <a:txBody>
                    <a:bodyPr/>
                    <a:lstStyle/>
                    <a:p>
                      <a:r>
                        <a:rPr lang="en-US" sz="2000" dirty="0">
                          <a:solidFill>
                            <a:schemeClr val="tx1"/>
                          </a:solidFill>
                          <a:latin typeface="Times New Roman" panose="02020603050405020304" pitchFamily="18" charset="0"/>
                          <a:cs typeface="Times New Roman" panose="02020603050405020304" pitchFamily="18" charset="0"/>
                        </a:rPr>
                        <a:t>Goal</a:t>
                      </a:r>
                    </a:p>
                    <a:p>
                      <a:r>
                        <a:rPr lang="en-US" sz="1600" b="0" dirty="0">
                          <a:solidFill>
                            <a:schemeClr val="tx1"/>
                          </a:solidFill>
                          <a:latin typeface="Times New Roman" panose="02020603050405020304" pitchFamily="18" charset="0"/>
                          <a:cs typeface="Times New Roman" panose="02020603050405020304" pitchFamily="18" charset="0"/>
                        </a:rPr>
                        <a:t>My goal is spending 20% more quality time a week studying for my class MBC638. I want to improve the way I study, make most of my time, by eliminating all the distractions. </a:t>
                      </a:r>
                    </a:p>
                  </a:txBody>
                  <a:tcPr>
                    <a:solidFill>
                      <a:schemeClr val="bg1"/>
                    </a:solidFill>
                  </a:tcPr>
                </a:tc>
                <a:extLst>
                  <a:ext uri="{0D108BD9-81ED-4DB2-BD59-A6C34878D82A}">
                    <a16:rowId xmlns:a16="http://schemas.microsoft.com/office/drawing/2014/main" val="2949228830"/>
                  </a:ext>
                </a:extLst>
              </a:tr>
              <a:tr h="4885651">
                <a:tc>
                  <a:txBody>
                    <a:bodyPr/>
                    <a:lstStyle/>
                    <a:p>
                      <a:r>
                        <a:rPr lang="en-US" sz="2000" b="1" dirty="0">
                          <a:latin typeface="Times New Roman" panose="02020603050405020304" pitchFamily="18" charset="0"/>
                          <a:cs typeface="Times New Roman" panose="02020603050405020304" pitchFamily="18" charset="0"/>
                        </a:rPr>
                        <a:t>Operational Definitions</a:t>
                      </a:r>
                    </a:p>
                    <a:p>
                      <a:pPr algn="just"/>
                      <a:r>
                        <a:rPr lang="en-US" sz="2000" b="1"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Y=amount of time(min) that I spend to study for MBC 638 every week for 4 weeks. Everyday I study less than 180 min is determined as a defect. These are the variables that will be included in my analysis, that are all instinctual items that I predict will influence the amount of time I study(y) or provide insight to the cycles of my data. Not all the variables will have strong impact, and will see that in the analysis, so can remove some of them later. </a:t>
                      </a:r>
                    </a:p>
                    <a:p>
                      <a:endParaRPr lang="en-US" sz="1600" b="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56304138"/>
                  </a:ext>
                </a:extLst>
              </a:tr>
            </a:tbl>
          </a:graphicData>
        </a:graphic>
      </p:graphicFrame>
      <p:graphicFrame>
        <p:nvGraphicFramePr>
          <p:cNvPr id="4" name="Table 3">
            <a:extLst>
              <a:ext uri="{FF2B5EF4-FFF2-40B4-BE49-F238E27FC236}">
                <a16:creationId xmlns:a16="http://schemas.microsoft.com/office/drawing/2014/main" id="{C11627B7-E8F0-4128-88AD-BB7FF5B2675C}"/>
              </a:ext>
            </a:extLst>
          </p:cNvPr>
          <p:cNvGraphicFramePr>
            <a:graphicFrameLocks noGrp="1"/>
          </p:cNvGraphicFramePr>
          <p:nvPr>
            <p:extLst>
              <p:ext uri="{D42A27DB-BD31-4B8C-83A1-F6EECF244321}">
                <p14:modId xmlns:p14="http://schemas.microsoft.com/office/powerpoint/2010/main" val="1899191525"/>
              </p:ext>
            </p:extLst>
          </p:nvPr>
        </p:nvGraphicFramePr>
        <p:xfrm>
          <a:off x="80010" y="3429000"/>
          <a:ext cx="12031980" cy="3428998"/>
        </p:xfrm>
        <a:graphic>
          <a:graphicData uri="http://schemas.openxmlformats.org/drawingml/2006/table">
            <a:tbl>
              <a:tblPr firstRow="1" bandRow="1">
                <a:tableStyleId>{5DA37D80-6434-44D0-A028-1B22A696006F}</a:tableStyleId>
              </a:tblPr>
              <a:tblGrid>
                <a:gridCol w="6015990">
                  <a:extLst>
                    <a:ext uri="{9D8B030D-6E8A-4147-A177-3AD203B41FA5}">
                      <a16:colId xmlns:a16="http://schemas.microsoft.com/office/drawing/2014/main" val="404719613"/>
                    </a:ext>
                  </a:extLst>
                </a:gridCol>
                <a:gridCol w="6015990">
                  <a:extLst>
                    <a:ext uri="{9D8B030D-6E8A-4147-A177-3AD203B41FA5}">
                      <a16:colId xmlns:a16="http://schemas.microsoft.com/office/drawing/2014/main" val="2036094315"/>
                    </a:ext>
                  </a:extLst>
                </a:gridCol>
              </a:tblGrid>
              <a:tr h="507217">
                <a:tc>
                  <a:txBody>
                    <a:bodyPr/>
                    <a:lstStyle/>
                    <a:p>
                      <a:r>
                        <a:rPr lang="en-US" sz="13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Early or late wake up </a:t>
                      </a:r>
                      <a:r>
                        <a:rPr lang="en-US" sz="1300" b="0" dirty="0">
                          <a:latin typeface="Times New Roman" panose="02020603050405020304" pitchFamily="18" charset="0"/>
                          <a:cs typeface="Times New Roman" panose="02020603050405020304" pitchFamily="18" charset="0"/>
                        </a:rPr>
                        <a:t>– discreate data, added to the measured variables because I predict my days is going to be longer if I wake up early</a:t>
                      </a:r>
                    </a:p>
                  </a:txBody>
                  <a:tcPr/>
                </a:tc>
                <a:tc>
                  <a:txBody>
                    <a:bodyPr/>
                    <a:lstStyle/>
                    <a:p>
                      <a:r>
                        <a:rPr lang="en-US" sz="13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Screen time min(study) </a:t>
                      </a:r>
                      <a:r>
                        <a:rPr lang="en-US" sz="1300" b="0" dirty="0">
                          <a:latin typeface="Times New Roman" panose="02020603050405020304" pitchFamily="18" charset="0"/>
                          <a:cs typeface="Times New Roman" panose="02020603050405020304" pitchFamily="18" charset="0"/>
                        </a:rPr>
                        <a:t>-  continuous data, that’s important variable, shows exactly how many min a day I study, which going to define my result</a:t>
                      </a:r>
                    </a:p>
                  </a:txBody>
                  <a:tcPr/>
                </a:tc>
                <a:extLst>
                  <a:ext uri="{0D108BD9-81ED-4DB2-BD59-A6C34878D82A}">
                    <a16:rowId xmlns:a16="http://schemas.microsoft.com/office/drawing/2014/main" val="2269858669"/>
                  </a:ext>
                </a:extLst>
              </a:tr>
              <a:tr h="507217">
                <a:tc>
                  <a:txBody>
                    <a:bodyPr/>
                    <a:lstStyle/>
                    <a:p>
                      <a:r>
                        <a:rPr lang="en-US" sz="1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from wake up to leave the house </a:t>
                      </a:r>
                      <a:r>
                        <a:rPr lang="en-US" sz="1300" dirty="0">
                          <a:latin typeface="Times New Roman" panose="02020603050405020304" pitchFamily="18" charset="0"/>
                          <a:cs typeface="Times New Roman" panose="02020603050405020304" pitchFamily="18" charset="0"/>
                        </a:rPr>
                        <a:t>– continuous data, if I leave work on time, I won`t be late and I don`t have to stay  late working later</a:t>
                      </a:r>
                    </a:p>
                  </a:txBody>
                  <a:tcPr/>
                </a:tc>
                <a:tc>
                  <a:txBody>
                    <a:bodyPr/>
                    <a:lstStyle/>
                    <a:p>
                      <a:r>
                        <a:rPr lang="en-US" sz="13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Amount of time in a live class </a:t>
                      </a:r>
                      <a:r>
                        <a:rPr lang="en-US" sz="1300" b="0" dirty="0">
                          <a:latin typeface="Times New Roman" panose="02020603050405020304" pitchFamily="18" charset="0"/>
                          <a:cs typeface="Times New Roman" panose="02020603050405020304" pitchFamily="18" charset="0"/>
                        </a:rPr>
                        <a:t>- continuous data, I have class every week , and I have to attend it, which take away 90 min of my time </a:t>
                      </a:r>
                    </a:p>
                  </a:txBody>
                  <a:tcPr/>
                </a:tc>
                <a:extLst>
                  <a:ext uri="{0D108BD9-81ED-4DB2-BD59-A6C34878D82A}">
                    <a16:rowId xmlns:a16="http://schemas.microsoft.com/office/drawing/2014/main" val="2140714684"/>
                  </a:ext>
                </a:extLst>
              </a:tr>
              <a:tr h="507217">
                <a:tc>
                  <a:txBody>
                    <a:bodyPr/>
                    <a:lstStyle/>
                    <a:p>
                      <a:r>
                        <a:rPr lang="en-US" sz="1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Commute time </a:t>
                      </a:r>
                      <a:r>
                        <a:rPr lang="en-US" sz="1300" dirty="0">
                          <a:latin typeface="Times New Roman" panose="02020603050405020304" pitchFamily="18" charset="0"/>
                          <a:cs typeface="Times New Roman" panose="02020603050405020304" pitchFamily="18" charset="0"/>
                        </a:rPr>
                        <a:t>– continuous data, it is important for the analysis, because I spent a significant amount of time driving </a:t>
                      </a:r>
                    </a:p>
                  </a:txBody>
                  <a:tcPr/>
                </a:tc>
                <a:tc>
                  <a:txBody>
                    <a:bodyPr/>
                    <a:lstStyle/>
                    <a:p>
                      <a:r>
                        <a:rPr lang="en-US" sz="13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Leave work late or early </a:t>
                      </a:r>
                      <a:r>
                        <a:rPr lang="en-US" sz="1300" b="0" dirty="0">
                          <a:latin typeface="Times New Roman" panose="02020603050405020304" pitchFamily="18" charset="0"/>
                          <a:cs typeface="Times New Roman" panose="02020603050405020304" pitchFamily="18" charset="0"/>
                        </a:rPr>
                        <a:t>- discreate data, leaving work early gives me more time and vice versa</a:t>
                      </a:r>
                    </a:p>
                  </a:txBody>
                  <a:tcPr/>
                </a:tc>
                <a:extLst>
                  <a:ext uri="{0D108BD9-81ED-4DB2-BD59-A6C34878D82A}">
                    <a16:rowId xmlns:a16="http://schemas.microsoft.com/office/drawing/2014/main" val="34615139"/>
                  </a:ext>
                </a:extLst>
              </a:tr>
              <a:tr h="507217">
                <a:tc>
                  <a:txBody>
                    <a:bodyPr/>
                    <a:lstStyle/>
                    <a:p>
                      <a:r>
                        <a:rPr lang="en-US" sz="1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at work </a:t>
                      </a:r>
                      <a:r>
                        <a:rPr lang="en-US" sz="1300" dirty="0">
                          <a:latin typeface="Times New Roman" panose="02020603050405020304" pitchFamily="18" charset="0"/>
                          <a:cs typeface="Times New Roman" panose="02020603050405020304" pitchFamily="18" charset="0"/>
                        </a:rPr>
                        <a:t>- continuous data, I have predicted that I spent most of my time working, sometimes even weekends, and that give me less time to study</a:t>
                      </a:r>
                    </a:p>
                  </a:txBody>
                  <a:tcPr/>
                </a:tc>
                <a:tc>
                  <a:txBody>
                    <a:bodyPr/>
                    <a:lstStyle/>
                    <a:p>
                      <a:r>
                        <a:rPr lang="en-US" sz="13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Day of the week </a:t>
                      </a:r>
                      <a:r>
                        <a:rPr lang="en-US" sz="1300" b="0" dirty="0">
                          <a:latin typeface="Times New Roman" panose="02020603050405020304" pitchFamily="18" charset="0"/>
                          <a:cs typeface="Times New Roman" panose="02020603050405020304" pitchFamily="18" charset="0"/>
                        </a:rPr>
                        <a:t>- discreate data, show the days on the week and weekend, the days I work or not, when I don`t work I have time to study</a:t>
                      </a:r>
                    </a:p>
                  </a:txBody>
                  <a:tcPr/>
                </a:tc>
                <a:extLst>
                  <a:ext uri="{0D108BD9-81ED-4DB2-BD59-A6C34878D82A}">
                    <a16:rowId xmlns:a16="http://schemas.microsoft.com/office/drawing/2014/main" val="97819598"/>
                  </a:ext>
                </a:extLst>
              </a:tr>
              <a:tr h="507217">
                <a:tc>
                  <a:txBody>
                    <a:bodyPr/>
                    <a:lstStyle/>
                    <a:p>
                      <a:r>
                        <a:rPr lang="en-US" sz="1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for workout </a:t>
                      </a:r>
                      <a:r>
                        <a:rPr lang="en-US" sz="1300" dirty="0">
                          <a:latin typeface="Times New Roman" panose="02020603050405020304" pitchFamily="18" charset="0"/>
                          <a:cs typeface="Times New Roman" panose="02020603050405020304" pitchFamily="18" charset="0"/>
                        </a:rPr>
                        <a:t>– continuous data, working out is important to me and I can predict that the time I spent at the gym really can have significant impact on my process</a:t>
                      </a:r>
                    </a:p>
                  </a:txBody>
                  <a:tcPr/>
                </a:tc>
                <a:tc>
                  <a:txBody>
                    <a:bodyPr/>
                    <a:lstStyle/>
                    <a:p>
                      <a:r>
                        <a:rPr lang="en-US" sz="13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Housework  min </a:t>
                      </a:r>
                      <a:r>
                        <a:rPr lang="en-US" sz="1300" b="0" dirty="0">
                          <a:latin typeface="Times New Roman" panose="02020603050405020304" pitchFamily="18" charset="0"/>
                          <a:cs typeface="Times New Roman" panose="02020603050405020304" pitchFamily="18" charset="0"/>
                        </a:rPr>
                        <a:t>– continuous data, indicates the time I spent cooking, cleaning, taking care of the house</a:t>
                      </a:r>
                    </a:p>
                  </a:txBody>
                  <a:tcPr/>
                </a:tc>
                <a:extLst>
                  <a:ext uri="{0D108BD9-81ED-4DB2-BD59-A6C34878D82A}">
                    <a16:rowId xmlns:a16="http://schemas.microsoft.com/office/drawing/2014/main" val="2714890164"/>
                  </a:ext>
                </a:extLst>
              </a:tr>
              <a:tr h="507217">
                <a:tc>
                  <a:txBody>
                    <a:bodyPr/>
                    <a:lstStyle/>
                    <a:p>
                      <a:r>
                        <a:rPr lang="en-US" sz="1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mins </a:t>
                      </a:r>
                      <a:r>
                        <a:rPr lang="en-US" sz="1300" dirty="0">
                          <a:latin typeface="Times New Roman" panose="02020603050405020304" pitchFamily="18" charset="0"/>
                          <a:cs typeface="Times New Roman" panose="02020603050405020304" pitchFamily="18" charset="0"/>
                        </a:rPr>
                        <a:t>– continuous data, time spend for dinners out, catching up with friend and not studying</a:t>
                      </a:r>
                    </a:p>
                  </a:txBody>
                  <a:tcPr/>
                </a:tc>
                <a:tc>
                  <a:txBody>
                    <a:bodyPr/>
                    <a:lstStyle/>
                    <a:p>
                      <a:r>
                        <a:rPr lang="en-US" sz="13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Daily assign min </a:t>
                      </a:r>
                      <a:r>
                        <a:rPr lang="en-US" sz="1300" b="0" dirty="0">
                          <a:latin typeface="Times New Roman" panose="02020603050405020304" pitchFamily="18" charset="0"/>
                          <a:cs typeface="Times New Roman" panose="02020603050405020304" pitchFamily="18" charset="0"/>
                        </a:rPr>
                        <a:t>– continuous data, all the time spent for shopping, dentist, for personal appointments, paying bills can affect the time I spend studying.</a:t>
                      </a:r>
                    </a:p>
                  </a:txBody>
                  <a:tcPr/>
                </a:tc>
                <a:extLst>
                  <a:ext uri="{0D108BD9-81ED-4DB2-BD59-A6C34878D82A}">
                    <a16:rowId xmlns:a16="http://schemas.microsoft.com/office/drawing/2014/main" val="3659600656"/>
                  </a:ext>
                </a:extLst>
              </a:tr>
              <a:tr h="385696">
                <a:tc>
                  <a:txBody>
                    <a:bodyPr/>
                    <a:lstStyle/>
                    <a:p>
                      <a:r>
                        <a:rPr lang="en-US" sz="1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Miles driven </a:t>
                      </a:r>
                      <a:r>
                        <a:rPr lang="en-US" sz="1300" dirty="0">
                          <a:latin typeface="Times New Roman" panose="02020603050405020304" pitchFamily="18" charset="0"/>
                          <a:cs typeface="Times New Roman" panose="02020603050405020304" pitchFamily="18" charset="0"/>
                        </a:rPr>
                        <a:t>– the more miles I drive each day, the less time I have </a:t>
                      </a:r>
                    </a:p>
                  </a:txBody>
                  <a:tcPr/>
                </a:tc>
                <a:tc>
                  <a:txBody>
                    <a:bodyPr/>
                    <a:lstStyle/>
                    <a:p>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8444552"/>
                  </a:ext>
                </a:extLst>
              </a:tr>
            </a:tbl>
          </a:graphicData>
        </a:graphic>
      </p:graphicFrame>
    </p:spTree>
    <p:extLst>
      <p:ext uri="{BB962C8B-B14F-4D97-AF65-F5344CB8AC3E}">
        <p14:creationId xmlns:p14="http://schemas.microsoft.com/office/powerpoint/2010/main" val="359066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1CB6505-11E3-4BA2-B062-E4F64BD159DE}"/>
              </a:ext>
            </a:extLst>
          </p:cNvPr>
          <p:cNvGraphicFramePr>
            <a:graphicFrameLocks noGrp="1"/>
          </p:cNvGraphicFramePr>
          <p:nvPr>
            <p:extLst>
              <p:ext uri="{D42A27DB-BD31-4B8C-83A1-F6EECF244321}">
                <p14:modId xmlns:p14="http://schemas.microsoft.com/office/powerpoint/2010/main" val="3890977293"/>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Success Measures</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3" name="Table 2">
            <a:extLst>
              <a:ext uri="{FF2B5EF4-FFF2-40B4-BE49-F238E27FC236}">
                <a16:creationId xmlns:a16="http://schemas.microsoft.com/office/drawing/2014/main" id="{BF8889EC-5B4D-4A84-BCE5-382659F0A0A7}"/>
              </a:ext>
            </a:extLst>
          </p:cNvPr>
          <p:cNvGraphicFramePr>
            <a:graphicFrameLocks noGrp="1"/>
          </p:cNvGraphicFramePr>
          <p:nvPr>
            <p:extLst>
              <p:ext uri="{D42A27DB-BD31-4B8C-83A1-F6EECF244321}">
                <p14:modId xmlns:p14="http://schemas.microsoft.com/office/powerpoint/2010/main" val="1494505186"/>
              </p:ext>
            </p:extLst>
          </p:nvPr>
        </p:nvGraphicFramePr>
        <p:xfrm>
          <a:off x="2042160" y="833966"/>
          <a:ext cx="10149840" cy="3596640"/>
        </p:xfrm>
        <a:graphic>
          <a:graphicData uri="http://schemas.openxmlformats.org/drawingml/2006/table">
            <a:tbl>
              <a:tblPr firstRow="1" bandRow="1">
                <a:tableStyleId>{5C22544A-7EE6-4342-B048-85BDC9FD1C3A}</a:tableStyleId>
              </a:tblPr>
              <a:tblGrid>
                <a:gridCol w="10149840">
                  <a:extLst>
                    <a:ext uri="{9D8B030D-6E8A-4147-A177-3AD203B41FA5}">
                      <a16:colId xmlns:a16="http://schemas.microsoft.com/office/drawing/2014/main" val="2063926891"/>
                    </a:ext>
                  </a:extLst>
                </a:gridCol>
              </a:tblGrid>
              <a:tr h="2523597">
                <a:tc>
                  <a:txBody>
                    <a:bodyPr/>
                    <a:lstStyle/>
                    <a:p>
                      <a:pPr algn="just"/>
                      <a:r>
                        <a:rPr lang="en-US" sz="2000" dirty="0">
                          <a:solidFill>
                            <a:schemeClr val="tx1"/>
                          </a:solidFill>
                          <a:latin typeface="Times New Roman" panose="02020603050405020304" pitchFamily="18" charset="0"/>
                          <a:cs typeface="Times New Roman" panose="02020603050405020304" pitchFamily="18" charset="0"/>
                        </a:rPr>
                        <a:t>Measurement Process</a:t>
                      </a:r>
                    </a:p>
                    <a:p>
                      <a:pPr algn="just"/>
                      <a:r>
                        <a:rPr lang="en-US" sz="1500" dirty="0">
                          <a:solidFill>
                            <a:schemeClr val="tx1"/>
                          </a:solidFill>
                          <a:latin typeface="Times New Roman" panose="02020603050405020304" pitchFamily="18" charset="0"/>
                          <a:cs typeface="Times New Roman" panose="02020603050405020304" pitchFamily="18" charset="0"/>
                        </a:rPr>
                        <a:t> </a:t>
                      </a:r>
                      <a:r>
                        <a:rPr lang="en-US" sz="1500" b="0" dirty="0">
                          <a:solidFill>
                            <a:schemeClr val="tx1"/>
                          </a:solidFill>
                          <a:latin typeface="Times New Roman" panose="02020603050405020304" pitchFamily="18" charset="0"/>
                          <a:cs typeface="Times New Roman" panose="02020603050405020304" pitchFamily="18" charset="0"/>
                        </a:rPr>
                        <a:t>The Measurement process will include taking notes every day. It will start from the moment I wake up every morning and will measure my whole day – where, when and what time I spent for different activities. The measurement will be in minutes. After writing down the measurements of the time, they will be recorded in Excel. When updating the data each evening, I will also note the additional variables.</a:t>
                      </a:r>
                    </a:p>
                    <a:p>
                      <a:pPr algn="just"/>
                      <a:r>
                        <a:rPr lang="en-US" sz="1500" b="0" dirty="0">
                          <a:solidFill>
                            <a:schemeClr val="tx1"/>
                          </a:solidFill>
                          <a:latin typeface="Times New Roman" panose="02020603050405020304" pitchFamily="18" charset="0"/>
                          <a:cs typeface="Times New Roman" panose="02020603050405020304" pitchFamily="18" charset="0"/>
                        </a:rPr>
                        <a:t>    My Excel table will include continuous as well as discrete data. The measurement will start every Monday each week and will continue for 4 weeks. I will start on that day, because of my working schedule. The discrete data measured will note the days I work or not, the days I am late for work etc. Continuous data will be min I work, social min, gym min etc. Each of the Measure, Analyze, Improve, and the Control phases will begin with our Monday evening measurements. I will run the measure process for 4 weeks. That`s going to give me data to create a baseline before making any changes. The improvement phase will be run for 14 days, starting  Feb 27th . We’ll re-run our analysis with that data, and make our final change going into the control phase. The purpose of using 2 weeks for the Improvement and Control phase is to make sure there is enough data to provide us with statistically significant measurements, while still allowing time for analyzing and changing our process. </a:t>
                      </a:r>
                    </a:p>
                    <a:p>
                      <a:pPr algn="just"/>
                      <a:r>
                        <a:rPr lang="en-US" sz="1500" b="0" dirty="0">
                          <a:solidFill>
                            <a:schemeClr val="tx1"/>
                          </a:solidFill>
                          <a:latin typeface="Times New Roman" panose="02020603050405020304" pitchFamily="18" charset="0"/>
                          <a:cs typeface="Times New Roman" panose="02020603050405020304" pitchFamily="18" charset="0"/>
                        </a:rPr>
                        <a:t>  Please note that in total we’ve continued collecting data past where the cut off was needed to complete our analysis. Data was continued to be collected for future analysis and future improvements.</a:t>
                      </a:r>
                    </a:p>
                  </a:txBody>
                  <a:tcPr>
                    <a:noFill/>
                  </a:tcPr>
                </a:tc>
                <a:extLst>
                  <a:ext uri="{0D108BD9-81ED-4DB2-BD59-A6C34878D82A}">
                    <a16:rowId xmlns:a16="http://schemas.microsoft.com/office/drawing/2014/main" val="1631381646"/>
                  </a:ext>
                </a:extLst>
              </a:tr>
            </a:tbl>
          </a:graphicData>
        </a:graphic>
      </p:graphicFrame>
      <p:pic>
        <p:nvPicPr>
          <p:cNvPr id="5" name="Picture 4" descr="A picture containing sky, object, indoor&#10;&#10;Description automatically generated">
            <a:extLst>
              <a:ext uri="{FF2B5EF4-FFF2-40B4-BE49-F238E27FC236}">
                <a16:creationId xmlns:a16="http://schemas.microsoft.com/office/drawing/2014/main" id="{21AC8134-CE85-4DE9-9CD5-FA82575EF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0175"/>
            <a:ext cx="2042160" cy="2028825"/>
          </a:xfrm>
          <a:prstGeom prst="rect">
            <a:avLst/>
          </a:prstGeom>
        </p:spPr>
      </p:pic>
      <p:graphicFrame>
        <p:nvGraphicFramePr>
          <p:cNvPr id="6" name="Table 5">
            <a:extLst>
              <a:ext uri="{FF2B5EF4-FFF2-40B4-BE49-F238E27FC236}">
                <a16:creationId xmlns:a16="http://schemas.microsoft.com/office/drawing/2014/main" id="{0C912A2B-3599-4BC5-B04C-6F3887EFDF10}"/>
              </a:ext>
            </a:extLst>
          </p:cNvPr>
          <p:cNvGraphicFramePr>
            <a:graphicFrameLocks noGrp="1"/>
          </p:cNvGraphicFramePr>
          <p:nvPr>
            <p:extLst>
              <p:ext uri="{D42A27DB-BD31-4B8C-83A1-F6EECF244321}">
                <p14:modId xmlns:p14="http://schemas.microsoft.com/office/powerpoint/2010/main" val="228395422"/>
              </p:ext>
            </p:extLst>
          </p:nvPr>
        </p:nvGraphicFramePr>
        <p:xfrm>
          <a:off x="0" y="4709160"/>
          <a:ext cx="12192000" cy="4477386"/>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960417540"/>
                    </a:ext>
                  </a:extLst>
                </a:gridCol>
              </a:tblGrid>
              <a:tr h="2238693">
                <a:tc>
                  <a:txBody>
                    <a:bodyPr/>
                    <a:lstStyle/>
                    <a:p>
                      <a:r>
                        <a:rPr lang="en-US" sz="2000" dirty="0">
                          <a:solidFill>
                            <a:schemeClr val="tx1"/>
                          </a:solidFill>
                          <a:latin typeface="Times New Roman" panose="02020603050405020304" pitchFamily="18" charset="0"/>
                          <a:cs typeface="Times New Roman" panose="02020603050405020304" pitchFamily="18" charset="0"/>
                        </a:rPr>
                        <a:t>Baseline</a:t>
                      </a:r>
                    </a:p>
                    <a:p>
                      <a:r>
                        <a:rPr lang="en-US" sz="1500" b="0" dirty="0">
                          <a:solidFill>
                            <a:schemeClr val="tx1"/>
                          </a:solidFill>
                          <a:latin typeface="Times New Roman" panose="02020603050405020304" pitchFamily="18" charset="0"/>
                          <a:cs typeface="Times New Roman" panose="02020603050405020304" pitchFamily="18" charset="0"/>
                        </a:rPr>
                        <a:t>I spent on average of  91 min per day studying for MBC 638 before improvement  of the process. My SQL  was 0.9 at very high DPMO of </a:t>
                      </a:r>
                      <a:r>
                        <a:rPr lang="en-US" sz="1500" b="0" u="none" kern="1200" cap="small" dirty="0">
                          <a:solidFill>
                            <a:schemeClr val="tx1"/>
                          </a:solidFill>
                          <a:effectLst/>
                          <a:latin typeface="Times New Roman" panose="02020603050405020304" pitchFamily="18" charset="0"/>
                          <a:ea typeface="+mn-ea"/>
                          <a:cs typeface="Times New Roman" panose="02020603050405020304" pitchFamily="18" charset="0"/>
                        </a:rPr>
                        <a:t>714 285,72. </a:t>
                      </a:r>
                    </a:p>
                    <a:p>
                      <a:endParaRPr lang="en-US" sz="1500" b="0" u="none" kern="1200" cap="small" dirty="0">
                        <a:solidFill>
                          <a:schemeClr val="tx1"/>
                        </a:solidFill>
                        <a:effectLst/>
                        <a:latin typeface="Times New Roman" panose="02020603050405020304" pitchFamily="18" charset="0"/>
                        <a:ea typeface="+mn-ea"/>
                        <a:cs typeface="Times New Roman" panose="02020603050405020304" pitchFamily="18" charset="0"/>
                      </a:endParaRPr>
                    </a:p>
                    <a:p>
                      <a:endParaRPr lang="en-US" sz="1500" b="0" u="none" kern="1200" cap="small" dirty="0">
                        <a:solidFill>
                          <a:schemeClr val="tx1"/>
                        </a:solidFill>
                        <a:effectLst/>
                        <a:latin typeface="Times New Roman" panose="02020603050405020304" pitchFamily="18" charset="0"/>
                        <a:ea typeface="+mn-ea"/>
                        <a:cs typeface="Times New Roman" panose="02020603050405020304" pitchFamily="18" charset="0"/>
                      </a:endParaRPr>
                    </a:p>
                    <a:p>
                      <a:endParaRPr lang="en-US" sz="1500" b="0" i="1" u="none" kern="1200" cap="small" dirty="0">
                        <a:solidFill>
                          <a:schemeClr val="tx1"/>
                        </a:solidFill>
                        <a:effectLst/>
                        <a:latin typeface="Times New Roman" panose="02020603050405020304" pitchFamily="18" charset="0"/>
                        <a:ea typeface="+mn-ea"/>
                        <a:cs typeface="Times New Roman" panose="02020603050405020304" pitchFamily="18" charset="0"/>
                      </a:endParaRPr>
                    </a:p>
                    <a:p>
                      <a:r>
                        <a:rPr lang="en-US" sz="1500" b="0" i="1" u="none" dirty="0">
                          <a:solidFill>
                            <a:schemeClr val="accent2">
                              <a:lumMod val="75000"/>
                            </a:schemeClr>
                          </a:solidFill>
                          <a:latin typeface="Times New Roman" panose="02020603050405020304" pitchFamily="18" charset="0"/>
                          <a:cs typeface="Times New Roman" panose="02020603050405020304" pitchFamily="18" charset="0"/>
                        </a:rPr>
                        <a:t>My normal everyday schedule is not working anymore. I need to come with a plan how to plan my drive to work, time working, exercise hours, my  lectures and homework, my social time, my family time in order to live normal life again.</a:t>
                      </a:r>
                    </a:p>
                  </a:txBody>
                  <a:tcPr>
                    <a:solidFill>
                      <a:schemeClr val="bg1"/>
                    </a:solidFill>
                  </a:tcPr>
                </a:tc>
                <a:extLst>
                  <a:ext uri="{0D108BD9-81ED-4DB2-BD59-A6C34878D82A}">
                    <a16:rowId xmlns:a16="http://schemas.microsoft.com/office/drawing/2014/main" val="3982958692"/>
                  </a:ext>
                </a:extLst>
              </a:tr>
              <a:tr h="2238693">
                <a:tc>
                  <a:txBody>
                    <a:bodyPr/>
                    <a:lstStyle/>
                    <a:p>
                      <a:endParaRPr lang="en-US" dirty="0"/>
                    </a:p>
                  </a:txBody>
                  <a:tcPr/>
                </a:tc>
                <a:extLst>
                  <a:ext uri="{0D108BD9-81ED-4DB2-BD59-A6C34878D82A}">
                    <a16:rowId xmlns:a16="http://schemas.microsoft.com/office/drawing/2014/main" val="1065998922"/>
                  </a:ext>
                </a:extLst>
              </a:tr>
            </a:tbl>
          </a:graphicData>
        </a:graphic>
      </p:graphicFrame>
    </p:spTree>
    <p:extLst>
      <p:ext uri="{BB962C8B-B14F-4D97-AF65-F5344CB8AC3E}">
        <p14:creationId xmlns:p14="http://schemas.microsoft.com/office/powerpoint/2010/main" val="264057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42D3B06-547E-44F1-8103-B9497B07458F}"/>
              </a:ext>
            </a:extLst>
          </p:cNvPr>
          <p:cNvGraphicFramePr>
            <a:graphicFrameLocks noGrp="1"/>
          </p:cNvGraphicFramePr>
          <p:nvPr>
            <p:extLst>
              <p:ext uri="{D42A27DB-BD31-4B8C-83A1-F6EECF244321}">
                <p14:modId xmlns:p14="http://schemas.microsoft.com/office/powerpoint/2010/main" val="25763224"/>
              </p:ext>
            </p:extLst>
          </p:nvPr>
        </p:nvGraphicFramePr>
        <p:xfrm>
          <a:off x="0" y="0"/>
          <a:ext cx="12192000" cy="73152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96509242"/>
                    </a:ext>
                  </a:extLst>
                </a:gridCol>
              </a:tblGrid>
              <a:tr h="685800">
                <a:tc>
                  <a:txBody>
                    <a:bodyPr/>
                    <a:lstStyle/>
                    <a:p>
                      <a:r>
                        <a:rPr lang="en-US" sz="2400" u="none" dirty="0">
                          <a:latin typeface="Times New Roman" panose="02020603050405020304" pitchFamily="18" charset="0"/>
                          <a:cs typeface="Times New Roman" panose="02020603050405020304" pitchFamily="18" charset="0"/>
                        </a:rPr>
                        <a:t>Current process: Pareto Chart</a:t>
                      </a:r>
                    </a:p>
                    <a:p>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1428625058"/>
                  </a:ext>
                </a:extLst>
              </a:tr>
            </a:tbl>
          </a:graphicData>
        </a:graphic>
      </p:graphicFrame>
      <p:graphicFrame>
        <p:nvGraphicFramePr>
          <p:cNvPr id="4" name="Table 3">
            <a:extLst>
              <a:ext uri="{FF2B5EF4-FFF2-40B4-BE49-F238E27FC236}">
                <a16:creationId xmlns:a16="http://schemas.microsoft.com/office/drawing/2014/main" id="{50D5576A-2609-4F1B-886B-4725943DB338}"/>
              </a:ext>
            </a:extLst>
          </p:cNvPr>
          <p:cNvGraphicFramePr>
            <a:graphicFrameLocks noGrp="1"/>
          </p:cNvGraphicFramePr>
          <p:nvPr>
            <p:extLst>
              <p:ext uri="{D42A27DB-BD31-4B8C-83A1-F6EECF244321}">
                <p14:modId xmlns:p14="http://schemas.microsoft.com/office/powerpoint/2010/main" val="3571655369"/>
              </p:ext>
            </p:extLst>
          </p:nvPr>
        </p:nvGraphicFramePr>
        <p:xfrm>
          <a:off x="0" y="731520"/>
          <a:ext cx="5527795" cy="6126480"/>
        </p:xfrm>
        <a:graphic>
          <a:graphicData uri="http://schemas.openxmlformats.org/drawingml/2006/table">
            <a:tbl>
              <a:tblPr firstRow="1" bandRow="1">
                <a:tableStyleId>{5C22544A-7EE6-4342-B048-85BDC9FD1C3A}</a:tableStyleId>
              </a:tblPr>
              <a:tblGrid>
                <a:gridCol w="5527795">
                  <a:extLst>
                    <a:ext uri="{9D8B030D-6E8A-4147-A177-3AD203B41FA5}">
                      <a16:colId xmlns:a16="http://schemas.microsoft.com/office/drawing/2014/main" val="3828664897"/>
                    </a:ext>
                  </a:extLst>
                </a:gridCol>
              </a:tblGrid>
              <a:tr h="3063240">
                <a:tc>
                  <a:txBody>
                    <a:bodyPr/>
                    <a:lstStyle/>
                    <a:p>
                      <a:endParaRPr lang="en-US" sz="1600" b="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Pareto Chart is used to separate the vital few from trivial many. The vital few are the few factors accounting for the largest part (%) of the problem. </a:t>
                      </a:r>
                    </a:p>
                    <a:p>
                      <a:pPr>
                        <a:lnSpc>
                          <a:spcPct val="150000"/>
                        </a:lnSpc>
                      </a:pPr>
                      <a:r>
                        <a:rPr lang="en-US" sz="1600" b="1" dirty="0">
                          <a:solidFill>
                            <a:schemeClr val="tx1"/>
                          </a:solidFill>
                          <a:latin typeface="Times New Roman" panose="02020603050405020304" pitchFamily="18" charset="0"/>
                          <a:cs typeface="Times New Roman" panose="02020603050405020304" pitchFamily="18" charset="0"/>
                        </a:rPr>
                        <a:t>Pareto Principle: </a:t>
                      </a:r>
                      <a:r>
                        <a:rPr lang="en-US" sz="1600" b="0" i="1" dirty="0">
                          <a:solidFill>
                            <a:schemeClr val="tx1"/>
                          </a:solidFill>
                          <a:latin typeface="Times New Roman" panose="02020603050405020304" pitchFamily="18" charset="0"/>
                          <a:cs typeface="Times New Roman" panose="02020603050405020304" pitchFamily="18" charset="0"/>
                        </a:rPr>
                        <a:t>20% of the sources cause 80% of the problem. </a:t>
                      </a:r>
                    </a:p>
                    <a:p>
                      <a:pPr>
                        <a:lnSpc>
                          <a:spcPct val="150000"/>
                        </a:lnSpc>
                      </a:pPr>
                      <a:r>
                        <a:rPr lang="en-US" sz="1600" b="0" i="0" dirty="0">
                          <a:solidFill>
                            <a:schemeClr val="tx1"/>
                          </a:solidFill>
                          <a:latin typeface="Times New Roman" panose="02020603050405020304" pitchFamily="18" charset="0"/>
                          <a:cs typeface="Times New Roman" panose="02020603050405020304" pitchFamily="18" charset="0"/>
                        </a:rPr>
                        <a:t>The chart is going to help me  focus on my key problem(s), it is going to show me where I spend my time.</a:t>
                      </a:r>
                    </a:p>
                  </a:txBody>
                  <a:tcPr>
                    <a:solidFill>
                      <a:schemeClr val="bg1"/>
                    </a:solidFill>
                  </a:tcPr>
                </a:tc>
                <a:extLst>
                  <a:ext uri="{0D108BD9-81ED-4DB2-BD59-A6C34878D82A}">
                    <a16:rowId xmlns:a16="http://schemas.microsoft.com/office/drawing/2014/main" val="849162458"/>
                  </a:ext>
                </a:extLst>
              </a:tr>
              <a:tr h="3063240">
                <a:tc>
                  <a:txBody>
                    <a:bodyPr/>
                    <a:lstStyle/>
                    <a:p>
                      <a:r>
                        <a:rPr lang="en-US" sz="2000" b="1" dirty="0">
                          <a:latin typeface="Times New Roman" panose="02020603050405020304" pitchFamily="18" charset="0"/>
                          <a:cs typeface="Times New Roman" panose="02020603050405020304" pitchFamily="18" charset="0"/>
                        </a:rPr>
                        <a:t>Results</a:t>
                      </a:r>
                    </a:p>
                    <a:p>
                      <a:endParaRPr lang="en-US" sz="20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The charts shows that I have spent more time on working, going out and doing housework. Study time is in the 80% but is very close to the rest of the activities in that area of the chart. I should pay more attention to time at work(I can not change a lot there), my social min, housework and even working out min when I redesign my process.</a:t>
                      </a:r>
                    </a:p>
                  </a:txBody>
                  <a:tcPr>
                    <a:solidFill>
                      <a:schemeClr val="accent2">
                        <a:lumMod val="20000"/>
                        <a:lumOff val="80000"/>
                      </a:schemeClr>
                    </a:solidFill>
                  </a:tcPr>
                </a:tc>
                <a:extLst>
                  <a:ext uri="{0D108BD9-81ED-4DB2-BD59-A6C34878D82A}">
                    <a16:rowId xmlns:a16="http://schemas.microsoft.com/office/drawing/2014/main" val="3722154664"/>
                  </a:ext>
                </a:extLst>
              </a:tr>
            </a:tbl>
          </a:graphicData>
        </a:graphic>
      </p:graphicFrame>
      <p:pic>
        <p:nvPicPr>
          <p:cNvPr id="5" name="Picture 4">
            <a:extLst>
              <a:ext uri="{FF2B5EF4-FFF2-40B4-BE49-F238E27FC236}">
                <a16:creationId xmlns:a16="http://schemas.microsoft.com/office/drawing/2014/main" id="{9C765566-F2E7-4B41-8EC3-C7E74C66E568}"/>
              </a:ext>
            </a:extLst>
          </p:cNvPr>
          <p:cNvPicPr>
            <a:picLocks noChangeAspect="1"/>
          </p:cNvPicPr>
          <p:nvPr/>
        </p:nvPicPr>
        <p:blipFill>
          <a:blip r:embed="rId2"/>
          <a:stretch>
            <a:fillRect/>
          </a:stretch>
        </p:blipFill>
        <p:spPr>
          <a:xfrm>
            <a:off x="5527795" y="1598225"/>
            <a:ext cx="6664205" cy="4393070"/>
          </a:xfrm>
          <a:prstGeom prst="rect">
            <a:avLst/>
          </a:prstGeom>
        </p:spPr>
      </p:pic>
    </p:spTree>
    <p:extLst>
      <p:ext uri="{BB962C8B-B14F-4D97-AF65-F5344CB8AC3E}">
        <p14:creationId xmlns:p14="http://schemas.microsoft.com/office/powerpoint/2010/main" val="2667557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1033</TotalTime>
  <Words>4320</Words>
  <Application>Microsoft Office PowerPoint</Application>
  <PresentationFormat>Widescreen</PresentationFormat>
  <Paragraphs>296</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Times New Roman</vt:lpstr>
      <vt:lpstr>Office Theme</vt:lpstr>
      <vt:lpstr>Worksheet</vt:lpstr>
      <vt:lpstr> MBC 638 Study improvement project</vt:lpstr>
      <vt:lpstr>MBC638 Study Improvement Project</vt:lpstr>
      <vt:lpstr>   My study time is always after work, squeezed in between the rest of my activities. I am trying to fix the problem of me wasting a significant amount of time shopping, going out, reading extra document and not making notes. Also, my daily assign, and all the cleaning and cooking I do at home doesn`t let me spend enough time studying. I don`t have a fixed schedule for actual study time.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MBC 638 Study improvement project</dc:title>
  <dc:creator>maya mileva</dc:creator>
  <cp:lastModifiedBy>maya mileva</cp:lastModifiedBy>
  <cp:revision>180</cp:revision>
  <dcterms:created xsi:type="dcterms:W3CDTF">2019-03-13T02:41:50Z</dcterms:created>
  <dcterms:modified xsi:type="dcterms:W3CDTF">2020-04-06T22:27:08Z</dcterms:modified>
</cp:coreProperties>
</file>