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86;&#1074;&#1072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86;&#1074;&#1072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86;&#1074;&#1072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86;&#1074;&#1072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&#1059;&#1095;&#1077;&#1073;&#1072;%20SkyPro\&#1050;&#1091;&#1088;&#1089;%201.%20Excel\&#1050;&#1091;&#1088;&#1089;&#1086;&#1074;&#1086;&#1081;%20&#1087;&#1088;&#1086;&#1077;&#1082;&#1090;\&#1050;&#1091;&#1088;&#1089;&#1086;&#1074;&#1086;&#1081;%20&#1087;&#1088;&#1086;&#1077;&#1082;&#1090;.%20&#1050;&#1086;&#1084;&#1072;&#1085;&#1076;&#1072;%203%20(&#1087;&#1086;&#1090;&#1086;&#1082;%20&#1040;&#1044;%20-35).%20&#1041;&#1077;&#1083;&#1082;&#1080;&#108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86;&#1074;&#1072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Финансы!$F$2</c:f>
              <c:strCache>
                <c:ptCount val="1"/>
                <c:pt idx="0">
                  <c:v>Retention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Финансы!$B$4:$B$8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Финансы!$F$4:$F$8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E-4BA9-95B8-FE8F99E23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01651984"/>
        <c:axId val="103131760"/>
      </c:barChart>
      <c:catAx>
        <c:axId val="130165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131760"/>
        <c:crosses val="autoZero"/>
        <c:auto val="1"/>
        <c:lblAlgn val="ctr"/>
        <c:lblOffset val="100"/>
        <c:noMultiLvlLbl val="0"/>
      </c:catAx>
      <c:valAx>
        <c:axId val="10313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0165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800"/>
              <a:t>Количество пользователей и интенсивность просмотров</a:t>
            </a:r>
          </a:p>
        </c:rich>
      </c:tx>
      <c:layout>
        <c:manualLayout>
          <c:xMode val="edge"/>
          <c:yMode val="edge"/>
          <c:x val="0.1641614906832298"/>
          <c:y val="6.77678859194341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Визуализация!$AD$16</c:f>
              <c:strCache>
                <c:ptCount val="1"/>
                <c:pt idx="0">
                  <c:v>Количество подписчиков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4.140786749482402E-3"/>
                  <c:y val="-1.6941971479858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23-4965-8C9D-E1973E898241}"/>
                </c:ext>
              </c:extLst>
            </c:dLbl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Визуализация!$AC$17:$AC$22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Визуализация!$AD$17:$AD$22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3-4965-8C9D-E1973E898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92458944"/>
        <c:axId val="509475616"/>
      </c:barChart>
      <c:lineChart>
        <c:grouping val="standard"/>
        <c:varyColors val="0"/>
        <c:ser>
          <c:idx val="1"/>
          <c:order val="1"/>
          <c:tx>
            <c:strRef>
              <c:f>Визуализация!$AE$16</c:f>
              <c:strCache>
                <c:ptCount val="1"/>
                <c:pt idx="0">
                  <c:v>Интенсивность просмотров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3.88888888888888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23-4965-8C9D-E1973E898241}"/>
                </c:ext>
              </c:extLst>
            </c:dLbl>
            <c:dLbl>
              <c:idx val="1"/>
              <c:layout>
                <c:manualLayout>
                  <c:x val="-0.0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23-4965-8C9D-E1973E898241}"/>
                </c:ext>
              </c:extLst>
            </c:dLbl>
            <c:dLbl>
              <c:idx val="2"/>
              <c:layout>
                <c:manualLayout>
                  <c:x val="-3.3436853002070319E-2"/>
                  <c:y val="4.5390343022895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23-4965-8C9D-E1973E898241}"/>
                </c:ext>
              </c:extLst>
            </c:dLbl>
            <c:dLbl>
              <c:idx val="3"/>
              <c:layout>
                <c:manualLayout>
                  <c:x val="-4.166666666666676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23-4965-8C9D-E1973E898241}"/>
                </c:ext>
              </c:extLst>
            </c:dLbl>
            <c:dLbl>
              <c:idx val="4"/>
              <c:layout>
                <c:manualLayout>
                  <c:x val="-4.16666666666666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23-4965-8C9D-E1973E898241}"/>
                </c:ext>
              </c:extLst>
            </c:dLbl>
            <c:dLbl>
              <c:idx val="5"/>
              <c:layout>
                <c:manualLayout>
                  <c:x val="-2.8588709020068142E-2"/>
                  <c:y val="-1.9524354817709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23-4965-8C9D-E1973E898241}"/>
                </c:ext>
              </c:extLst>
            </c:dLbl>
            <c:spPr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b" anchorCtr="0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Визуализация!$AC$17:$AC$22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Визуализация!$AE$17:$AE$22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023-4965-8C9D-E1973E898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468544"/>
        <c:axId val="509453568"/>
      </c:lineChart>
      <c:catAx>
        <c:axId val="39245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475616"/>
        <c:crosses val="autoZero"/>
        <c:auto val="1"/>
        <c:lblAlgn val="ctr"/>
        <c:lblOffset val="100"/>
        <c:noMultiLvlLbl val="0"/>
      </c:catAx>
      <c:valAx>
        <c:axId val="5094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2458944"/>
        <c:crosses val="autoZero"/>
        <c:crossBetween val="between"/>
      </c:valAx>
      <c:valAx>
        <c:axId val="509453568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2468544"/>
        <c:crosses val="max"/>
        <c:crossBetween val="between"/>
      </c:valAx>
      <c:catAx>
        <c:axId val="3924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9453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800"/>
              <a:t>20-ка самых популярных фильмов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Визуализация!$B$9:$B$28</c:f>
              <c:strCache>
                <c:ptCount val="20"/>
                <c:pt idx="0">
                  <c:v>5151</c:v>
                </c:pt>
                <c:pt idx="1">
                  <c:v>472712</c:v>
                </c:pt>
                <c:pt idx="2">
                  <c:v>242428</c:v>
                </c:pt>
                <c:pt idx="3">
                  <c:v>258219</c:v>
                </c:pt>
                <c:pt idx="4">
                  <c:v>88863</c:v>
                </c:pt>
                <c:pt idx="5">
                  <c:v>227775</c:v>
                </c:pt>
                <c:pt idx="6">
                  <c:v>439981</c:v>
                </c:pt>
                <c:pt idx="7">
                  <c:v>153893</c:v>
                </c:pt>
                <c:pt idx="8">
                  <c:v>154256</c:v>
                </c:pt>
                <c:pt idx="9">
                  <c:v>182191</c:v>
                </c:pt>
                <c:pt idx="10">
                  <c:v>21760</c:v>
                </c:pt>
                <c:pt idx="11">
                  <c:v>470762</c:v>
                </c:pt>
                <c:pt idx="12">
                  <c:v>347393</c:v>
                </c:pt>
                <c:pt idx="13">
                  <c:v>118549</c:v>
                </c:pt>
                <c:pt idx="14">
                  <c:v>347008</c:v>
                </c:pt>
                <c:pt idx="15">
                  <c:v>351192</c:v>
                </c:pt>
                <c:pt idx="16">
                  <c:v>230507</c:v>
                </c:pt>
                <c:pt idx="17">
                  <c:v>158978</c:v>
                </c:pt>
                <c:pt idx="18">
                  <c:v>250679</c:v>
                </c:pt>
                <c:pt idx="19">
                  <c:v>411922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Визуализация!$B$9:$B$28</c:f>
              <c:numCache>
                <c:formatCode>General</c:formatCode>
                <c:ptCount val="20"/>
                <c:pt idx="0">
                  <c:v>5151</c:v>
                </c:pt>
                <c:pt idx="1">
                  <c:v>472712</c:v>
                </c:pt>
                <c:pt idx="2">
                  <c:v>242428</c:v>
                </c:pt>
                <c:pt idx="3">
                  <c:v>258219</c:v>
                </c:pt>
                <c:pt idx="4">
                  <c:v>88863</c:v>
                </c:pt>
                <c:pt idx="5">
                  <c:v>227775</c:v>
                </c:pt>
                <c:pt idx="6">
                  <c:v>439981</c:v>
                </c:pt>
                <c:pt idx="7">
                  <c:v>153893</c:v>
                </c:pt>
                <c:pt idx="8">
                  <c:v>154256</c:v>
                </c:pt>
                <c:pt idx="9">
                  <c:v>182191</c:v>
                </c:pt>
                <c:pt idx="10">
                  <c:v>21760</c:v>
                </c:pt>
                <c:pt idx="11">
                  <c:v>470762</c:v>
                </c:pt>
                <c:pt idx="12">
                  <c:v>347393</c:v>
                </c:pt>
                <c:pt idx="13">
                  <c:v>118549</c:v>
                </c:pt>
                <c:pt idx="14">
                  <c:v>347008</c:v>
                </c:pt>
                <c:pt idx="15">
                  <c:v>351192</c:v>
                </c:pt>
                <c:pt idx="16">
                  <c:v>230507</c:v>
                </c:pt>
                <c:pt idx="17">
                  <c:v>158978</c:v>
                </c:pt>
                <c:pt idx="18">
                  <c:v>250679</c:v>
                </c:pt>
                <c:pt idx="19">
                  <c:v>411922</c:v>
                </c:pt>
              </c:numCache>
            </c:numRef>
          </c:cat>
          <c:val>
            <c:numRef>
              <c:f>Визуализация!$C$9:$C$28</c:f>
              <c:numCache>
                <c:formatCode>General</c:formatCode>
                <c:ptCount val="20"/>
                <c:pt idx="0">
                  <c:v>857</c:v>
                </c:pt>
                <c:pt idx="1">
                  <c:v>936</c:v>
                </c:pt>
                <c:pt idx="2">
                  <c:v>938</c:v>
                </c:pt>
                <c:pt idx="3">
                  <c:v>1036</c:v>
                </c:pt>
                <c:pt idx="4">
                  <c:v>1079</c:v>
                </c:pt>
                <c:pt idx="5">
                  <c:v>1266</c:v>
                </c:pt>
                <c:pt idx="6">
                  <c:v>1320</c:v>
                </c:pt>
                <c:pt idx="7">
                  <c:v>1381</c:v>
                </c:pt>
                <c:pt idx="8">
                  <c:v>1394</c:v>
                </c:pt>
                <c:pt idx="9">
                  <c:v>1541</c:v>
                </c:pt>
                <c:pt idx="10">
                  <c:v>1592</c:v>
                </c:pt>
                <c:pt idx="11">
                  <c:v>1776</c:v>
                </c:pt>
                <c:pt idx="12">
                  <c:v>2092</c:v>
                </c:pt>
                <c:pt idx="13">
                  <c:v>2288</c:v>
                </c:pt>
                <c:pt idx="14">
                  <c:v>2508</c:v>
                </c:pt>
                <c:pt idx="15">
                  <c:v>3501</c:v>
                </c:pt>
                <c:pt idx="16">
                  <c:v>3824</c:v>
                </c:pt>
                <c:pt idx="17">
                  <c:v>4240</c:v>
                </c:pt>
                <c:pt idx="18">
                  <c:v>5079</c:v>
                </c:pt>
                <c:pt idx="19">
                  <c:v>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4-4571-88F5-3E426203DE6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7945568"/>
        <c:axId val="1804595456"/>
      </c:barChart>
      <c:catAx>
        <c:axId val="187794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4595456"/>
        <c:crosses val="autoZero"/>
        <c:auto val="1"/>
        <c:lblAlgn val="ctr"/>
        <c:lblOffset val="100"/>
        <c:noMultiLvlLbl val="0"/>
      </c:catAx>
      <c:valAx>
        <c:axId val="18045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794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800" b="1" i="0" u="none" strike="noStrike" baseline="0">
                <a:effectLst/>
              </a:rPr>
              <a:t>Распределение просмотров по часам (</a:t>
            </a:r>
            <a:r>
              <a:rPr lang="en-US" sz="2800" b="1" i="0" u="none" strike="noStrike" baseline="0">
                <a:effectLst/>
              </a:rPr>
              <a:t>UTC)</a:t>
            </a:r>
            <a:r>
              <a:rPr lang="en-US" sz="28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ru-RU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8676572393073496E-2"/>
          <c:y val="7.5071370488136099E-2"/>
          <c:w val="0.90564124894928877"/>
          <c:h val="0.813714030764612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Визуализация!$K$45</c:f>
              <c:strCache>
                <c:ptCount val="1"/>
                <c:pt idx="0">
                  <c:v>Рабочие 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gradFill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Визуализация!$J$46:$J$69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Визуализация!$K$46:$K$69</c:f>
              <c:numCache>
                <c:formatCode>General</c:formatCode>
                <c:ptCount val="24"/>
                <c:pt idx="0">
                  <c:v>2209</c:v>
                </c:pt>
                <c:pt idx="1">
                  <c:v>1495</c:v>
                </c:pt>
                <c:pt idx="2">
                  <c:v>1084</c:v>
                </c:pt>
                <c:pt idx="3">
                  <c:v>879</c:v>
                </c:pt>
                <c:pt idx="4">
                  <c:v>861</c:v>
                </c:pt>
                <c:pt idx="5">
                  <c:v>808</c:v>
                </c:pt>
                <c:pt idx="6">
                  <c:v>791</c:v>
                </c:pt>
                <c:pt idx="7">
                  <c:v>940</c:v>
                </c:pt>
                <c:pt idx="8">
                  <c:v>1034</c:v>
                </c:pt>
                <c:pt idx="9">
                  <c:v>1349</c:v>
                </c:pt>
                <c:pt idx="10">
                  <c:v>1829</c:v>
                </c:pt>
                <c:pt idx="11">
                  <c:v>2515</c:v>
                </c:pt>
                <c:pt idx="12">
                  <c:v>3618</c:v>
                </c:pt>
                <c:pt idx="13">
                  <c:v>4731</c:v>
                </c:pt>
                <c:pt idx="14">
                  <c:v>5926</c:v>
                </c:pt>
                <c:pt idx="15">
                  <c:v>7053</c:v>
                </c:pt>
                <c:pt idx="16">
                  <c:v>7693</c:v>
                </c:pt>
                <c:pt idx="17">
                  <c:v>8140</c:v>
                </c:pt>
                <c:pt idx="18">
                  <c:v>7813</c:v>
                </c:pt>
                <c:pt idx="19">
                  <c:v>7440</c:v>
                </c:pt>
                <c:pt idx="20">
                  <c:v>6744</c:v>
                </c:pt>
                <c:pt idx="21">
                  <c:v>5591</c:v>
                </c:pt>
                <c:pt idx="22">
                  <c:v>4567</c:v>
                </c:pt>
                <c:pt idx="23">
                  <c:v>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7-4AEE-803B-ABF20F2ADD31}"/>
            </c:ext>
          </c:extLst>
        </c:ser>
        <c:ser>
          <c:idx val="1"/>
          <c:order val="1"/>
          <c:tx>
            <c:strRef>
              <c:f>Визуализация!$L$45</c:f>
              <c:strCache>
                <c:ptCount val="1"/>
                <c:pt idx="0">
                  <c:v>Выходные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Визуализация!$J$46:$J$69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Визуализация!$L$46:$L$69</c:f>
              <c:numCache>
                <c:formatCode>General</c:formatCode>
                <c:ptCount val="24"/>
                <c:pt idx="0">
                  <c:v>1543</c:v>
                </c:pt>
                <c:pt idx="1">
                  <c:v>1397</c:v>
                </c:pt>
                <c:pt idx="2">
                  <c:v>1296</c:v>
                </c:pt>
                <c:pt idx="3">
                  <c:v>1132</c:v>
                </c:pt>
                <c:pt idx="4">
                  <c:v>1100</c:v>
                </c:pt>
                <c:pt idx="5">
                  <c:v>1173</c:v>
                </c:pt>
                <c:pt idx="6">
                  <c:v>1117</c:v>
                </c:pt>
                <c:pt idx="7">
                  <c:v>1209</c:v>
                </c:pt>
                <c:pt idx="8">
                  <c:v>1320</c:v>
                </c:pt>
                <c:pt idx="9">
                  <c:v>1417</c:v>
                </c:pt>
                <c:pt idx="10">
                  <c:v>1535</c:v>
                </c:pt>
                <c:pt idx="11">
                  <c:v>1862</c:v>
                </c:pt>
                <c:pt idx="12">
                  <c:v>2085</c:v>
                </c:pt>
                <c:pt idx="13">
                  <c:v>2567</c:v>
                </c:pt>
                <c:pt idx="14">
                  <c:v>2999</c:v>
                </c:pt>
                <c:pt idx="15">
                  <c:v>3446</c:v>
                </c:pt>
                <c:pt idx="16">
                  <c:v>3635</c:v>
                </c:pt>
                <c:pt idx="17">
                  <c:v>3861</c:v>
                </c:pt>
                <c:pt idx="18">
                  <c:v>3843</c:v>
                </c:pt>
                <c:pt idx="19">
                  <c:v>3472</c:v>
                </c:pt>
                <c:pt idx="20">
                  <c:v>3120</c:v>
                </c:pt>
                <c:pt idx="21">
                  <c:v>2791</c:v>
                </c:pt>
                <c:pt idx="22">
                  <c:v>2249</c:v>
                </c:pt>
                <c:pt idx="23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B7-4AEE-803B-ABF20F2AD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31072448"/>
        <c:axId val="1678899216"/>
      </c:barChart>
      <c:catAx>
        <c:axId val="16310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8899216"/>
        <c:crosses val="autoZero"/>
        <c:auto val="1"/>
        <c:lblAlgn val="ctr"/>
        <c:lblOffset val="100"/>
        <c:noMultiLvlLbl val="0"/>
      </c:catAx>
      <c:valAx>
        <c:axId val="1678899216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107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78021535597107"/>
          <c:y val="0.217286019792542"/>
          <c:w val="0.27557880402333085"/>
          <c:h val="4.1998789619576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проект. Команда 3 (поток АД -35). Белкин.xlsx]тех.лист!Сводная таблица5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F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F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F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59910520489216E-2"/>
          <c:y val="0.21581131363650355"/>
          <c:w val="0.90933537052529356"/>
          <c:h val="0.70184440045041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тех.лист!$J$12:$J$13</c:f>
              <c:strCache>
                <c:ptCount val="1"/>
                <c:pt idx="0">
                  <c:v>Будни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solidFill>
                <a:srgbClr val="0070C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1"/>
              <c:layout>
                <c:manualLayout>
                  <c:x val="1.1651216877860814E-3"/>
                  <c:y val="-3.31374522932949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782-491D-9541-A30A1EA4ECB4}"/>
                </c:ext>
              </c:extLst>
            </c:dLbl>
            <c:dLbl>
              <c:idx val="12"/>
              <c:layout>
                <c:manualLayout>
                  <c:x val="-3.495365063358308E-3"/>
                  <c:y val="-3.31374522932950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782-491D-9541-A30A1EA4ECB4}"/>
                </c:ext>
              </c:extLst>
            </c:dLbl>
            <c:dLbl>
              <c:idx val="13"/>
              <c:layout>
                <c:manualLayout>
                  <c:x val="-6.9907301267167019E-3"/>
                  <c:y val="-8.18292389785803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782-491D-9541-A30A1EA4ECB4}"/>
                </c:ext>
              </c:extLst>
            </c:dLbl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тех.лист!$I$14:$I$38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тех.лист!$J$14:$J$38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782-491D-9541-A30A1EA4ECB4}"/>
            </c:ext>
          </c:extLst>
        </c:ser>
        <c:ser>
          <c:idx val="1"/>
          <c:order val="1"/>
          <c:tx>
            <c:strRef>
              <c:f>тех.лист!$K$12:$K$13</c:f>
              <c:strCache>
                <c:ptCount val="1"/>
                <c:pt idx="0">
                  <c:v>Выходной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тех.лист!$I$14:$I$38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тех.лист!$K$14:$K$38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782-491D-9541-A30A1EA4EC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3146415"/>
        <c:axId val="733147663"/>
      </c:barChart>
      <c:catAx>
        <c:axId val="73314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3147663"/>
        <c:crosses val="autoZero"/>
        <c:auto val="1"/>
        <c:lblAlgn val="ctr"/>
        <c:lblOffset val="100"/>
        <c:noMultiLvlLbl val="0"/>
      </c:catAx>
      <c:valAx>
        <c:axId val="73314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3146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17247204602434"/>
          <c:y val="0.27903027095640037"/>
          <c:w val="0.19745464029895371"/>
          <c:h val="4.83407203540530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400"/>
              <a:t>Распределение подписчиков по часовым поясам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Визуализация!$Q$36</c:f>
              <c:strCache>
                <c:ptCount val="1"/>
                <c:pt idx="0">
                  <c:v>Количество подписчиков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Визуализация!$P$37:$P$58</c:f>
              <c:numCache>
                <c:formatCode>General</c:formatCode>
                <c:ptCount val="22"/>
                <c:pt idx="0">
                  <c:v>-9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</c:numCache>
            </c:numRef>
          </c:cat>
          <c:val>
            <c:numRef>
              <c:f>Визуализация!$Q$37:$Q$58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2430</c:v>
                </c:pt>
                <c:pt idx="10">
                  <c:v>4526</c:v>
                </c:pt>
                <c:pt idx="11">
                  <c:v>3214</c:v>
                </c:pt>
                <c:pt idx="12">
                  <c:v>2164</c:v>
                </c:pt>
                <c:pt idx="13">
                  <c:v>483</c:v>
                </c:pt>
                <c:pt idx="14">
                  <c:v>342</c:v>
                </c:pt>
                <c:pt idx="15">
                  <c:v>303</c:v>
                </c:pt>
                <c:pt idx="16">
                  <c:v>355</c:v>
                </c:pt>
                <c:pt idx="17">
                  <c:v>99</c:v>
                </c:pt>
                <c:pt idx="18">
                  <c:v>139</c:v>
                </c:pt>
                <c:pt idx="19">
                  <c:v>36</c:v>
                </c:pt>
                <c:pt idx="20">
                  <c:v>55</c:v>
                </c:pt>
                <c:pt idx="2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D-4DFB-8742-E1573E089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2296896"/>
        <c:axId val="404712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Визуализация!$P$36</c15:sqref>
                        </c15:formulaRef>
                      </c:ext>
                    </c:extLst>
                    <c:strCache>
                      <c:ptCount val="1"/>
                      <c:pt idx="0">
                        <c:v>Часовой пояс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Визуализация!$P$37:$P$58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-9</c:v>
                      </c:pt>
                      <c:pt idx="1">
                        <c:v>-8</c:v>
                      </c:pt>
                      <c:pt idx="2">
                        <c:v>-7</c:v>
                      </c:pt>
                      <c:pt idx="3">
                        <c:v>-6</c:v>
                      </c:pt>
                      <c:pt idx="4">
                        <c:v>-5</c:v>
                      </c:pt>
                      <c:pt idx="5">
                        <c:v>-4</c:v>
                      </c:pt>
                      <c:pt idx="6">
                        <c:v>-3</c:v>
                      </c:pt>
                      <c:pt idx="7">
                        <c:v>-2</c:v>
                      </c:pt>
                      <c:pt idx="8">
                        <c:v>-1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3</c:v>
                      </c:pt>
                      <c:pt idx="13">
                        <c:v>4</c:v>
                      </c:pt>
                      <c:pt idx="14">
                        <c:v>5</c:v>
                      </c:pt>
                      <c:pt idx="15">
                        <c:v>6</c:v>
                      </c:pt>
                      <c:pt idx="16">
                        <c:v>7</c:v>
                      </c:pt>
                      <c:pt idx="17">
                        <c:v>8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11</c:v>
                      </c:pt>
                      <c:pt idx="21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Визуализация!$P$37:$P$58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-9</c:v>
                      </c:pt>
                      <c:pt idx="1">
                        <c:v>-8</c:v>
                      </c:pt>
                      <c:pt idx="2">
                        <c:v>-7</c:v>
                      </c:pt>
                      <c:pt idx="3">
                        <c:v>-6</c:v>
                      </c:pt>
                      <c:pt idx="4">
                        <c:v>-5</c:v>
                      </c:pt>
                      <c:pt idx="5">
                        <c:v>-4</c:v>
                      </c:pt>
                      <c:pt idx="6">
                        <c:v>-3</c:v>
                      </c:pt>
                      <c:pt idx="7">
                        <c:v>-2</c:v>
                      </c:pt>
                      <c:pt idx="8">
                        <c:v>-1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3</c:v>
                      </c:pt>
                      <c:pt idx="13">
                        <c:v>4</c:v>
                      </c:pt>
                      <c:pt idx="14">
                        <c:v>5</c:v>
                      </c:pt>
                      <c:pt idx="15">
                        <c:v>6</c:v>
                      </c:pt>
                      <c:pt idx="16">
                        <c:v>7</c:v>
                      </c:pt>
                      <c:pt idx="17">
                        <c:v>8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11</c:v>
                      </c:pt>
                      <c:pt idx="21">
                        <c:v>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4FD-4DFB-8742-E1573E089801}"/>
                  </c:ext>
                </c:extLst>
              </c15:ser>
            </c15:filteredBarSeries>
          </c:ext>
        </c:extLst>
      </c:barChart>
      <c:catAx>
        <c:axId val="492296896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4712832"/>
        <c:crosses val="autoZero"/>
        <c:auto val="1"/>
        <c:lblAlgn val="ctr"/>
        <c:lblOffset val="100"/>
        <c:noMultiLvlLbl val="0"/>
      </c:catAx>
      <c:valAx>
        <c:axId val="4047128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29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0.10486</cdr:x>
      <cdr:y>0.45125</cdr:y>
    </cdr:from>
    <cdr:to>
      <cdr:x>0.93194</cdr:x>
      <cdr:y>0.45472</cdr:y>
    </cdr:to>
    <cdr:cxnSp macro="">
      <cdr:nvCxnSpPr>
        <cdr:cNvPr id="2" name="Прямая соединительная линия 1">
          <a:extLst xmlns:a="http://schemas.openxmlformats.org/drawingml/2006/main">
            <a:ext uri="{FF2B5EF4-FFF2-40B4-BE49-F238E27FC236}">
              <a16:creationId xmlns:a16="http://schemas.microsoft.com/office/drawing/2014/main" id="{0E661F29-C182-404B-8FC6-E726AB68D940}"/>
            </a:ext>
          </a:extLst>
        </cdr:cNvPr>
        <cdr:cNvCxnSpPr/>
      </cdr:nvCxnSpPr>
      <cdr:spPr>
        <a:xfrm xmlns:a="http://schemas.openxmlformats.org/drawingml/2006/main" flipV="1">
          <a:off x="689166" y="1450622"/>
          <a:ext cx="5435777" cy="1115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>
              <a:lumMod val="75000"/>
            </a:schemeClr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0.72699</cdr:x>
      <cdr:y>0.38178</cdr:y>
    </cdr:from>
    <cdr:to>
      <cdr:x>0.95103</cdr:x>
      <cdr:y>0.44255</cdr:y>
    </cdr:to>
    <cdr:sp macro="" textlink="">
      <cdr:nvSpPr>
        <cdr:cNvPr id="3" name="TextBox 9">
          <a:extLst xmlns:a="http://schemas.openxmlformats.org/drawingml/2006/main">
            <a:ext uri="{FF2B5EF4-FFF2-40B4-BE49-F238E27FC236}">
              <a16:creationId xmlns:a16="http://schemas.microsoft.com/office/drawing/2014/main" id="{35886B46-F210-4D41-B352-93CA0CBC8D40}"/>
            </a:ext>
          </a:extLst>
        </cdr:cNvPr>
        <cdr:cNvSpPr txBox="1"/>
      </cdr:nvSpPr>
      <cdr:spPr>
        <a:xfrm xmlns:a="http://schemas.openxmlformats.org/drawingml/2006/main">
          <a:off x="7417337" y="2032892"/>
          <a:ext cx="2285806" cy="32355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 dirty="0">
              <a:solidFill>
                <a:schemeClr val="bg1">
                  <a:lumMod val="75000"/>
                </a:schemeClr>
              </a:solidFill>
            </a:rPr>
            <a:t>Сред</a:t>
          </a:r>
          <a:r>
            <a:rPr lang="en-US" sz="1600" b="1" dirty="0">
              <a:solidFill>
                <a:schemeClr val="bg1">
                  <a:lumMod val="75000"/>
                </a:schemeClr>
              </a:solidFill>
            </a:rPr>
            <a:t>.Retention</a:t>
          </a:r>
          <a:r>
            <a:rPr lang="ru-RU" sz="1600" b="1" dirty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n-US" sz="1600" b="1" dirty="0">
              <a:solidFill>
                <a:schemeClr val="bg1">
                  <a:lumMod val="75000"/>
                </a:schemeClr>
              </a:solidFill>
            </a:rPr>
            <a:t>80,68%</a:t>
          </a:r>
          <a:endParaRPr lang="ru-RU" sz="1600" b="1" dirty="0">
            <a:solidFill>
              <a:schemeClr val="bg1">
                <a:lumMod val="7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3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42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1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8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2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2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1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9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1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F21F92-3E32-48CB-A416-7FC3B0BA0D2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5510B8-629F-490A-8FEC-F9E1AC9F0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B64F2-8AB5-401F-B7F9-218DC670D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 часть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4612C3-44B0-45FC-8FA7-19104D6DE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Подготовлено: </a:t>
            </a:r>
            <a:r>
              <a:rPr lang="ru-RU" dirty="0" err="1"/>
              <a:t>Макматова</a:t>
            </a:r>
            <a:r>
              <a:rPr lang="ru-RU" dirty="0"/>
              <a:t> Майя</a:t>
            </a:r>
          </a:p>
        </p:txBody>
      </p:sp>
    </p:spTree>
    <p:extLst>
      <p:ext uri="{BB962C8B-B14F-4D97-AF65-F5344CB8AC3E}">
        <p14:creationId xmlns:p14="http://schemas.microsoft.com/office/powerpoint/2010/main" val="180006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C8991D7-2BE9-467E-9982-CD38F126B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402947"/>
              </p:ext>
            </p:extLst>
          </p:nvPr>
        </p:nvGraphicFramePr>
        <p:xfrm>
          <a:off x="433754" y="291905"/>
          <a:ext cx="11324492" cy="627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7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4458ABF-CF9D-41A1-AF95-9156588B2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05332"/>
              </p:ext>
            </p:extLst>
          </p:nvPr>
        </p:nvGraphicFramePr>
        <p:xfrm>
          <a:off x="637442" y="528014"/>
          <a:ext cx="11151284" cy="604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635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ED43C53-C086-46AC-B904-55EC23F99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062685"/>
              </p:ext>
            </p:extLst>
          </p:nvPr>
        </p:nvGraphicFramePr>
        <p:xfrm>
          <a:off x="422397" y="235816"/>
          <a:ext cx="11310057" cy="6460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2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3A0C566-DEF9-4B7D-9CB8-056052FA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65276"/>
              </p:ext>
            </p:extLst>
          </p:nvPr>
        </p:nvGraphicFramePr>
        <p:xfrm>
          <a:off x="481526" y="247723"/>
          <a:ext cx="11405674" cy="637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89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3">
            <a:extLst>
              <a:ext uri="{FF2B5EF4-FFF2-40B4-BE49-F238E27FC236}">
                <a16:creationId xmlns:a16="http://schemas.microsoft.com/office/drawing/2014/main" id="{51896773-16CB-440B-A228-1DCA6A85F9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285461"/>
              </p:ext>
            </p:extLst>
          </p:nvPr>
        </p:nvGraphicFramePr>
        <p:xfrm>
          <a:off x="645740" y="452718"/>
          <a:ext cx="10900149" cy="610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B854B1F-510A-488D-BC98-14CF7BE7DFB2}"/>
              </a:ext>
            </a:extLst>
          </p:cNvPr>
          <p:cNvSpPr/>
          <p:nvPr/>
        </p:nvSpPr>
        <p:spPr>
          <a:xfrm>
            <a:off x="645739" y="718310"/>
            <a:ext cx="10900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8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b="1" spc="10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Распределение просмотров по часам (учитывая часовой пояс)</a:t>
            </a:r>
          </a:p>
        </p:txBody>
      </p:sp>
    </p:spTree>
    <p:extLst>
      <p:ext uri="{BB962C8B-B14F-4D97-AF65-F5344CB8AC3E}">
        <p14:creationId xmlns:p14="http://schemas.microsoft.com/office/powerpoint/2010/main" val="29055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D947E7F6-50EE-410B-85F4-52E3ABBD5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197314"/>
              </p:ext>
            </p:extLst>
          </p:nvPr>
        </p:nvGraphicFramePr>
        <p:xfrm>
          <a:off x="206032" y="167895"/>
          <a:ext cx="11596762" cy="644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3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1D1E-95E4-45A8-AD9B-70E9A39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06898"/>
          </a:xfrm>
        </p:spPr>
        <p:txBody>
          <a:bodyPr>
            <a:normAutofit fontScale="90000"/>
          </a:bodyPr>
          <a:lstStyle/>
          <a:p>
            <a:r>
              <a:rPr lang="ru-RU" dirty="0"/>
              <a:t>Юнит-калькулятор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C9F3FC-A6E3-4A27-BA59-D5357DA7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2" y="1859982"/>
            <a:ext cx="6795516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6369-A0A3-436F-8D00-9013E989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0215"/>
            <a:ext cx="10364451" cy="159617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8316EB-70EE-4139-8F81-F5BAC426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82723"/>
              </p:ext>
            </p:extLst>
          </p:nvPr>
        </p:nvGraphicFramePr>
        <p:xfrm>
          <a:off x="913774" y="1525377"/>
          <a:ext cx="9969930" cy="4883904"/>
        </p:xfrm>
        <a:graphic>
          <a:graphicData uri="http://schemas.openxmlformats.org/drawingml/2006/table">
            <a:tbl>
              <a:tblPr/>
              <a:tblGrid>
                <a:gridCol w="9969930">
                  <a:extLst>
                    <a:ext uri="{9D8B030D-6E8A-4147-A177-3AD203B41FA5}">
                      <a16:colId xmlns:a16="http://schemas.microsoft.com/office/drawing/2014/main" val="3467487629"/>
                    </a:ext>
                  </a:extLst>
                </a:gridCol>
              </a:tblGrid>
              <a:tr h="1610919">
                <a:tc>
                  <a:txBody>
                    <a:bodyPr/>
                    <a:lstStyle/>
                    <a:p>
                      <a:pPr marL="457200" indent="-457200" algn="l" fontAlgn="b">
                        <a:buFont typeface="+mj-lt"/>
                        <a:buAutoNum type="arabicParenR"/>
                      </a:pP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Ретеншн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находится на относительно низком уровне, если мы его увеличим на 14% это значительно повысит выручку. Низкий </a:t>
                      </a: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ретеншн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означает что мы не недостаточно хорошо удерживаем "старых" и уже имеющихся подписчиков по отношению к предыдущему периоду. Повысить </a:t>
                      </a: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ретеншн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можно путем анализа качества оказываемых услуг, например опроса ушедших подписчиков. Одним из причин ухода могут быть такие: на нашей платформе есть не все новинки или технические (подвисает плеер), возможно слишком много рекламы во время фильмов и это отталкивает подписчиков.</a:t>
                      </a:r>
                    </a:p>
                  </a:txBody>
                  <a:tcPr marL="2368" marR="2368" marT="2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141836"/>
                  </a:ext>
                </a:extLst>
              </a:tr>
              <a:tr h="265339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   Если поднять цену подписки на 15% это обеспечит значительное увеличение выручки.</a:t>
                      </a:r>
                    </a:p>
                  </a:txBody>
                  <a:tcPr marL="2368" marR="2368" marT="2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78807"/>
                  </a:ext>
                </a:extLst>
              </a:tr>
              <a:tr h="291723">
                <a:tc>
                  <a:txBody>
                    <a:bodyPr/>
                    <a:lstStyle/>
                    <a:p>
                      <a:pPr marL="457200" indent="-457200" algn="l" fontAlgn="b">
                        <a:buFont typeface="+mj-lt"/>
                        <a:buAutoNum type="arabicParenR" startAt="3"/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 концу исследуемого периода, количество новых пользователей сильно снизилось. Скорее всего это произошло из-за снижения затрат за маркетинг. В предлагаемом сценарии, предлагаем увеличить затраты на маркетинг, чтобы улучшить привлечение новых пользователей.</a:t>
                      </a:r>
                    </a:p>
                    <a:p>
                      <a:pPr marL="457200" marR="0" lvl="0" indent="-457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Если мы внесем изменения в </a:t>
                      </a: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ретеншн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и прайс в конце периода выйдем на 25%   маржинальность.</a:t>
                      </a:r>
                    </a:p>
                    <a:p>
                      <a:pPr marL="457200" indent="-457200" algn="l" fontAlgn="b">
                        <a:buFont typeface="+mj-lt"/>
                        <a:buAutoNum type="arabicParenR" startAt="3"/>
                      </a:pP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8" marR="2368" marT="2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6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4098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90</TotalTime>
  <Words>203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Капля</vt:lpstr>
      <vt:lpstr>Курсовая работа часть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Юнит-калькулятор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часть 3</dc:title>
  <dc:creator>user</dc:creator>
  <cp:lastModifiedBy>user</cp:lastModifiedBy>
  <cp:revision>13</cp:revision>
  <dcterms:created xsi:type="dcterms:W3CDTF">2023-02-27T16:00:21Z</dcterms:created>
  <dcterms:modified xsi:type="dcterms:W3CDTF">2023-06-12T12:32:15Z</dcterms:modified>
</cp:coreProperties>
</file>