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swald" charset="0"/>
      <p:regular r:id="rId17"/>
      <p:bold r:id="rId18"/>
    </p:embeddedFont>
    <p:embeddedFont>
      <p:font typeface="Source Code Pro" charset="0"/>
      <p:regular r:id="rId19"/>
      <p:bold r:id="rId20"/>
      <p:italic r:id="rId21"/>
      <p:boldItalic r:id="rId22"/>
    </p:embeddedFont>
    <p:embeddedFont>
      <p:font typeface="Playfair Display"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1814">
          <p15:clr>
            <a:srgbClr val="A4A3A4"/>
          </p15:clr>
        </p15:guide>
        <p15:guide id="3" pos="181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618" y="-90"/>
      </p:cViewPr>
      <p:guideLst>
        <p:guide orient="horz" pos="1620"/>
        <p:guide pos="181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0d1f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d6b80089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d6b80089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d6b80089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d6b80089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d6b80089f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d6b80089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d6b80089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d6b80089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6f80d1ff_0_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6f80d1f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80d1f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f80d1ff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f80d1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d6530b005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d6530b0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d6b80089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d6b80089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d6b80089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d6b80089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80d1ff_0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80d1f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d6b80089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d6b8008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d6b80089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d6b80089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tistik-berlin-brandenburg.d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s://data.technologiestiftung-berlin.de/dataset/plz/en" TargetMode="External"/><Relationship Id="rId4" Type="http://schemas.openxmlformats.org/officeDocument/2006/relationships/hyperlink" Target="https://public.opendatasoft.com/explore/dataset/postleitzahlen-deutschland/export/?q=berlin&amp;geofilter.distance=5000&amp;refine.note=Berlin&amp;refine.plz=10827&amp;dataChart=eyJxdWVyaWVzIjpbeyJjb25maWciOnsiZGF0YXNldCI6InBvc3RsZWl0emFobGVuLWRldXRzY2hsYW5kIiwib3B0aW9ucyI6eyJxIjoiYmVybGluIiwicmVmaW5lLm5vdGUiOiJCZXJsaW4iLCJyZWZpbmUucGx6IjoiMTA4MjcifX0sImNoYXJ0cyI6W3siYWxpZ25Nb250aCI6dHJ1ZSwidHlwZSI6ImNvbHVtbiIsImZ1bmMiOiJDT1VOVCIsInNjaWVudGlmaWNEaXNwbGF5Ijp0cnVlLCJjb2xvciI6IiNGRjUxNUEifV0sInhBeGlzIjoibm90ZSIsIm1heHBvaW50cyI6NTAsInNvcnQiOiIifV0sInRpbWVzY2FsZSI6IiIsImRpc3BsYXlMZWdlbmQiOnRydWUsImFsaWduTW9udGgiOnRydWV9&amp;location=11,52.50019,13.41396&amp;basemap=jawg.street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tatistik-berlin-brandenburg.d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public.opendatasoft.com/explore/dataset/postleitzahlen-deutschland/export/?q=berlin&amp;geofilter.distance=5000&amp;refine.note=Berlin&amp;refine.plz=10827&amp;dataChart=eyJxdWVyaWVzIjpbeyJjb25maWciOnsiZGF0YXNldCI6InBvc3RsZWl0emFobGVuLWRldXRzY2hsYW5kIiwib3B0aW9ucyI6eyJxIjoiYmVybGluIiwicmVmaW5lLm5vdGUiOiJCZXJsaW4iLCJyZWZpbmUucGx6IjoiMTA4MjcifX0sImNoYXJ0cyI6W3siYWxpZ25Nb250aCI6dHJ1ZSwidHlwZSI6ImNvbHVtbiIsImZ1bmMiOiJDT1VOVCIsInNjaWVudGlmaWNEaXNwbGF5Ijp0cnVlLCJjb2xvciI6IiNGRjUxNUEifV0sInhBeGlzIjoibm90ZSIsIm1heHBvaW50cyI6NTAsInNvcnQiOiIifV0sInRpbWVzY2FsZSI6IiIsImRpc3BsYXlMZWdlbmQiOnRydWUsImFsaWduTW9udGgiOnRydWV9&amp;location=11,52.50019,13.41396&amp;basemap=jawg.street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a:t>Capstone Project</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Segmentation and Clustering of neighborhoods in Berlin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61900" y="631800"/>
            <a:ext cx="7867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Most common venues in Cluster 3 and Cluster 4</a:t>
            </a:r>
            <a:endParaRPr/>
          </a:p>
        </p:txBody>
      </p:sp>
      <p:sp>
        <p:nvSpPr>
          <p:cNvPr id="127" name="Google Shape;127;p22"/>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8" name="Google Shape;128;p22"/>
          <p:cNvPicPr preferRelativeResize="0"/>
          <p:nvPr/>
        </p:nvPicPr>
        <p:blipFill>
          <a:blip r:embed="rId3">
            <a:alphaModFix/>
          </a:blip>
          <a:stretch>
            <a:fillRect/>
          </a:stretch>
        </p:blipFill>
        <p:spPr>
          <a:xfrm>
            <a:off x="319088" y="1476375"/>
            <a:ext cx="8505825" cy="2190750"/>
          </a:xfrm>
          <a:prstGeom prst="rect">
            <a:avLst/>
          </a:prstGeom>
          <a:noFill/>
          <a:ln>
            <a:noFill/>
          </a:ln>
        </p:spPr>
      </p:pic>
      <p:pic>
        <p:nvPicPr>
          <p:cNvPr id="129" name="Google Shape;129;p22"/>
          <p:cNvPicPr preferRelativeResize="0"/>
          <p:nvPr/>
        </p:nvPicPr>
        <p:blipFill rotWithShape="1">
          <a:blip r:embed="rId4">
            <a:alphaModFix/>
          </a:blip>
          <a:srcRect t="1202" r="6138" b="62457"/>
          <a:stretch/>
        </p:blipFill>
        <p:spPr>
          <a:xfrm>
            <a:off x="319100" y="3186450"/>
            <a:ext cx="8412299" cy="1781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Cluster Map of Berlin</a:t>
            </a:r>
            <a:endParaRPr/>
          </a:p>
        </p:txBody>
      </p:sp>
      <p:sp>
        <p:nvSpPr>
          <p:cNvPr id="135" name="Google Shape;135;p23"/>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600">
                <a:solidFill>
                  <a:srgbClr val="000000"/>
                </a:solidFill>
                <a:latin typeface="Arial"/>
                <a:ea typeface="Arial"/>
                <a:cs typeface="Arial"/>
                <a:sym typeface="Arial"/>
              </a:rPr>
              <a:t>Cluster 1 (food/restaurants) is red</a:t>
            </a:r>
            <a:endParaRPr sz="1600">
              <a:solidFill>
                <a:srgbClr val="000000"/>
              </a:solidFill>
              <a:latin typeface="Arial"/>
              <a:ea typeface="Arial"/>
              <a:cs typeface="Arial"/>
              <a:sym typeface="Arial"/>
            </a:endParaRPr>
          </a:p>
          <a:p>
            <a:pPr marL="0" lvl="0" indent="0" algn="l" rtl="0">
              <a:spcBef>
                <a:spcPts val="0"/>
              </a:spcBef>
              <a:spcAft>
                <a:spcPts val="0"/>
              </a:spcAft>
              <a:buNone/>
            </a:pPr>
            <a:r>
              <a:rPr lang="de" sz="1600">
                <a:solidFill>
                  <a:srgbClr val="000000"/>
                </a:solidFill>
                <a:latin typeface="Arial"/>
                <a:ea typeface="Arial"/>
                <a:cs typeface="Arial"/>
                <a:sym typeface="Arial"/>
              </a:rPr>
              <a:t>Cluster 2 (night and social life) is purple</a:t>
            </a:r>
            <a:endParaRPr sz="1600">
              <a:solidFill>
                <a:srgbClr val="000000"/>
              </a:solidFill>
              <a:latin typeface="Arial"/>
              <a:ea typeface="Arial"/>
              <a:cs typeface="Arial"/>
              <a:sym typeface="Arial"/>
            </a:endParaRPr>
          </a:p>
          <a:p>
            <a:pPr marL="0" lvl="0" indent="0" algn="l" rtl="0">
              <a:spcBef>
                <a:spcPts val="0"/>
              </a:spcBef>
              <a:spcAft>
                <a:spcPts val="0"/>
              </a:spcAft>
              <a:buNone/>
            </a:pPr>
            <a:r>
              <a:rPr lang="de" sz="1600">
                <a:solidFill>
                  <a:srgbClr val="000000"/>
                </a:solidFill>
                <a:latin typeface="Arial"/>
                <a:ea typeface="Arial"/>
                <a:cs typeface="Arial"/>
                <a:sym typeface="Arial"/>
              </a:rPr>
              <a:t>Cluster 3 (hotels, touristic and social venues) is yellow Cluster 4 (residential area) is blue</a:t>
            </a:r>
            <a:endParaRPr sz="1600"/>
          </a:p>
        </p:txBody>
      </p:sp>
      <p:pic>
        <p:nvPicPr>
          <p:cNvPr id="136" name="Google Shape;136;p23"/>
          <p:cNvPicPr preferRelativeResize="0"/>
          <p:nvPr/>
        </p:nvPicPr>
        <p:blipFill>
          <a:blip r:embed="rId3">
            <a:alphaModFix/>
          </a:blip>
          <a:stretch>
            <a:fillRect/>
          </a:stretch>
        </p:blipFill>
        <p:spPr>
          <a:xfrm>
            <a:off x="3347350" y="730425"/>
            <a:ext cx="4705350" cy="383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631800"/>
            <a:ext cx="6889200" cy="755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de">
                <a:solidFill>
                  <a:srgbClr val="000000"/>
                </a:solidFill>
              </a:rPr>
              <a:t>Choropleth map of Berlin’s population density, combined with cluster labels</a:t>
            </a:r>
            <a:endParaRPr/>
          </a:p>
        </p:txBody>
      </p:sp>
      <p:sp>
        <p:nvSpPr>
          <p:cNvPr id="142" name="Google Shape;142;p24"/>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600">
                <a:solidFill>
                  <a:srgbClr val="000000"/>
                </a:solidFill>
                <a:latin typeface="Arial"/>
                <a:ea typeface="Arial"/>
                <a:cs typeface="Arial"/>
                <a:sym typeface="Arial"/>
              </a:rPr>
              <a:t>Cluster 2 (dark blue colour: Night life and social venues) and Cluster 3 (light blue colour: Residential area) are located in areas with higher population density, while cluster 4 (yellow colour: venues that are most attractive for tourists) is with much less population density.</a:t>
            </a:r>
            <a:endParaRPr sz="16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43" name="Google Shape;143;p24"/>
          <p:cNvPicPr preferRelativeResize="0"/>
          <p:nvPr/>
        </p:nvPicPr>
        <p:blipFill>
          <a:blip r:embed="rId3">
            <a:alphaModFix/>
          </a:blip>
          <a:stretch>
            <a:fillRect/>
          </a:stretch>
        </p:blipFill>
        <p:spPr>
          <a:xfrm>
            <a:off x="3272100" y="1387500"/>
            <a:ext cx="5496013" cy="345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631800"/>
            <a:ext cx="7554000" cy="755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de">
                <a:solidFill>
                  <a:srgbClr val="000000"/>
                </a:solidFill>
              </a:rPr>
              <a:t>Choropleth map of Berlin’s tourist visitors combined with cluster labels</a:t>
            </a:r>
            <a:endParaRPr/>
          </a:p>
        </p:txBody>
      </p:sp>
      <p:sp>
        <p:nvSpPr>
          <p:cNvPr id="149" name="Google Shape;149;p25"/>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600">
                <a:solidFill>
                  <a:srgbClr val="000000"/>
                </a:solidFill>
                <a:latin typeface="Arial"/>
                <a:ea typeface="Arial"/>
                <a:cs typeface="Arial"/>
                <a:sym typeface="Arial"/>
              </a:rPr>
              <a:t>Cluster 4 (yellow colour) is covering the area with biggest tourist density while cluster 2 (dark blue) and especially cluster 3 (light blue: residential area) are covering area with much less tourist visitors.</a:t>
            </a:r>
            <a:endParaRPr sz="16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50" name="Google Shape;150;p25"/>
          <p:cNvPicPr preferRelativeResize="0"/>
          <p:nvPr/>
        </p:nvPicPr>
        <p:blipFill>
          <a:blip r:embed="rId3">
            <a:alphaModFix/>
          </a:blip>
          <a:stretch>
            <a:fillRect/>
          </a:stretch>
        </p:blipFill>
        <p:spPr>
          <a:xfrm>
            <a:off x="3196825" y="1038100"/>
            <a:ext cx="5719501" cy="34493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Conclusions and future directions</a:t>
            </a:r>
            <a:endParaRPr/>
          </a:p>
        </p:txBody>
      </p:sp>
      <p:sp>
        <p:nvSpPr>
          <p:cNvPr id="156" name="Google Shape;156;p26"/>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457200" lvl="0" indent="-330200" algn="l" rtl="0">
              <a:spcBef>
                <a:spcPts val="1200"/>
              </a:spcBef>
              <a:spcAft>
                <a:spcPts val="0"/>
              </a:spcAft>
              <a:buClr>
                <a:srgbClr val="000000"/>
              </a:buClr>
              <a:buSzPts val="1600"/>
              <a:buFont typeface="Arial"/>
              <a:buChar char="●"/>
            </a:pPr>
            <a:r>
              <a:rPr lang="de" sz="1600">
                <a:solidFill>
                  <a:srgbClr val="000000"/>
                </a:solidFill>
                <a:latin typeface="Arial"/>
                <a:ea typeface="Arial"/>
                <a:cs typeface="Arial"/>
                <a:sym typeface="Arial"/>
              </a:rPr>
              <a:t>Central West Berlin is the most attractive part for tourists, while Central East Berlin is attractive for nightlife, or that the outskirts of East Berlin are mostly residential.</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de" sz="1600">
                <a:solidFill>
                  <a:srgbClr val="000000"/>
                </a:solidFill>
                <a:latin typeface="Arial"/>
                <a:ea typeface="Arial"/>
                <a:cs typeface="Arial"/>
                <a:sym typeface="Arial"/>
              </a:rPr>
              <a:t>Foursquare has limitations (user-generated data might not be complete and up-to-date and  does not take into account venue’s size)</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de" sz="1600">
                <a:solidFill>
                  <a:srgbClr val="000000"/>
                </a:solidFill>
                <a:latin typeface="Arial"/>
                <a:ea typeface="Arial"/>
                <a:cs typeface="Arial"/>
                <a:sym typeface="Arial"/>
              </a:rPr>
              <a:t>If popular venues are retrieved from more popular apps such as Google, the analysis will be more precise and expand to bigger area</a:t>
            </a:r>
            <a:endParaRPr sz="1600">
              <a:solidFill>
                <a:srgbClr val="000000"/>
              </a:solidFill>
              <a:latin typeface="Arial"/>
              <a:ea typeface="Arial"/>
              <a:cs typeface="Arial"/>
              <a:sym typeface="Arial"/>
            </a:endParaRPr>
          </a:p>
          <a:p>
            <a:pPr marL="457200" lvl="0" indent="0" algn="l" rtl="0">
              <a:spcBef>
                <a:spcPts val="1600"/>
              </a:spcBef>
              <a:spcAft>
                <a:spcPts val="1600"/>
              </a:spcAft>
              <a:buNone/>
            </a:pPr>
            <a:endParaRPr sz="16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Segmentation of Berlin’s neighborhoods is valuable for:</a:t>
            </a:r>
            <a:endParaRPr/>
          </a:p>
        </p:txBody>
      </p:sp>
      <p:sp>
        <p:nvSpPr>
          <p:cNvPr id="69" name="Google Shape;69;p14"/>
          <p:cNvSpPr txBox="1">
            <a:spLocks noGrp="1"/>
          </p:cNvSpPr>
          <p:nvPr>
            <p:ph type="body" idx="1"/>
          </p:nvPr>
        </p:nvSpPr>
        <p:spPr>
          <a:xfrm>
            <a:off x="311700" y="1492025"/>
            <a:ext cx="8520600" cy="3450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Arial"/>
              <a:buChar char="●"/>
            </a:pPr>
            <a:r>
              <a:rPr lang="de" sz="1600">
                <a:solidFill>
                  <a:srgbClr val="000000"/>
                </a:solidFill>
                <a:latin typeface="Arial"/>
                <a:ea typeface="Arial"/>
                <a:cs typeface="Arial"/>
                <a:sym typeface="Arial"/>
              </a:rPr>
              <a:t>Any contractor or entrepreneur who is aiming to open new business (e.g. hotel, restaurant, cafe), and while looking for the right location has to take into consideration factors such as target group or possible surrounding businesses and competitors. Tourist visit ratio and most common venues of given area are important parameters </a:t>
            </a:r>
            <a:endParaRPr sz="1600">
              <a:solidFill>
                <a:srgbClr val="000000"/>
              </a:solidFill>
              <a:latin typeface="Arial"/>
              <a:ea typeface="Arial"/>
              <a:cs typeface="Arial"/>
              <a:sym typeface="Arial"/>
            </a:endParaRPr>
          </a:p>
          <a:p>
            <a:pPr marL="457200" lvl="0" indent="-330200" algn="l" rtl="0">
              <a:lnSpc>
                <a:spcPct val="150000"/>
              </a:lnSpc>
              <a:spcBef>
                <a:spcPts val="0"/>
              </a:spcBef>
              <a:spcAft>
                <a:spcPts val="0"/>
              </a:spcAft>
              <a:buClr>
                <a:srgbClr val="000000"/>
              </a:buClr>
              <a:buSzPts val="1600"/>
              <a:buFont typeface="Arial"/>
              <a:buChar char="●"/>
            </a:pPr>
            <a:r>
              <a:rPr lang="de" sz="1600">
                <a:solidFill>
                  <a:srgbClr val="000000"/>
                </a:solidFill>
                <a:latin typeface="Arial"/>
                <a:ea typeface="Arial"/>
                <a:cs typeface="Arial"/>
                <a:sym typeface="Arial"/>
              </a:rPr>
              <a:t>Investors in commercial real estate. Investing in the right property includes understanding of local demographics, having overview of the type of successful businesses in the area or it attractiveness for tourism.</a:t>
            </a:r>
            <a:endParaRPr sz="1600"/>
          </a:p>
          <a:p>
            <a:pPr marL="457200" lvl="0" indent="-330200" algn="l" rtl="0">
              <a:lnSpc>
                <a:spcPct val="150000"/>
              </a:lnSpc>
              <a:spcBef>
                <a:spcPts val="0"/>
              </a:spcBef>
              <a:spcAft>
                <a:spcPts val="0"/>
              </a:spcAft>
              <a:buClr>
                <a:srgbClr val="000000"/>
              </a:buClr>
              <a:buSzPts val="1600"/>
              <a:buFont typeface="Arial"/>
              <a:buChar char="●"/>
            </a:pPr>
            <a:r>
              <a:rPr lang="de" sz="1600">
                <a:solidFill>
                  <a:srgbClr val="000000"/>
                </a:solidFill>
                <a:latin typeface="Arial"/>
                <a:ea typeface="Arial"/>
                <a:cs typeface="Arial"/>
                <a:sym typeface="Arial"/>
              </a:rPr>
              <a:t>City planners when developing the design and monitoring the development of public spaces, parks, transport, community infrastructure in each neighborhood</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cxnSp>
        <p:nvCxnSpPr>
          <p:cNvPr id="74" name="Google Shape;74;p15"/>
          <p:cNvCxnSpPr/>
          <p:nvPr/>
        </p:nvCxnSpPr>
        <p:spPr>
          <a:xfrm>
            <a:off x="-6875" y="2900700"/>
            <a:ext cx="9150900" cy="0"/>
          </a:xfrm>
          <a:prstGeom prst="straightConnector1">
            <a:avLst/>
          </a:prstGeom>
          <a:noFill/>
          <a:ln w="19050" cap="flat" cmpd="sng">
            <a:solidFill>
              <a:schemeClr val="dk2"/>
            </a:solidFill>
            <a:prstDash val="solid"/>
            <a:round/>
            <a:headEnd type="none" w="sm" len="sm"/>
            <a:tailEnd type="none" w="sm" len="sm"/>
          </a:ln>
        </p:spPr>
      </p:cxnSp>
      <p:sp>
        <p:nvSpPr>
          <p:cNvPr id="75" name="Google Shape;75;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a:t>Various data sources have been used for data acquisation</a:t>
            </a:r>
            <a:endParaRPr dirty="0"/>
          </a:p>
        </p:txBody>
      </p:sp>
      <p:sp>
        <p:nvSpPr>
          <p:cNvPr id="76" name="Google Shape;76;p15"/>
          <p:cNvSpPr/>
          <p:nvPr/>
        </p:nvSpPr>
        <p:spPr>
          <a:xfrm>
            <a:off x="135775" y="1982125"/>
            <a:ext cx="1900800" cy="1905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p:nvPr/>
        </p:nvSpPr>
        <p:spPr>
          <a:xfrm>
            <a:off x="0" y="2428975"/>
            <a:ext cx="1900800" cy="10122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1200"/>
              </a:spcBef>
              <a:spcAft>
                <a:spcPts val="1200"/>
              </a:spcAft>
              <a:buNone/>
            </a:pPr>
            <a:r>
              <a:rPr lang="de" sz="1600" u="sng">
                <a:solidFill>
                  <a:srgbClr val="FFFFFF"/>
                </a:solidFill>
                <a:latin typeface="Source Code Pro"/>
                <a:ea typeface="Source Code Pro"/>
                <a:cs typeface="Source Code Pro"/>
                <a:sym typeface="Source Code Pro"/>
                <a:hlinkClick r:id="rId3"/>
              </a:rPr>
              <a:t>Official Berlin Census Data</a:t>
            </a:r>
            <a:endParaRPr sz="1600">
              <a:solidFill>
                <a:srgbClr val="FFFFFF"/>
              </a:solidFill>
              <a:latin typeface="Source Code Pro"/>
              <a:ea typeface="Source Code Pro"/>
              <a:cs typeface="Source Code Pro"/>
              <a:sym typeface="Source Code Pro"/>
            </a:endParaRPr>
          </a:p>
        </p:txBody>
      </p:sp>
      <p:sp>
        <p:nvSpPr>
          <p:cNvPr id="78" name="Google Shape;78;p15"/>
          <p:cNvSpPr/>
          <p:nvPr/>
        </p:nvSpPr>
        <p:spPr>
          <a:xfrm>
            <a:off x="2529122" y="1423390"/>
            <a:ext cx="2954700" cy="295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p:nvPr/>
        </p:nvSpPr>
        <p:spPr>
          <a:xfrm>
            <a:off x="2529125" y="2596850"/>
            <a:ext cx="29547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2400">
                <a:solidFill>
                  <a:schemeClr val="lt1"/>
                </a:solidFill>
                <a:latin typeface="Source Code Pro"/>
                <a:ea typeface="Source Code Pro"/>
                <a:cs typeface="Source Code Pro"/>
                <a:sym typeface="Source Code Pro"/>
              </a:rPr>
              <a:t>Foursquare API</a:t>
            </a:r>
            <a:endParaRPr sz="2400">
              <a:solidFill>
                <a:schemeClr val="lt1"/>
              </a:solidFill>
              <a:latin typeface="Source Code Pro"/>
              <a:ea typeface="Source Code Pro"/>
              <a:cs typeface="Source Code Pro"/>
              <a:sym typeface="Source Code Pro"/>
            </a:endParaRPr>
          </a:p>
        </p:txBody>
      </p:sp>
      <p:sp>
        <p:nvSpPr>
          <p:cNvPr id="80" name="Google Shape;80;p15"/>
          <p:cNvSpPr/>
          <p:nvPr/>
        </p:nvSpPr>
        <p:spPr>
          <a:xfrm>
            <a:off x="5709625" y="2147450"/>
            <a:ext cx="1717200" cy="150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p:nvPr/>
        </p:nvSpPr>
        <p:spPr>
          <a:xfrm>
            <a:off x="5348725" y="2596850"/>
            <a:ext cx="2078100" cy="6078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Clr>
                <a:srgbClr val="FFFFFF"/>
              </a:buClr>
              <a:buSzPts val="1800"/>
              <a:buFont typeface="Playfair Display"/>
              <a:buChar char="●"/>
            </a:pPr>
            <a:r>
              <a:rPr lang="de" sz="1800" u="sng">
                <a:solidFill>
                  <a:srgbClr val="FFFFFF"/>
                </a:solidFill>
                <a:latin typeface="Playfair Display"/>
                <a:ea typeface="Playfair Display"/>
                <a:cs typeface="Playfair Display"/>
                <a:sym typeface="Playfair Display"/>
                <a:hlinkClick r:id="rId4"/>
              </a:rPr>
              <a:t>OpenDataSoft</a:t>
            </a:r>
            <a:endParaRPr sz="1800">
              <a:solidFill>
                <a:srgbClr val="FFFFFF"/>
              </a:solidFill>
              <a:latin typeface="Playfair Display"/>
              <a:ea typeface="Playfair Display"/>
              <a:cs typeface="Playfair Display"/>
              <a:sym typeface="Playfair Display"/>
            </a:endParaRPr>
          </a:p>
        </p:txBody>
      </p:sp>
      <p:sp>
        <p:nvSpPr>
          <p:cNvPr id="82" name="Google Shape;82;p15"/>
          <p:cNvSpPr/>
          <p:nvPr/>
        </p:nvSpPr>
        <p:spPr>
          <a:xfrm>
            <a:off x="7718075" y="2270947"/>
            <a:ext cx="1114200" cy="1259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p:nvPr/>
        </p:nvSpPr>
        <p:spPr>
          <a:xfrm>
            <a:off x="7236125" y="2471050"/>
            <a:ext cx="2078100" cy="7335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FFFFFF"/>
              </a:buClr>
              <a:buSzPts val="1100"/>
              <a:buFont typeface="Source Code Pro"/>
              <a:buChar char="●"/>
            </a:pPr>
            <a:r>
              <a:rPr lang="de" sz="1100" u="sng">
                <a:solidFill>
                  <a:srgbClr val="FFFFFF"/>
                </a:solidFill>
                <a:latin typeface="Source Code Pro"/>
                <a:ea typeface="Source Code Pro"/>
                <a:cs typeface="Source Code Pro"/>
                <a:sym typeface="Source Code Pro"/>
                <a:hlinkClick r:id="rId5"/>
              </a:rPr>
              <a:t>Project of Ideation &amp; Prototyping Labs</a:t>
            </a:r>
            <a:endParaRPr sz="1500">
              <a:solidFill>
                <a:srgbClr val="FFFFFF"/>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3450">
                <a:solidFill>
                  <a:srgbClr val="000000"/>
                </a:solidFill>
              </a:rPr>
              <a:t>Data cleaning and preparation</a:t>
            </a:r>
            <a:endParaRPr/>
          </a:p>
        </p:txBody>
      </p:sp>
      <p:sp>
        <p:nvSpPr>
          <p:cNvPr id="89" name="Google Shape;89;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solidFill>
                  <a:srgbClr val="000000"/>
                </a:solidFill>
                <a:latin typeface="Arial"/>
                <a:ea typeface="Arial"/>
                <a:cs typeface="Arial"/>
                <a:sym typeface="Arial"/>
              </a:rPr>
              <a:t>Data downloaded from </a:t>
            </a:r>
            <a:r>
              <a:rPr lang="de" u="sng">
                <a:solidFill>
                  <a:srgbClr val="1155CC"/>
                </a:solidFill>
                <a:latin typeface="Arial"/>
                <a:ea typeface="Arial"/>
                <a:cs typeface="Arial"/>
                <a:sym typeface="Arial"/>
                <a:hlinkClick r:id="rId3"/>
              </a:rPr>
              <a:t>Official Berlin Census Data</a:t>
            </a:r>
            <a:r>
              <a:rPr lang="de">
                <a:solidFill>
                  <a:srgbClr val="000000"/>
                </a:solidFill>
                <a:latin typeface="Arial"/>
                <a:ea typeface="Arial"/>
                <a:cs typeface="Arial"/>
                <a:sym typeface="Arial"/>
              </a:rPr>
              <a:t>  and from </a:t>
            </a:r>
            <a:r>
              <a:rPr lang="de" u="sng">
                <a:solidFill>
                  <a:srgbClr val="1155CC"/>
                </a:solidFill>
                <a:latin typeface="Arial"/>
                <a:ea typeface="Arial"/>
                <a:cs typeface="Arial"/>
                <a:sym typeface="Arial"/>
                <a:hlinkClick r:id="rId4"/>
              </a:rPr>
              <a:t>OpenDataSoft</a:t>
            </a:r>
            <a:r>
              <a:rPr lang="de">
                <a:solidFill>
                  <a:srgbClr val="000000"/>
                </a:solidFill>
                <a:latin typeface="Arial"/>
                <a:ea typeface="Arial"/>
                <a:cs typeface="Arial"/>
                <a:sym typeface="Arial"/>
              </a:rPr>
              <a:t> was saved locally and the excel tables were manually changed so that desired data format has been reached, namely three csv files with following information: </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de">
                <a:solidFill>
                  <a:srgbClr val="000000"/>
                </a:solidFill>
                <a:latin typeface="Arial"/>
                <a:ea typeface="Arial"/>
                <a:cs typeface="Arial"/>
                <a:sym typeface="Arial"/>
              </a:rPr>
              <a:t>Berlin_data.csv: Berlin’s population and age (for each postal area)</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de">
                <a:solidFill>
                  <a:srgbClr val="000000"/>
                </a:solidFill>
                <a:latin typeface="Arial"/>
                <a:ea typeface="Arial"/>
                <a:cs typeface="Arial"/>
                <a:sym typeface="Arial"/>
              </a:rPr>
              <a:t>Berlin_tourist_2019.csv: tourist numbers for each district of Berlin</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de">
                <a:solidFill>
                  <a:srgbClr val="000000"/>
                </a:solidFill>
                <a:latin typeface="Arial"/>
                <a:ea typeface="Arial"/>
                <a:cs typeface="Arial"/>
                <a:sym typeface="Arial"/>
              </a:rPr>
              <a:t>berlin_geocoordinates.csv: longitude and latitude data for each postal code area of Berlin</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0"/>
              </a:spcAft>
              <a:buNone/>
            </a:pPr>
            <a:r>
              <a:rPr lang="de">
                <a:solidFill>
                  <a:srgbClr val="000000"/>
                </a:solidFill>
                <a:latin typeface="Arial"/>
                <a:ea typeface="Arial"/>
                <a:cs typeface="Arial"/>
                <a:sym typeface="Arial"/>
              </a:rPr>
              <a:t>After loading those tables into panda dataframes, additional data cleaning and wrangling of missing, incorrect or not required data was performed.</a:t>
            </a:r>
            <a:endParaRPr>
              <a:latin typeface="Arial"/>
              <a:ea typeface="Arial"/>
              <a:cs typeface="Arial"/>
              <a:sym typeface="Arial"/>
            </a:endParaRPr>
          </a:p>
          <a:p>
            <a:pPr marL="45720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Usage of Foursqare API </a:t>
            </a:r>
            <a:endParaRPr/>
          </a:p>
        </p:txBody>
      </p:sp>
      <p:sp>
        <p:nvSpPr>
          <p:cNvPr id="95" name="Google Shape;95;p17"/>
          <p:cNvSpPr txBox="1">
            <a:spLocks noGrp="1"/>
          </p:cNvSpPr>
          <p:nvPr>
            <p:ph type="body" idx="1"/>
          </p:nvPr>
        </p:nvSpPr>
        <p:spPr>
          <a:xfrm>
            <a:off x="311700" y="1605775"/>
            <a:ext cx="8355000" cy="3276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de" sz="1800">
                <a:latin typeface="Arial"/>
                <a:ea typeface="Arial"/>
                <a:cs typeface="Arial"/>
                <a:sym typeface="Arial"/>
              </a:rPr>
              <a:t>Foursquare API was used for retrieving most common venues of each search area</a:t>
            </a:r>
            <a:endParaRPr sz="1800">
              <a:latin typeface="Arial"/>
              <a:ea typeface="Arial"/>
              <a:cs typeface="Arial"/>
              <a:sym typeface="Arial"/>
            </a:endParaRPr>
          </a:p>
          <a:p>
            <a:pPr marL="457200" lvl="0" indent="-342900" algn="l" rtl="0">
              <a:spcBef>
                <a:spcPts val="0"/>
              </a:spcBef>
              <a:spcAft>
                <a:spcPts val="0"/>
              </a:spcAft>
              <a:buSzPts val="1800"/>
              <a:buChar char="●"/>
            </a:pPr>
            <a:r>
              <a:rPr lang="de" sz="1800">
                <a:solidFill>
                  <a:srgbClr val="000000"/>
                </a:solidFill>
                <a:latin typeface="Arial"/>
                <a:ea typeface="Arial"/>
                <a:cs typeface="Arial"/>
                <a:sym typeface="Arial"/>
              </a:rPr>
              <a:t>search criteria: 100 as limit for number of venues returned and 300 m as search radius </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de" sz="1800">
                <a:solidFill>
                  <a:srgbClr val="000000"/>
                </a:solidFill>
                <a:latin typeface="Arial"/>
                <a:ea typeface="Arial"/>
                <a:cs typeface="Arial"/>
                <a:sym typeface="Arial"/>
              </a:rPr>
              <a:t>The end result of the search was 1746 venues which I grouped according to the districts they belong to. </a:t>
            </a:r>
            <a:endParaRPr sz="18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body" idx="1"/>
          </p:nvPr>
        </p:nvSpPr>
        <p:spPr>
          <a:xfrm>
            <a:off x="-152450" y="1377300"/>
            <a:ext cx="2285100" cy="376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de" sz="1800">
                <a:solidFill>
                  <a:srgbClr val="000000"/>
                </a:solidFill>
                <a:latin typeface="Arial"/>
                <a:ea typeface="Arial"/>
                <a:cs typeface="Arial"/>
                <a:sym typeface="Arial"/>
              </a:rPr>
              <a:t>Three districts have the majority of venues, while Lichtenburg and Neukölln have the fewest</a:t>
            </a:r>
            <a:endParaRPr sz="18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01" name="Google Shape;101;p18"/>
          <p:cNvPicPr preferRelativeResize="0"/>
          <p:nvPr/>
        </p:nvPicPr>
        <p:blipFill>
          <a:blip r:embed="rId3">
            <a:alphaModFix/>
          </a:blip>
          <a:stretch>
            <a:fillRect/>
          </a:stretch>
        </p:blipFill>
        <p:spPr>
          <a:xfrm>
            <a:off x="2983550" y="531425"/>
            <a:ext cx="5719500" cy="44536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350425"/>
            <a:ext cx="7616700" cy="10371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200"/>
              </a:spcAft>
              <a:buNone/>
            </a:pPr>
            <a:r>
              <a:rPr lang="de">
                <a:solidFill>
                  <a:srgbClr val="000000"/>
                </a:solidFill>
              </a:rPr>
              <a:t>Overview of the top 5 venues for each district area</a:t>
            </a:r>
            <a:endParaRPr/>
          </a:p>
        </p:txBody>
      </p:sp>
      <p:pic>
        <p:nvPicPr>
          <p:cNvPr id="107" name="Google Shape;107;p19"/>
          <p:cNvPicPr preferRelativeResize="0"/>
          <p:nvPr/>
        </p:nvPicPr>
        <p:blipFill>
          <a:blip r:embed="rId3">
            <a:alphaModFix/>
          </a:blip>
          <a:stretch>
            <a:fillRect/>
          </a:stretch>
        </p:blipFill>
        <p:spPr>
          <a:xfrm>
            <a:off x="247650" y="2007213"/>
            <a:ext cx="8648700" cy="218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631800"/>
            <a:ext cx="61866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Choose K Value for K-Means Clustering Algorithm </a:t>
            </a:r>
            <a:endParaRPr/>
          </a:p>
        </p:txBody>
      </p:sp>
      <p:sp>
        <p:nvSpPr>
          <p:cNvPr id="113" name="Google Shape;113;p20"/>
          <p:cNvSpPr txBox="1">
            <a:spLocks noGrp="1"/>
          </p:cNvSpPr>
          <p:nvPr>
            <p:ph type="body" idx="1"/>
          </p:nvPr>
        </p:nvSpPr>
        <p:spPr>
          <a:xfrm>
            <a:off x="311700" y="1655825"/>
            <a:ext cx="2197200" cy="2950800"/>
          </a:xfrm>
          <a:prstGeom prst="rect">
            <a:avLst/>
          </a:prstGeom>
        </p:spPr>
        <p:txBody>
          <a:bodyPr spcFirstLastPara="1" wrap="square" lIns="91425" tIns="91425" rIns="91425" bIns="91425" anchor="t" anchorCtr="0">
            <a:noAutofit/>
          </a:bodyPr>
          <a:lstStyle/>
          <a:p>
            <a:pPr marL="0" lvl="0" indent="0" algn="l" rtl="0">
              <a:spcBef>
                <a:spcPts val="1200"/>
              </a:spcBef>
              <a:spcAft>
                <a:spcPts val="200"/>
              </a:spcAft>
              <a:buNone/>
            </a:pPr>
            <a:r>
              <a:rPr lang="de" sz="1800">
                <a:solidFill>
                  <a:srgbClr val="000000"/>
                </a:solidFill>
                <a:latin typeface="Arial"/>
                <a:ea typeface="Arial"/>
                <a:cs typeface="Arial"/>
                <a:sym typeface="Arial"/>
              </a:rPr>
              <a:t>Using the Elbow Method, K should be set to value 4 </a:t>
            </a:r>
            <a:endParaRPr sz="1800"/>
          </a:p>
        </p:txBody>
      </p:sp>
      <p:pic>
        <p:nvPicPr>
          <p:cNvPr id="114" name="Google Shape;114;p20"/>
          <p:cNvPicPr preferRelativeResize="0"/>
          <p:nvPr/>
        </p:nvPicPr>
        <p:blipFill>
          <a:blip r:embed="rId3">
            <a:alphaModFix/>
          </a:blip>
          <a:stretch>
            <a:fillRect/>
          </a:stretch>
        </p:blipFill>
        <p:spPr>
          <a:xfrm>
            <a:off x="3272100" y="1539900"/>
            <a:ext cx="4944950" cy="332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631800"/>
            <a:ext cx="7554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Most common venues in Cluster 1 and Cluster 2</a:t>
            </a:r>
            <a:endParaRPr/>
          </a:p>
        </p:txBody>
      </p:sp>
      <p:pic>
        <p:nvPicPr>
          <p:cNvPr id="120" name="Google Shape;120;p21"/>
          <p:cNvPicPr preferRelativeResize="0"/>
          <p:nvPr/>
        </p:nvPicPr>
        <p:blipFill>
          <a:blip r:embed="rId3">
            <a:alphaModFix/>
          </a:blip>
          <a:stretch>
            <a:fillRect/>
          </a:stretch>
        </p:blipFill>
        <p:spPr>
          <a:xfrm>
            <a:off x="87850" y="1656188"/>
            <a:ext cx="8643800" cy="944000"/>
          </a:xfrm>
          <a:prstGeom prst="rect">
            <a:avLst/>
          </a:prstGeom>
          <a:noFill/>
          <a:ln>
            <a:noFill/>
          </a:ln>
        </p:spPr>
      </p:pic>
      <p:pic>
        <p:nvPicPr>
          <p:cNvPr id="121" name="Google Shape;121;p21"/>
          <p:cNvPicPr preferRelativeResize="0"/>
          <p:nvPr/>
        </p:nvPicPr>
        <p:blipFill>
          <a:blip r:embed="rId4">
            <a:alphaModFix/>
          </a:blip>
          <a:stretch>
            <a:fillRect/>
          </a:stretch>
        </p:blipFill>
        <p:spPr>
          <a:xfrm>
            <a:off x="225813" y="2868875"/>
            <a:ext cx="8505825" cy="219075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On-screen Show (16:9)</PresentationFormat>
  <Paragraphs>41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Oswald</vt:lpstr>
      <vt:lpstr>Source Code Pro</vt:lpstr>
      <vt:lpstr>Playfair Display</vt:lpstr>
      <vt:lpstr>Modern Writer</vt:lpstr>
      <vt:lpstr>Capstone Project</vt:lpstr>
      <vt:lpstr>Segmentation of Berlin’s neighborhoods is valuable for:</vt:lpstr>
      <vt:lpstr>Various data sources have been used for data acquisation</vt:lpstr>
      <vt:lpstr>Data cleaning and preparation</vt:lpstr>
      <vt:lpstr>Usage of Foursqare API </vt:lpstr>
      <vt:lpstr>Slide 6</vt:lpstr>
      <vt:lpstr>Overview of the top 5 venues for each district area</vt:lpstr>
      <vt:lpstr>Choose K Value for K-Means Clustering Algorithm </vt:lpstr>
      <vt:lpstr>Most common venues in Cluster 1 and Cluster 2</vt:lpstr>
      <vt:lpstr>Most common venues in Cluster 3 and Cluster 4</vt:lpstr>
      <vt:lpstr>Cluster Map of Berlin</vt:lpstr>
      <vt:lpstr>Choropleth map of Berlin’s population density, combined with cluster labels</vt:lpstr>
      <vt:lpstr>Choropleth map of Berlin’s tourist visitors combined with cluster labels</vt:lpstr>
      <vt:lpstr>Conclusions and future directions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MohD</cp:lastModifiedBy>
  <cp:revision>1</cp:revision>
  <dcterms:modified xsi:type="dcterms:W3CDTF">2020-01-10T10:30:17Z</dcterms:modified>
</cp:coreProperties>
</file>