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F3138-7D51-47B0-A285-E374EF27D0E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719E1-E668-450D-A15D-E48D776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0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719E1-E668-450D-A15D-E48D776DA6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296D57-DB10-48E8-99F0-73BF1043C8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D496463-D059-4A66-83D4-7C58EC5CE884}" type="datetimeFigureOut">
              <a:rPr lang="en-US" smtClean="0"/>
              <a:t>4/23/2019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287962"/>
          </a:xfrm>
        </p:spPr>
        <p:txBody>
          <a:bodyPr/>
          <a:lstStyle/>
          <a:p>
            <a:r>
              <a:rPr lang="en-US" dirty="0"/>
              <a:t>Convolutional neural network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Machines</a:t>
            </a:r>
            <a:br>
              <a:rPr lang="en-US" b="1" dirty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103620" cy="442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5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58200" cy="662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65634" y="468868"/>
            <a:ext cx="70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10400" y="4136136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Convolution</a:t>
            </a:r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16496" y="60198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972300" y="1295400"/>
            <a:ext cx="1447800" cy="4572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010400" y="2590800"/>
            <a:ext cx="1371600" cy="478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7467600" y="468868"/>
            <a:ext cx="533400" cy="826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524748" y="1833372"/>
            <a:ext cx="419101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524747" y="3200400"/>
            <a:ext cx="419102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538464" y="4800600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712464" y="6038088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28" name="Left Arrow 27"/>
          <p:cNvSpPr/>
          <p:nvPr/>
        </p:nvSpPr>
        <p:spPr>
          <a:xfrm>
            <a:off x="5657617" y="6004560"/>
            <a:ext cx="1050634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8040" y="468868"/>
            <a:ext cx="143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* 32 *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82934" y="1991606"/>
            <a:ext cx="12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* 30 *32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82934" y="3322320"/>
            <a:ext cx="13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* 15 * 32</a:t>
            </a:r>
            <a:endParaRPr lang="en-US" dirty="0"/>
          </a:p>
        </p:txBody>
      </p:sp>
      <p:sp>
        <p:nvSpPr>
          <p:cNvPr id="7168" name="TextBox 7167"/>
          <p:cNvSpPr txBox="1"/>
          <p:nvPr/>
        </p:nvSpPr>
        <p:spPr>
          <a:xfrm>
            <a:off x="6182934" y="4985528"/>
            <a:ext cx="134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* 13 * 32</a:t>
            </a:r>
            <a:endParaRPr lang="en-US" dirty="0"/>
          </a:p>
        </p:txBody>
      </p:sp>
      <p:sp>
        <p:nvSpPr>
          <p:cNvPr id="7169" name="TextBox 7168"/>
          <p:cNvSpPr txBox="1"/>
          <p:nvPr/>
        </p:nvSpPr>
        <p:spPr>
          <a:xfrm>
            <a:off x="5388865" y="5683996"/>
            <a:ext cx="176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* 6 * 32 </a:t>
            </a:r>
            <a:endParaRPr lang="en-US" dirty="0"/>
          </a:p>
        </p:txBody>
      </p:sp>
      <p:sp>
        <p:nvSpPr>
          <p:cNvPr id="7171" name="Bent-Up Arrow 7170"/>
          <p:cNvSpPr/>
          <p:nvPr/>
        </p:nvSpPr>
        <p:spPr>
          <a:xfrm rot="10800000" flipV="1">
            <a:off x="1828800" y="5551932"/>
            <a:ext cx="1810513" cy="8183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2" name="TextBox 7171"/>
          <p:cNvSpPr txBox="1"/>
          <p:nvPr/>
        </p:nvSpPr>
        <p:spPr>
          <a:xfrm>
            <a:off x="2438401" y="56758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1152</a:t>
            </a:r>
            <a:endParaRPr lang="en-US" dirty="0"/>
          </a:p>
        </p:txBody>
      </p:sp>
      <p:sp>
        <p:nvSpPr>
          <p:cNvPr id="7173" name="Rounded Rectangle 7172"/>
          <p:cNvSpPr/>
          <p:nvPr/>
        </p:nvSpPr>
        <p:spPr>
          <a:xfrm>
            <a:off x="609600" y="4191000"/>
            <a:ext cx="3429000" cy="794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Fully Connected Layer </a:t>
            </a:r>
            <a:endParaRPr lang="en-US" dirty="0"/>
          </a:p>
        </p:txBody>
      </p:sp>
      <p:sp>
        <p:nvSpPr>
          <p:cNvPr id="7174" name="Flowchart: Connector 7173"/>
          <p:cNvSpPr/>
          <p:nvPr/>
        </p:nvSpPr>
        <p:spPr>
          <a:xfrm>
            <a:off x="609600" y="2590800"/>
            <a:ext cx="1219200" cy="609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7175" name="Flowchart: Connector 7174"/>
          <p:cNvSpPr/>
          <p:nvPr/>
        </p:nvSpPr>
        <p:spPr>
          <a:xfrm>
            <a:off x="2324100" y="2590800"/>
            <a:ext cx="1315213" cy="609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7176" name="Up Arrow 7175"/>
          <p:cNvSpPr/>
          <p:nvPr/>
        </p:nvSpPr>
        <p:spPr>
          <a:xfrm>
            <a:off x="914400" y="3322320"/>
            <a:ext cx="457200" cy="7162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Up Arrow 7176"/>
          <p:cNvSpPr/>
          <p:nvPr/>
        </p:nvSpPr>
        <p:spPr>
          <a:xfrm>
            <a:off x="2734056" y="3322320"/>
            <a:ext cx="466344" cy="7162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" y="5834"/>
            <a:ext cx="425382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Image(32 ,32,3 )</a:t>
            </a:r>
          </a:p>
          <a:p>
            <a:r>
              <a:rPr lang="en-US" dirty="0" smtClean="0"/>
              <a:t>Take : 32 Filter (3 ,3 )</a:t>
            </a:r>
          </a:p>
          <a:p>
            <a:endParaRPr lang="en-US" dirty="0" smtClean="0"/>
          </a:p>
          <a:p>
            <a:r>
              <a:rPr lang="en-US" dirty="0" smtClean="0"/>
              <a:t>Use activator function “</a:t>
            </a:r>
            <a:r>
              <a:rPr lang="en-US" dirty="0" err="1" smtClean="0"/>
              <a:t>relu</a:t>
            </a:r>
            <a:r>
              <a:rPr lang="en-US" dirty="0" smtClean="0"/>
              <a:t>”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" y="2438400"/>
            <a:ext cx="8077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Nabil salman\Desktop\Rel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7639"/>
            <a:ext cx="5206863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838200"/>
            <a:ext cx="2590801" cy="457200"/>
          </a:xfrm>
        </p:spPr>
        <p:txBody>
          <a:bodyPr/>
          <a:lstStyle/>
          <a:p>
            <a:r>
              <a:rPr lang="en-US" dirty="0" err="1"/>
              <a:t>MaxPooling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04799" y="5029200"/>
            <a:ext cx="7772401" cy="167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50" y="2895600"/>
            <a:ext cx="7772400" cy="311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6168"/>
            <a:ext cx="7353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pooled feature map to vector such as :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69024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1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 “Adam”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for first-order gradient-based optimization of stochastic objective </a:t>
            </a:r>
            <a:r>
              <a:rPr lang="en-US" dirty="0" smtClean="0"/>
              <a:t>functions</a:t>
            </a:r>
            <a:r>
              <a:rPr lang="ar-EG" dirty="0" smtClean="0"/>
              <a:t>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7620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7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Size </a:t>
            </a:r>
            <a:r>
              <a:rPr lang="en-US" dirty="0" err="1" smtClean="0"/>
              <a:t>Vs</a:t>
            </a:r>
            <a:r>
              <a:rPr lang="en-US" dirty="0" smtClean="0"/>
              <a:t> Steps </a:t>
            </a:r>
            <a:r>
              <a:rPr lang="en-US" dirty="0" err="1" smtClean="0"/>
              <a:t>Vs</a:t>
            </a:r>
            <a:r>
              <a:rPr lang="en-US" dirty="0" smtClean="0"/>
              <a:t> Epoch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1) </a:t>
            </a:r>
            <a:r>
              <a:rPr lang="en-US" b="1" i="1" dirty="0"/>
              <a:t>Steps</a:t>
            </a:r>
            <a:r>
              <a:rPr lang="en-US" dirty="0"/>
              <a:t> - number of times the training loop in your learning algorithm will run to update the parameters in the model. In each loop iteration, it will process a chunk of data, which is basically a batch. Usually, this loop is based on the </a:t>
            </a:r>
            <a:r>
              <a:rPr lang="en-US" i="1" dirty="0"/>
              <a:t>Gradient Descent</a:t>
            </a:r>
            <a:r>
              <a:rPr lang="en-US" dirty="0"/>
              <a:t> algorithm.</a:t>
            </a:r>
          </a:p>
          <a:p>
            <a:pPr fontAlgn="base"/>
            <a:r>
              <a:rPr lang="en-US" dirty="0"/>
              <a:t>2) </a:t>
            </a:r>
            <a:r>
              <a:rPr lang="en-US" b="1" i="1" dirty="0"/>
              <a:t>Batch size</a:t>
            </a:r>
            <a:r>
              <a:rPr lang="en-US" dirty="0"/>
              <a:t> - the size of the chunk of data you feed in each loop of the learning algorithm. You can feed the </a:t>
            </a:r>
            <a:r>
              <a:rPr lang="en-US" b="1" dirty="0"/>
              <a:t>whole</a:t>
            </a:r>
            <a:r>
              <a:rPr lang="en-US" dirty="0"/>
              <a:t> data set, in which case the batch size is equal to the data set </a:t>
            </a:r>
            <a:r>
              <a:rPr lang="en-US" dirty="0" err="1"/>
              <a:t>size.You</a:t>
            </a:r>
            <a:r>
              <a:rPr lang="en-US" dirty="0"/>
              <a:t> can also feed </a:t>
            </a:r>
            <a:r>
              <a:rPr lang="en-US" b="1" dirty="0"/>
              <a:t>one</a:t>
            </a:r>
            <a:r>
              <a:rPr lang="en-US" dirty="0"/>
              <a:t> example at a time. Or you can feed some number </a:t>
            </a:r>
            <a:r>
              <a:rPr lang="en-US" i="1" dirty="0"/>
              <a:t>N</a:t>
            </a:r>
            <a:r>
              <a:rPr lang="en-US" dirty="0"/>
              <a:t> of examples.</a:t>
            </a:r>
          </a:p>
          <a:p>
            <a:pPr fontAlgn="base"/>
            <a:r>
              <a:rPr lang="en-US" dirty="0"/>
              <a:t>3) </a:t>
            </a:r>
            <a:r>
              <a:rPr lang="en-US" b="1" i="1" dirty="0"/>
              <a:t>Epoch</a:t>
            </a:r>
            <a:r>
              <a:rPr lang="en-US" dirty="0"/>
              <a:t> - the number of times you run over the data set extracting batches to feed the 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KNeighborsClassifier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7620000" cy="280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9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KNeighborsClassifier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ar-EG" dirty="0" smtClean="0"/>
          </a:p>
          <a:p>
            <a:r>
              <a:rPr lang="en-US" dirty="0" smtClean="0"/>
              <a:t>Run result : </a:t>
            </a:r>
            <a:endParaRPr lang="ar-EG" dirty="0"/>
          </a:p>
          <a:p>
            <a:r>
              <a:rPr lang="en-US" dirty="0" smtClean="0"/>
              <a:t>when k= </a:t>
            </a:r>
            <a:r>
              <a:rPr lang="en-US" dirty="0"/>
              <a:t>5 ==&gt; the score = 76.37%  on 25000 image on pixels </a:t>
            </a:r>
            <a:r>
              <a:rPr lang="en-US" dirty="0" smtClean="0"/>
              <a:t>when k </a:t>
            </a:r>
            <a:r>
              <a:rPr lang="en-US" dirty="0"/>
              <a:t>= 5 ==&gt; the score = 73.04%  on 25000 image on </a:t>
            </a:r>
            <a:r>
              <a:rPr lang="en-US" dirty="0" err="1"/>
              <a:t>feture</a:t>
            </a:r>
            <a:r>
              <a:rPr lang="en-US" dirty="0"/>
              <a:t> </a:t>
            </a:r>
          </a:p>
          <a:p>
            <a:r>
              <a:rPr lang="en-US" dirty="0" smtClean="0"/>
              <a:t>when k </a:t>
            </a:r>
            <a:r>
              <a:rPr lang="en-US" dirty="0"/>
              <a:t>= 9 ==&gt; the score = 77.58%  on 25000 image on pixels</a:t>
            </a:r>
          </a:p>
          <a:p>
            <a:r>
              <a:rPr lang="en-US" dirty="0" smtClean="0"/>
              <a:t>When k= </a:t>
            </a:r>
            <a:r>
              <a:rPr lang="en-US" dirty="0"/>
              <a:t>9 ==&gt; the score = 77.10%  on 50000 image on pixels </a:t>
            </a:r>
            <a:endParaRPr lang="en-US" dirty="0" smtClean="0"/>
          </a:p>
          <a:p>
            <a:r>
              <a:rPr lang="en-US" dirty="0" smtClean="0"/>
              <a:t>when k </a:t>
            </a:r>
            <a:r>
              <a:rPr lang="en-US" dirty="0"/>
              <a:t>= 1 ==&gt; the score = 75%  on 60000 image on pixels </a:t>
            </a:r>
          </a:p>
          <a:p>
            <a:r>
              <a:rPr lang="en-US" dirty="0" smtClean="0"/>
              <a:t>when k </a:t>
            </a:r>
            <a:r>
              <a:rPr lang="en-US" dirty="0"/>
              <a:t>= 2 ==&gt; the score = 74%  on 60000 image on pixels </a:t>
            </a:r>
          </a:p>
          <a:p>
            <a:r>
              <a:rPr lang="en-US" dirty="0" smtClean="0"/>
              <a:t>when k </a:t>
            </a:r>
            <a:r>
              <a:rPr lang="en-US" dirty="0"/>
              <a:t>= 3 ==&gt; the score = 78%  on 60000 image on pixels </a:t>
            </a:r>
          </a:p>
        </p:txBody>
      </p:sp>
    </p:spTree>
    <p:extLst>
      <p:ext uri="{BB962C8B-B14F-4D97-AF65-F5344CB8AC3E}">
        <p14:creationId xmlns:p14="http://schemas.microsoft.com/office/powerpoint/2010/main" val="2644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344</TotalTime>
  <Words>209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Convolutional neural network </vt:lpstr>
      <vt:lpstr>PowerPoint Presentation</vt:lpstr>
      <vt:lpstr>Convolutional Layers </vt:lpstr>
      <vt:lpstr>MaxPooling</vt:lpstr>
      <vt:lpstr>Flatten </vt:lpstr>
      <vt:lpstr>Optimizer “Adam” </vt:lpstr>
      <vt:lpstr>Batch Size Vs Steps Vs Epoch</vt:lpstr>
      <vt:lpstr>KNeighborsClassifier</vt:lpstr>
      <vt:lpstr>KNeighborsClassifier</vt:lpstr>
      <vt:lpstr>Support Vector Machines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Nabil salman</dc:creator>
  <cp:lastModifiedBy>Nabil salman</cp:lastModifiedBy>
  <cp:revision>10</cp:revision>
  <dcterms:created xsi:type="dcterms:W3CDTF">2019-04-23T03:36:17Z</dcterms:created>
  <dcterms:modified xsi:type="dcterms:W3CDTF">2019-04-23T09:20:41Z</dcterms:modified>
</cp:coreProperties>
</file>