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5" r:id="rId1"/>
  </p:sldMasterIdLst>
  <p:notesMasterIdLst>
    <p:notesMasterId r:id="rId13"/>
  </p:notesMasterIdLst>
  <p:sldIdLst>
    <p:sldId id="256" r:id="rId2"/>
    <p:sldId id="257" r:id="rId3"/>
    <p:sldId id="259" r:id="rId4"/>
    <p:sldId id="272" r:id="rId5"/>
    <p:sldId id="273" r:id="rId6"/>
    <p:sldId id="274" r:id="rId7"/>
    <p:sldId id="277" r:id="rId8"/>
    <p:sldId id="275" r:id="rId9"/>
    <p:sldId id="276" r:id="rId10"/>
    <p:sldId id="271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D78"/>
    <a:srgbClr val="FF2F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58"/>
    <p:restoredTop sz="94650"/>
  </p:normalViewPr>
  <p:slideViewPr>
    <p:cSldViewPr snapToGrid="0" snapToObjects="1">
      <p:cViewPr varScale="1">
        <p:scale>
          <a:sx n="120" d="100"/>
          <a:sy n="120" d="100"/>
        </p:scale>
        <p:origin x="816" y="-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470166-D529-5F46-97DC-4FAB36561EC9}" type="datetimeFigureOut">
              <a:rPr lang="de-DE" smtClean="0"/>
              <a:t>08.05.19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828196-AEEE-074E-89B0-22A5787970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6171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416785" y="6177219"/>
            <a:ext cx="990599" cy="304799"/>
          </a:xfrm>
        </p:spPr>
        <p:txBody>
          <a:bodyPr/>
          <a:lstStyle/>
          <a:p>
            <a:fld id="{4E408CFD-9E50-CF43-9B4B-218B425A4CED}" type="datetime1">
              <a:rPr lang="de-DE" smtClean="0"/>
              <a:t>08.05.19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54955" y="6177219"/>
            <a:ext cx="3859795" cy="304801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fld id="{168253D1-080E-B340-9569-5B9343941D05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45192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4AD2D-702A-BC4F-8CBE-FA013AEF1EA0}" type="datetime1">
              <a:rPr lang="de-DE" smtClean="0"/>
              <a:t>08.05.19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253D1-080E-B340-9569-5B9343941D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231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62D4-1010-AA4B-83E3-EBF0051F757E}" type="datetime1">
              <a:rPr lang="de-DE" smtClean="0"/>
              <a:t>08.05.19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253D1-080E-B340-9569-5B9343941D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17171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7D863-2662-664D-8441-509412B0AE5B}" type="datetime1">
              <a:rPr lang="de-DE" smtClean="0"/>
              <a:t>08.05.19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253D1-080E-B340-9569-5B9343941D05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38634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00CC4-A229-B643-A1A4-279C5DD9145A}" type="datetime1">
              <a:rPr lang="de-DE" smtClean="0"/>
              <a:t>08.05.19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253D1-080E-B340-9569-5B9343941D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6955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31150-D933-7849-AA48-A3AD333DEB44}" type="datetime1">
              <a:rPr lang="de-DE" smtClean="0"/>
              <a:t>08.05.19</a:t>
            </a:fld>
            <a:endParaRPr lang="de-D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253D1-080E-B340-9569-5B9343941D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39444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29CD7-F15B-0844-A974-0C7FBF79F64E}" type="datetime1">
              <a:rPr lang="de-DE" smtClean="0"/>
              <a:t>08.05.19</a:t>
            </a:fld>
            <a:endParaRPr lang="de-D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253D1-080E-B340-9569-5B9343941D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79978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3102B-26EE-F340-84CB-82A739451241}" type="datetime1">
              <a:rPr lang="de-DE" smtClean="0"/>
              <a:t>08.05.19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253D1-080E-B340-9569-5B9343941D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56865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B20E2-18F3-3F4C-9982-1F135997AC98}" type="datetime1">
              <a:rPr lang="de-DE" smtClean="0"/>
              <a:t>08.05.19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253D1-080E-B340-9569-5B9343941D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1086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E43C4-31DC-D641-88C6-64AD1231B18D}" type="datetime1">
              <a:rPr lang="de-DE" smtClean="0"/>
              <a:t>08.05.19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253D1-080E-B340-9569-5B9343941D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9510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D0561-80E1-FC46-91C1-DB5BD169C33A}" type="datetime1">
              <a:rPr lang="de-DE" smtClean="0"/>
              <a:t>08.05.19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253D1-080E-B340-9569-5B9343941D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7800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605ED-C2FE-104A-8C35-6EB9799636FD}" type="datetime1">
              <a:rPr lang="de-DE" smtClean="0"/>
              <a:t>08.05.19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253D1-080E-B340-9569-5B9343941D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8256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63FD8-51E5-494B-8BCB-0E3723455F50}" type="datetime1">
              <a:rPr lang="de-DE" smtClean="0"/>
              <a:t>08.05.19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253D1-080E-B340-9569-5B9343941D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7293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8149-D9E1-AE46-AC4B-B917985ECBDD}" type="datetime1">
              <a:rPr lang="de-DE" smtClean="0"/>
              <a:t>08.05.19</a:t>
            </a:fld>
            <a:endParaRPr lang="de-DE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253D1-080E-B340-9569-5B9343941D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8196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7BB9B-55D9-8C40-81AD-8DF2A79732FD}" type="datetime1">
              <a:rPr lang="de-DE" smtClean="0"/>
              <a:t>08.05.19</a:t>
            </a:fld>
            <a:endParaRPr lang="de-DE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253D1-080E-B340-9569-5B9343941D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3357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E2D8D-48B7-F849-AAB7-22A3369328B1}" type="datetime1">
              <a:rPr lang="de-DE" smtClean="0"/>
              <a:t>08.05.19</a:t>
            </a:fld>
            <a:endParaRPr lang="de-DE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253D1-080E-B340-9569-5B9343941D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6675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94C94-2A52-9444-8266-337E9D3FAC21}" type="datetime1">
              <a:rPr lang="de-DE" smtClean="0"/>
              <a:t>08.05.19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253D1-080E-B340-9569-5B9343941D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0760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478804" y="4995582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593388" y="640987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00501FA-0544-3547-A3E3-EEE6B81A175E}" type="datetime1">
              <a:rPr lang="de-DE" smtClean="0"/>
              <a:t>08.05.19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3312" y="64388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fld id="{168253D1-080E-B340-9569-5B9343941D05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22839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  <p:sldLayoutId id="2147483802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www.ncbi.nlm.nih.gov/pmc/articles/PMC6145638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0FDB29-FFDC-8341-BDA5-98FD615313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1447799"/>
            <a:ext cx="12192000" cy="3329581"/>
          </a:xfrm>
        </p:spPr>
        <p:txBody>
          <a:bodyPr/>
          <a:lstStyle/>
          <a:p>
            <a:pPr algn="ctr"/>
            <a:r>
              <a:rPr lang="de-DE" sz="6600" dirty="0" err="1"/>
              <a:t>Effects</a:t>
            </a:r>
            <a:r>
              <a:rPr lang="de-DE" sz="6600" dirty="0"/>
              <a:t> </a:t>
            </a:r>
            <a:r>
              <a:rPr lang="de-DE" sz="6600" dirty="0" err="1"/>
              <a:t>of</a:t>
            </a:r>
            <a:r>
              <a:rPr lang="de-DE" sz="6600" dirty="0"/>
              <a:t> </a:t>
            </a:r>
            <a:r>
              <a:rPr lang="de-DE" sz="6600" dirty="0" err="1"/>
              <a:t>Vorinostat</a:t>
            </a:r>
            <a:r>
              <a:rPr lang="de-DE" sz="6600" dirty="0"/>
              <a:t> in Cancer Treatment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84EA43D-BE67-C94E-81FC-6A022F3710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171" y="1874692"/>
            <a:ext cx="8825658" cy="632821"/>
          </a:xfrm>
        </p:spPr>
        <p:txBody>
          <a:bodyPr/>
          <a:lstStyle/>
          <a:p>
            <a:pPr algn="ctr"/>
            <a:r>
              <a:rPr lang="de-DE" b="1" dirty="0"/>
              <a:t>Project </a:t>
            </a:r>
            <a:r>
              <a:rPr lang="de-DE" b="1" dirty="0" err="1"/>
              <a:t>Proposal</a:t>
            </a:r>
            <a:r>
              <a:rPr lang="de-DE" b="1" dirty="0"/>
              <a:t>: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9130167-B5D0-924A-93F1-BCA6D7A7C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253D1-080E-B340-9569-5B9343941D05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985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4C9073-8876-704C-BB00-12487F746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Timeline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431484E-22E7-3D44-8005-1627623AE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253D1-080E-B340-9569-5B9343941D05}" type="slidenum">
              <a:rPr lang="de-DE" smtClean="0"/>
              <a:t>10</a:t>
            </a:fld>
            <a:endParaRPr lang="de-DE"/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F64C4E4F-9CE3-CF47-BFF7-32F6758A0E21}"/>
              </a:ext>
            </a:extLst>
          </p:cNvPr>
          <p:cNvGrpSpPr/>
          <p:nvPr/>
        </p:nvGrpSpPr>
        <p:grpSpPr>
          <a:xfrm>
            <a:off x="-443582" y="4206881"/>
            <a:ext cx="3400279" cy="2520000"/>
            <a:chOff x="8301038" y="3151378"/>
            <a:chExt cx="4933951" cy="3604214"/>
          </a:xfrm>
        </p:grpSpPr>
        <p:pic>
          <p:nvPicPr>
            <p:cNvPr id="5" name="Grafik 4" descr="Hinweisschild">
              <a:extLst>
                <a:ext uri="{FF2B5EF4-FFF2-40B4-BE49-F238E27FC236}">
                  <a16:creationId xmlns:a16="http://schemas.microsoft.com/office/drawing/2014/main" id="{82290449-0BD5-D24A-AE48-E0044831B5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b="26951"/>
            <a:stretch/>
          </p:blipFill>
          <p:spPr>
            <a:xfrm>
              <a:off x="8301038" y="3151378"/>
              <a:ext cx="4933951" cy="3604214"/>
            </a:xfrm>
            <a:prstGeom prst="rect">
              <a:avLst/>
            </a:prstGeom>
          </p:spPr>
        </p:pic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3A30D92F-FA21-4046-ADCF-8AE60562B16F}"/>
                </a:ext>
              </a:extLst>
            </p:cNvPr>
            <p:cNvSpPr txBox="1"/>
            <p:nvPr/>
          </p:nvSpPr>
          <p:spPr>
            <a:xfrm>
              <a:off x="9517656" y="4469243"/>
              <a:ext cx="2499276" cy="12680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Gene </a:t>
              </a:r>
              <a:r>
                <a:rPr lang="de-DE" dirty="0" err="1"/>
                <a:t>expression</a:t>
              </a:r>
              <a:r>
                <a:rPr lang="de-DE" dirty="0"/>
                <a:t> </a:t>
              </a:r>
              <a:r>
                <a:rPr lang="de-DE" dirty="0" err="1"/>
                <a:t>profiles</a:t>
              </a:r>
              <a:endParaRPr lang="de-DE" dirty="0"/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D9932AC5-FAFA-0D4C-AB0C-6F798CF32406}"/>
              </a:ext>
            </a:extLst>
          </p:cNvPr>
          <p:cNvGrpSpPr/>
          <p:nvPr/>
        </p:nvGrpSpPr>
        <p:grpSpPr>
          <a:xfrm>
            <a:off x="1914118" y="3545583"/>
            <a:ext cx="3402000" cy="2520000"/>
            <a:chOff x="8301038" y="3151378"/>
            <a:chExt cx="4933951" cy="3604214"/>
          </a:xfrm>
        </p:grpSpPr>
        <p:pic>
          <p:nvPicPr>
            <p:cNvPr id="11" name="Grafik 10" descr="Hinweisschild">
              <a:extLst>
                <a:ext uri="{FF2B5EF4-FFF2-40B4-BE49-F238E27FC236}">
                  <a16:creationId xmlns:a16="http://schemas.microsoft.com/office/drawing/2014/main" id="{698BA615-167F-8A46-9D61-7927A19B77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b="26951"/>
            <a:stretch/>
          </p:blipFill>
          <p:spPr>
            <a:xfrm>
              <a:off x="8301038" y="3151378"/>
              <a:ext cx="4933951" cy="3604214"/>
            </a:xfrm>
            <a:prstGeom prst="rect">
              <a:avLst/>
            </a:prstGeom>
          </p:spPr>
        </p:pic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2216FB30-7BF1-F845-833F-464C22FC34E6}"/>
                </a:ext>
              </a:extLst>
            </p:cNvPr>
            <p:cNvSpPr txBox="1"/>
            <p:nvPr/>
          </p:nvSpPr>
          <p:spPr>
            <a:xfrm>
              <a:off x="9533497" y="4830491"/>
              <a:ext cx="2499275" cy="5722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000" b="1" dirty="0"/>
                <a:t>Biomarkers</a:t>
              </a:r>
            </a:p>
          </p:txBody>
        </p:sp>
      </p:grp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8E06138A-6200-6C4C-AF8D-CA2BE88E41FF}"/>
              </a:ext>
            </a:extLst>
          </p:cNvPr>
          <p:cNvGrpSpPr/>
          <p:nvPr/>
        </p:nvGrpSpPr>
        <p:grpSpPr>
          <a:xfrm>
            <a:off x="4352647" y="2858248"/>
            <a:ext cx="3402000" cy="2520000"/>
            <a:chOff x="7917902" y="3151378"/>
            <a:chExt cx="4933951" cy="3604214"/>
          </a:xfrm>
        </p:grpSpPr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0118F957-D9CA-1045-AE36-E77C863EC115}"/>
                </a:ext>
              </a:extLst>
            </p:cNvPr>
            <p:cNvGrpSpPr/>
            <p:nvPr/>
          </p:nvGrpSpPr>
          <p:grpSpPr>
            <a:xfrm>
              <a:off x="7917902" y="3151378"/>
              <a:ext cx="4933951" cy="3604214"/>
              <a:chOff x="8301038" y="3151378"/>
              <a:chExt cx="4933951" cy="3604214"/>
            </a:xfrm>
          </p:grpSpPr>
          <p:pic>
            <p:nvPicPr>
              <p:cNvPr id="19" name="Grafik 18" descr="Hinweisschild">
                <a:extLst>
                  <a:ext uri="{FF2B5EF4-FFF2-40B4-BE49-F238E27FC236}">
                    <a16:creationId xmlns:a16="http://schemas.microsoft.com/office/drawing/2014/main" id="{FF48E795-D836-1B46-98F5-39202406318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b="26951"/>
              <a:stretch/>
            </p:blipFill>
            <p:spPr>
              <a:xfrm>
                <a:off x="8301038" y="3151378"/>
                <a:ext cx="4933951" cy="3604214"/>
              </a:xfrm>
              <a:prstGeom prst="rect">
                <a:avLst/>
              </a:prstGeom>
            </p:spPr>
          </p:pic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A3FCAD96-4E40-C84C-A42F-1453607D4CF3}"/>
                  </a:ext>
                </a:extLst>
              </p:cNvPr>
              <p:cNvSpPr txBox="1"/>
              <p:nvPr/>
            </p:nvSpPr>
            <p:spPr>
              <a:xfrm>
                <a:off x="9367043" y="4471988"/>
                <a:ext cx="2801940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de-DE" sz="2600" dirty="0"/>
              </a:p>
            </p:txBody>
          </p:sp>
        </p:grp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80385BFD-78AF-FF42-A6AD-A10553F60B96}"/>
                </a:ext>
              </a:extLst>
            </p:cNvPr>
            <p:cNvSpPr txBox="1"/>
            <p:nvPr/>
          </p:nvSpPr>
          <p:spPr>
            <a:xfrm>
              <a:off x="9260884" y="4471988"/>
              <a:ext cx="2247985" cy="9721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000" dirty="0"/>
                <a:t>Drug </a:t>
              </a:r>
              <a:r>
                <a:rPr lang="de-DE" sz="2000" dirty="0" err="1"/>
                <a:t>sensitvity</a:t>
              </a:r>
              <a:r>
                <a:rPr lang="de-DE" sz="2000" dirty="0"/>
                <a:t> </a:t>
              </a:r>
            </a:p>
          </p:txBody>
        </p:sp>
      </p:grpSp>
      <p:sp>
        <p:nvSpPr>
          <p:cNvPr id="25" name="Oval 24">
            <a:extLst>
              <a:ext uri="{FF2B5EF4-FFF2-40B4-BE49-F238E27FC236}">
                <a16:creationId xmlns:a16="http://schemas.microsoft.com/office/drawing/2014/main" id="{2175E30F-AFF6-6F49-B37E-6959DC49494B}"/>
              </a:ext>
            </a:extLst>
          </p:cNvPr>
          <p:cNvSpPr/>
          <p:nvPr/>
        </p:nvSpPr>
        <p:spPr>
          <a:xfrm>
            <a:off x="487817" y="2845318"/>
            <a:ext cx="1545410" cy="14005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 </a:t>
            </a:r>
            <a:r>
              <a:rPr lang="de-DE" dirty="0" err="1"/>
              <a:t>Week</a:t>
            </a:r>
            <a:endParaRPr lang="de-DE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B017699-73FE-B448-ACFA-AF492D45B893}"/>
              </a:ext>
            </a:extLst>
          </p:cNvPr>
          <p:cNvSpPr/>
          <p:nvPr/>
        </p:nvSpPr>
        <p:spPr>
          <a:xfrm>
            <a:off x="2852839" y="2145053"/>
            <a:ext cx="1545410" cy="14005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3 </a:t>
            </a:r>
            <a:r>
              <a:rPr lang="de-DE" dirty="0" err="1"/>
              <a:t>Weeks</a:t>
            </a:r>
            <a:endParaRPr lang="de-DE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DA3089B-4AA3-8048-8567-70FCDE614D2E}"/>
              </a:ext>
            </a:extLst>
          </p:cNvPr>
          <p:cNvSpPr/>
          <p:nvPr/>
        </p:nvSpPr>
        <p:spPr>
          <a:xfrm>
            <a:off x="5257516" y="1444788"/>
            <a:ext cx="1545410" cy="14005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 </a:t>
            </a:r>
            <a:r>
              <a:rPr lang="de-DE" dirty="0" err="1"/>
              <a:t>Weeks</a:t>
            </a:r>
            <a:endParaRPr lang="de-DE" dirty="0"/>
          </a:p>
        </p:txBody>
      </p: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24891C0F-9A3A-3242-AF65-E94591B1773A}"/>
              </a:ext>
            </a:extLst>
          </p:cNvPr>
          <p:cNvGrpSpPr/>
          <p:nvPr/>
        </p:nvGrpSpPr>
        <p:grpSpPr>
          <a:xfrm>
            <a:off x="6744324" y="1971652"/>
            <a:ext cx="3402000" cy="2520000"/>
            <a:chOff x="7917902" y="3151378"/>
            <a:chExt cx="4933951" cy="3604214"/>
          </a:xfrm>
        </p:grpSpPr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id="{BA9D3C06-1E5A-7B49-914F-9CAA845A8117}"/>
                </a:ext>
              </a:extLst>
            </p:cNvPr>
            <p:cNvGrpSpPr/>
            <p:nvPr/>
          </p:nvGrpSpPr>
          <p:grpSpPr>
            <a:xfrm>
              <a:off x="7917902" y="3151378"/>
              <a:ext cx="4933951" cy="3604214"/>
              <a:chOff x="8301038" y="3151378"/>
              <a:chExt cx="4933951" cy="3604214"/>
            </a:xfrm>
          </p:grpSpPr>
          <p:pic>
            <p:nvPicPr>
              <p:cNvPr id="31" name="Grafik 30" descr="Hinweisschild">
                <a:extLst>
                  <a:ext uri="{FF2B5EF4-FFF2-40B4-BE49-F238E27FC236}">
                    <a16:creationId xmlns:a16="http://schemas.microsoft.com/office/drawing/2014/main" id="{C0FF68AB-F4C7-714E-ABF7-86A6D58B14E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b="26951"/>
              <a:stretch/>
            </p:blipFill>
            <p:spPr>
              <a:xfrm>
                <a:off x="8301038" y="3151378"/>
                <a:ext cx="4933951" cy="3604214"/>
              </a:xfrm>
              <a:prstGeom prst="rect">
                <a:avLst/>
              </a:prstGeom>
            </p:spPr>
          </p:pic>
          <p:sp>
            <p:nvSpPr>
              <p:cNvPr id="32" name="Textfeld 31">
                <a:extLst>
                  <a:ext uri="{FF2B5EF4-FFF2-40B4-BE49-F238E27FC236}">
                    <a16:creationId xmlns:a16="http://schemas.microsoft.com/office/drawing/2014/main" id="{0B179584-1598-6B42-B318-DC5D388AAAC8}"/>
                  </a:ext>
                </a:extLst>
              </p:cNvPr>
              <p:cNvSpPr txBox="1"/>
              <p:nvPr/>
            </p:nvSpPr>
            <p:spPr>
              <a:xfrm>
                <a:off x="9367043" y="4471988"/>
                <a:ext cx="2801940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de-DE" sz="2600" dirty="0"/>
              </a:p>
            </p:txBody>
          </p:sp>
        </p:grp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FAF096D6-9BE0-5F41-AE18-E2B8EB324459}"/>
                </a:ext>
              </a:extLst>
            </p:cNvPr>
            <p:cNvSpPr txBox="1"/>
            <p:nvPr/>
          </p:nvSpPr>
          <p:spPr>
            <a:xfrm>
              <a:off x="9187281" y="4767141"/>
              <a:ext cx="2449166" cy="5722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000" dirty="0" err="1"/>
                <a:t>Pathways</a:t>
              </a:r>
              <a:endParaRPr lang="de-DE" sz="2000" dirty="0"/>
            </a:p>
          </p:txBody>
        </p:sp>
      </p:grp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4BBAD1F0-C6B0-CD41-AA84-A41BF1E2E889}"/>
              </a:ext>
            </a:extLst>
          </p:cNvPr>
          <p:cNvGrpSpPr/>
          <p:nvPr/>
        </p:nvGrpSpPr>
        <p:grpSpPr>
          <a:xfrm>
            <a:off x="9005311" y="1919612"/>
            <a:ext cx="3402000" cy="2520000"/>
            <a:chOff x="7917902" y="3052953"/>
            <a:chExt cx="5163437" cy="3771853"/>
          </a:xfrm>
        </p:grpSpPr>
        <p:grpSp>
          <p:nvGrpSpPr>
            <p:cNvPr id="39" name="Gruppieren 38">
              <a:extLst>
                <a:ext uri="{FF2B5EF4-FFF2-40B4-BE49-F238E27FC236}">
                  <a16:creationId xmlns:a16="http://schemas.microsoft.com/office/drawing/2014/main" id="{FE7C06B7-C5C0-0A4A-84A5-6A4EFD5E4FD2}"/>
                </a:ext>
              </a:extLst>
            </p:cNvPr>
            <p:cNvGrpSpPr/>
            <p:nvPr/>
          </p:nvGrpSpPr>
          <p:grpSpPr>
            <a:xfrm>
              <a:off x="7917902" y="3052953"/>
              <a:ext cx="5163437" cy="3771853"/>
              <a:chOff x="8301038" y="3052953"/>
              <a:chExt cx="5163437" cy="3771853"/>
            </a:xfrm>
          </p:grpSpPr>
          <p:pic>
            <p:nvPicPr>
              <p:cNvPr id="41" name="Grafik 40" descr="Hinweisschild">
                <a:extLst>
                  <a:ext uri="{FF2B5EF4-FFF2-40B4-BE49-F238E27FC236}">
                    <a16:creationId xmlns:a16="http://schemas.microsoft.com/office/drawing/2014/main" id="{F8EFE618-050B-DF40-AAE1-C5E20E9F8E1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b="26951"/>
              <a:stretch/>
            </p:blipFill>
            <p:spPr>
              <a:xfrm>
                <a:off x="8301038" y="3052953"/>
                <a:ext cx="5163437" cy="3771853"/>
              </a:xfrm>
              <a:prstGeom prst="rect">
                <a:avLst/>
              </a:prstGeom>
            </p:spPr>
          </p:pic>
          <p:sp>
            <p:nvSpPr>
              <p:cNvPr id="42" name="Textfeld 41">
                <a:extLst>
                  <a:ext uri="{FF2B5EF4-FFF2-40B4-BE49-F238E27FC236}">
                    <a16:creationId xmlns:a16="http://schemas.microsoft.com/office/drawing/2014/main" id="{30C61347-371D-F243-9217-EEA3D84B24ED}"/>
                  </a:ext>
                </a:extLst>
              </p:cNvPr>
              <p:cNvSpPr txBox="1"/>
              <p:nvPr/>
            </p:nvSpPr>
            <p:spPr>
              <a:xfrm>
                <a:off x="9367043" y="4471988"/>
                <a:ext cx="2801940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de-DE" sz="2600" dirty="0"/>
              </a:p>
            </p:txBody>
          </p:sp>
        </p:grp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3C70F808-BC1C-184B-9383-A3DE5FFB4677}"/>
                </a:ext>
              </a:extLst>
            </p:cNvPr>
            <p:cNvSpPr txBox="1"/>
            <p:nvPr/>
          </p:nvSpPr>
          <p:spPr>
            <a:xfrm>
              <a:off x="9207814" y="4544854"/>
              <a:ext cx="2563080" cy="9721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000" dirty="0"/>
                <a:t>Cancer </a:t>
              </a:r>
              <a:r>
                <a:rPr lang="de-DE" sz="2000" dirty="0" err="1"/>
                <a:t>types</a:t>
              </a:r>
              <a:endParaRPr lang="de-DE" sz="2000" dirty="0"/>
            </a:p>
          </p:txBody>
        </p:sp>
      </p:grpSp>
      <p:sp>
        <p:nvSpPr>
          <p:cNvPr id="43" name="Oval 42">
            <a:extLst>
              <a:ext uri="{FF2B5EF4-FFF2-40B4-BE49-F238E27FC236}">
                <a16:creationId xmlns:a16="http://schemas.microsoft.com/office/drawing/2014/main" id="{5F25306F-D645-3F42-93A8-32AF77EBACFB}"/>
              </a:ext>
            </a:extLst>
          </p:cNvPr>
          <p:cNvSpPr/>
          <p:nvPr/>
        </p:nvSpPr>
        <p:spPr>
          <a:xfrm>
            <a:off x="8833911" y="598621"/>
            <a:ext cx="1545410" cy="14005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 </a:t>
            </a:r>
            <a:r>
              <a:rPr lang="de-DE" dirty="0" err="1"/>
              <a:t>Weeks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85596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DAEE8E5-9564-C64B-8A6C-21523584C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253D1-080E-B340-9569-5B9343941D05}" type="slidenum">
              <a:rPr lang="de-DE" smtClean="0"/>
              <a:t>11</a:t>
            </a:fld>
            <a:endParaRPr lang="de-DE"/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0865B6B0-A35A-1845-9072-E867891A9CE1}"/>
              </a:ext>
            </a:extLst>
          </p:cNvPr>
          <p:cNvGrpSpPr/>
          <p:nvPr/>
        </p:nvGrpSpPr>
        <p:grpSpPr>
          <a:xfrm>
            <a:off x="1913861" y="-276447"/>
            <a:ext cx="7953154" cy="7134447"/>
            <a:chOff x="3476625" y="1619251"/>
            <a:chExt cx="5238749" cy="5238749"/>
          </a:xfrm>
        </p:grpSpPr>
        <p:pic>
          <p:nvPicPr>
            <p:cNvPr id="8" name="Grafik 7" descr="Trophäe">
              <a:extLst>
                <a:ext uri="{FF2B5EF4-FFF2-40B4-BE49-F238E27FC236}">
                  <a16:creationId xmlns:a16="http://schemas.microsoft.com/office/drawing/2014/main" id="{19C88F55-81B8-924C-87AA-D1F843D608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76625" y="1619251"/>
              <a:ext cx="5238749" cy="5238749"/>
            </a:xfrm>
            <a:prstGeom prst="rect">
              <a:avLst/>
            </a:prstGeom>
          </p:spPr>
        </p:pic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18C511F5-A2E3-9744-B045-0EAF066939AE}"/>
                </a:ext>
              </a:extLst>
            </p:cNvPr>
            <p:cNvSpPr txBox="1"/>
            <p:nvPr/>
          </p:nvSpPr>
          <p:spPr>
            <a:xfrm>
              <a:off x="4888569" y="2362850"/>
              <a:ext cx="2414860" cy="1875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4000" dirty="0" err="1"/>
                <a:t>Effects</a:t>
              </a:r>
              <a:r>
                <a:rPr lang="de-DE" sz="4000" dirty="0"/>
                <a:t> </a:t>
              </a:r>
              <a:r>
                <a:rPr lang="de-DE" sz="4000" dirty="0" err="1"/>
                <a:t>of</a:t>
              </a:r>
              <a:r>
                <a:rPr lang="de-DE" sz="4000" dirty="0"/>
                <a:t> </a:t>
              </a:r>
              <a:r>
                <a:rPr lang="de-DE" sz="4000" dirty="0" err="1"/>
                <a:t>Vorinostat</a:t>
              </a:r>
              <a:r>
                <a:rPr lang="de-DE" sz="4000" dirty="0"/>
                <a:t> in Cancer Treatment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6196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A2D8A0-E4FE-894C-8588-9398B7074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" sz="4400" dirty="0"/>
              <a:t>NCI Transcriptional Pharmacodynamics Workbench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1D3B162-640E-8F44-972D-4BFA6F0D3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253D1-080E-B340-9569-5B9343941D05}" type="slidenum">
              <a:rPr lang="de-DE" smtClean="0"/>
              <a:t>2</a:t>
            </a:fld>
            <a:endParaRPr lang="de-D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4DC78D8-3F49-CB40-BD72-3F3DE16FC5D6}"/>
              </a:ext>
            </a:extLst>
          </p:cNvPr>
          <p:cNvSpPr/>
          <p:nvPr/>
        </p:nvSpPr>
        <p:spPr>
          <a:xfrm>
            <a:off x="1848896" y="2459334"/>
            <a:ext cx="2049864" cy="193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Cell</a:t>
            </a:r>
            <a:r>
              <a:rPr lang="de-DE" dirty="0"/>
              <a:t> </a:t>
            </a:r>
            <a:r>
              <a:rPr lang="de-DE" dirty="0" err="1"/>
              <a:t>lines</a:t>
            </a:r>
            <a:r>
              <a:rPr lang="de-DE" dirty="0"/>
              <a:t> </a:t>
            </a:r>
          </a:p>
          <a:p>
            <a:pPr algn="ctr"/>
            <a:r>
              <a:rPr lang="de-DE" dirty="0"/>
              <a:t>NCI-60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7BC3796-DF71-9A4A-BFF9-865A36D62774}"/>
              </a:ext>
            </a:extLst>
          </p:cNvPr>
          <p:cNvSpPr/>
          <p:nvPr/>
        </p:nvSpPr>
        <p:spPr>
          <a:xfrm>
            <a:off x="5140972" y="2459334"/>
            <a:ext cx="2049864" cy="193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15 </a:t>
            </a:r>
            <a:r>
              <a:rPr lang="de-DE" dirty="0" err="1"/>
              <a:t>anticancer</a:t>
            </a:r>
            <a:r>
              <a:rPr lang="de-DE" dirty="0"/>
              <a:t> </a:t>
            </a:r>
            <a:r>
              <a:rPr lang="de-DE" dirty="0" err="1"/>
              <a:t>agens</a:t>
            </a:r>
            <a:endParaRPr lang="de-DE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B4D2C74-9489-1341-8ACC-BF9D2B595B2B}"/>
              </a:ext>
            </a:extLst>
          </p:cNvPr>
          <p:cNvSpPr/>
          <p:nvPr/>
        </p:nvSpPr>
        <p:spPr>
          <a:xfrm>
            <a:off x="8433049" y="2459334"/>
            <a:ext cx="2049864" cy="193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12.704</a:t>
            </a:r>
          </a:p>
          <a:p>
            <a:pPr algn="ctr"/>
            <a:r>
              <a:rPr lang="de-DE" dirty="0"/>
              <a:t>genes</a:t>
            </a:r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7DB5C711-9A16-F847-B1E4-FCBD0EF0389B}"/>
              </a:ext>
            </a:extLst>
          </p:cNvPr>
          <p:cNvGrpSpPr/>
          <p:nvPr/>
        </p:nvGrpSpPr>
        <p:grpSpPr>
          <a:xfrm>
            <a:off x="2244821" y="5148253"/>
            <a:ext cx="8107719" cy="707886"/>
            <a:chOff x="2244821" y="5148253"/>
            <a:chExt cx="8107719" cy="707886"/>
          </a:xfrm>
        </p:grpSpPr>
        <p:sp>
          <p:nvSpPr>
            <p:cNvPr id="8" name="Pfeil nach rechts 7">
              <a:extLst>
                <a:ext uri="{FF2B5EF4-FFF2-40B4-BE49-F238E27FC236}">
                  <a16:creationId xmlns:a16="http://schemas.microsoft.com/office/drawing/2014/main" id="{D8D22829-B8F9-AE47-9219-9C3C5F8E86B7}"/>
                </a:ext>
              </a:extLst>
            </p:cNvPr>
            <p:cNvSpPr/>
            <p:nvPr/>
          </p:nvSpPr>
          <p:spPr>
            <a:xfrm>
              <a:off x="2244821" y="5148253"/>
              <a:ext cx="683288" cy="532563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B50BA5C5-ADB1-754D-865B-EADC2C64876E}"/>
                </a:ext>
              </a:extLst>
            </p:cNvPr>
            <p:cNvSpPr txBox="1"/>
            <p:nvPr/>
          </p:nvSpPr>
          <p:spPr>
            <a:xfrm>
              <a:off x="3175534" y="5148253"/>
              <a:ext cx="717700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dirty="0" err="1"/>
                <a:t>Changes</a:t>
              </a:r>
              <a:r>
                <a:rPr lang="de-DE" sz="2000" dirty="0"/>
                <a:t> in </a:t>
              </a:r>
              <a:r>
                <a:rPr lang="de-DE" sz="2000" dirty="0" err="1"/>
                <a:t>gene</a:t>
              </a:r>
              <a:r>
                <a:rPr lang="de-DE" sz="2000" dirty="0"/>
                <a:t> </a:t>
              </a:r>
              <a:r>
                <a:rPr lang="de-DE" sz="2000" dirty="0" err="1"/>
                <a:t>expression</a:t>
              </a:r>
              <a:r>
                <a:rPr lang="de-DE" sz="2000" dirty="0"/>
                <a:t> in </a:t>
              </a:r>
              <a:r>
                <a:rPr lang="de-DE" sz="2000" dirty="0" err="1"/>
                <a:t>correlation</a:t>
              </a:r>
              <a:r>
                <a:rPr lang="de-DE" sz="2000" dirty="0"/>
                <a:t> </a:t>
              </a:r>
              <a:r>
                <a:rPr lang="de-DE" sz="2000" dirty="0" err="1"/>
                <a:t>with</a:t>
              </a:r>
              <a:r>
                <a:rPr lang="de-DE" sz="2000" dirty="0"/>
                <a:t> </a:t>
              </a:r>
              <a:r>
                <a:rPr lang="de-DE" sz="2000" dirty="0" err="1"/>
                <a:t>molecular</a:t>
              </a:r>
              <a:r>
                <a:rPr lang="de-DE" sz="2000" dirty="0"/>
                <a:t> </a:t>
              </a:r>
              <a:r>
                <a:rPr lang="de-DE" sz="2000" dirty="0" err="1"/>
                <a:t>pathways</a:t>
              </a:r>
              <a:r>
                <a:rPr lang="de-DE" sz="2000" dirty="0"/>
                <a:t>, </a:t>
              </a:r>
              <a:r>
                <a:rPr lang="de-DE" sz="2000" dirty="0" err="1"/>
                <a:t>drug</a:t>
              </a:r>
              <a:r>
                <a:rPr lang="de-DE" sz="2000" dirty="0"/>
                <a:t> </a:t>
              </a:r>
              <a:r>
                <a:rPr lang="de-DE" sz="2000" dirty="0" err="1"/>
                <a:t>target</a:t>
              </a:r>
              <a:r>
                <a:rPr lang="de-DE" sz="2000" dirty="0"/>
                <a:t> </a:t>
              </a:r>
              <a:r>
                <a:rPr lang="de-DE" sz="2000" dirty="0" err="1"/>
                <a:t>and</a:t>
              </a:r>
              <a:r>
                <a:rPr lang="de-DE" sz="2000" dirty="0"/>
                <a:t> </a:t>
              </a:r>
              <a:r>
                <a:rPr lang="de-DE" sz="2000" dirty="0" err="1"/>
                <a:t>durg</a:t>
              </a:r>
              <a:r>
                <a:rPr lang="de-DE" sz="2000" dirty="0"/>
                <a:t> </a:t>
              </a:r>
              <a:r>
                <a:rPr lang="de-DE" sz="2000" dirty="0" err="1"/>
                <a:t>sensitivity</a:t>
              </a:r>
              <a:endParaRPr lang="de-DE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32119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DEE49F-C31E-4A41-B1D5-FD6690F3D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focus</a:t>
            </a:r>
            <a:r>
              <a:rPr lang="de-DE" dirty="0"/>
              <a:t>: </a:t>
            </a:r>
            <a:r>
              <a:rPr lang="de-DE" sz="4400" dirty="0" err="1"/>
              <a:t>Vorinostat</a:t>
            </a:r>
            <a:r>
              <a:rPr lang="de-DE" dirty="0"/>
              <a:t> 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672DD56-D618-D54D-A623-7FB99F83E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253D1-080E-B340-9569-5B9343941D05}" type="slidenum">
              <a:rPr lang="de-DE" smtClean="0"/>
              <a:t>3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BE22F5AD-0127-A548-92F5-1F2E6E6E61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3348"/>
          <a:stretch/>
        </p:blipFill>
        <p:spPr>
          <a:xfrm>
            <a:off x="2141166" y="1784706"/>
            <a:ext cx="3205749" cy="411224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CB3C2839-91CA-994B-9EE9-0D2E7748CD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652"/>
          <a:stretch/>
        </p:blipFill>
        <p:spPr>
          <a:xfrm>
            <a:off x="5346914" y="1784706"/>
            <a:ext cx="3665881" cy="4112241"/>
          </a:xfrm>
          <a:prstGeom prst="rect">
            <a:avLst/>
          </a:prstGeom>
        </p:spPr>
      </p:pic>
      <p:sp>
        <p:nvSpPr>
          <p:cNvPr id="14" name="Rechteck 13">
            <a:extLst>
              <a:ext uri="{FF2B5EF4-FFF2-40B4-BE49-F238E27FC236}">
                <a16:creationId xmlns:a16="http://schemas.microsoft.com/office/drawing/2014/main" id="{666A7482-E496-094E-8965-B46E124B88ED}"/>
              </a:ext>
            </a:extLst>
          </p:cNvPr>
          <p:cNvSpPr/>
          <p:nvPr/>
        </p:nvSpPr>
        <p:spPr>
          <a:xfrm>
            <a:off x="2141166" y="5982040"/>
            <a:ext cx="84670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dirty="0" err="1">
                <a:solidFill>
                  <a:schemeClr val="bg1">
                    <a:lumMod val="65000"/>
                  </a:schemeClr>
                </a:solidFill>
              </a:rPr>
              <a:t>tardust.bio</a:t>
            </a:r>
            <a:endParaRPr lang="de-DE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7674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9D465D4-234B-0740-AA91-6A627F82F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253D1-080E-B340-9569-5B9343941D05}" type="slidenum">
              <a:rPr lang="de-DE" smtClean="0"/>
              <a:t>4</a:t>
            </a:fld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FADD45A3-2517-C94B-9FE6-FBEA291B7373}"/>
              </a:ext>
            </a:extLst>
          </p:cNvPr>
          <p:cNvSpPr txBox="1"/>
          <p:nvPr/>
        </p:nvSpPr>
        <p:spPr>
          <a:xfrm>
            <a:off x="3753051" y="2967335"/>
            <a:ext cx="46858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dirty="0"/>
              <a:t>Project </a:t>
            </a:r>
            <a:r>
              <a:rPr lang="de-DE" sz="5400" dirty="0" err="1"/>
              <a:t>Steps</a:t>
            </a:r>
            <a:r>
              <a:rPr lang="de-DE" sz="5400" dirty="0"/>
              <a:t> </a:t>
            </a:r>
          </a:p>
        </p:txBody>
      </p:sp>
      <p:pic>
        <p:nvPicPr>
          <p:cNvPr id="7" name="Grafik 6" descr="Zahnrad">
            <a:extLst>
              <a:ext uri="{FF2B5EF4-FFF2-40B4-BE49-F238E27FC236}">
                <a16:creationId xmlns:a16="http://schemas.microsoft.com/office/drawing/2014/main" id="{3DE93128-3B3E-564B-9282-2B43456C9B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8535" y="1334395"/>
            <a:ext cx="2516372" cy="2516372"/>
          </a:xfrm>
          <a:prstGeom prst="rect">
            <a:avLst/>
          </a:prstGeom>
        </p:spPr>
      </p:pic>
      <p:pic>
        <p:nvPicPr>
          <p:cNvPr id="9" name="Grafik 8" descr="Zahnräder">
            <a:extLst>
              <a:ext uri="{FF2B5EF4-FFF2-40B4-BE49-F238E27FC236}">
                <a16:creationId xmlns:a16="http://schemas.microsoft.com/office/drawing/2014/main" id="{4FE1675D-0595-0745-B6D6-3912BCF066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68037" y="574158"/>
            <a:ext cx="2516372" cy="2516372"/>
          </a:xfrm>
          <a:prstGeom prst="rect">
            <a:avLst/>
          </a:prstGeom>
        </p:spPr>
      </p:pic>
      <p:pic>
        <p:nvPicPr>
          <p:cNvPr id="11" name="Grafik 10" descr="Kopf mit Zahnrädern">
            <a:extLst>
              <a:ext uri="{FF2B5EF4-FFF2-40B4-BE49-F238E27FC236}">
                <a16:creationId xmlns:a16="http://schemas.microsoft.com/office/drawing/2014/main" id="{CD575428-E0B1-AB4A-A6DA-5F236352C1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81730" y="4014084"/>
            <a:ext cx="2516372" cy="251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379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D8D22BD5-A377-6A40-8433-9EAD285C2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Broad</a:t>
            </a:r>
            <a:r>
              <a:rPr lang="de-DE" dirty="0"/>
              <a:t> Analysis 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20FE510C-132A-F44C-BC51-381FA147E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253D1-080E-B340-9569-5B9343941D05}" type="slidenum">
              <a:rPr lang="de-DE" smtClean="0"/>
              <a:t>5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2F3BFC9-0152-D544-A251-54C964D41D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117" b="33744"/>
          <a:stretch/>
        </p:blipFill>
        <p:spPr>
          <a:xfrm>
            <a:off x="741811" y="1541232"/>
            <a:ext cx="3366893" cy="2746706"/>
          </a:xfrm>
          <a:prstGeom prst="rect">
            <a:avLst/>
          </a:prstGeom>
        </p:spPr>
      </p:pic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214771C4-C1D9-5743-9F04-49346AC29205}"/>
              </a:ext>
            </a:extLst>
          </p:cNvPr>
          <p:cNvGrpSpPr/>
          <p:nvPr/>
        </p:nvGrpSpPr>
        <p:grpSpPr>
          <a:xfrm>
            <a:off x="10049853" y="5233835"/>
            <a:ext cx="2520000" cy="1620000"/>
            <a:chOff x="7917902" y="3151378"/>
            <a:chExt cx="4933951" cy="3604214"/>
          </a:xfrm>
        </p:grpSpPr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31CE596F-148C-DA4A-839D-C9434E333459}"/>
                </a:ext>
              </a:extLst>
            </p:cNvPr>
            <p:cNvGrpSpPr/>
            <p:nvPr/>
          </p:nvGrpSpPr>
          <p:grpSpPr>
            <a:xfrm>
              <a:off x="7917902" y="3151378"/>
              <a:ext cx="4933951" cy="3604214"/>
              <a:chOff x="8301038" y="3151378"/>
              <a:chExt cx="4933951" cy="3604214"/>
            </a:xfrm>
          </p:grpSpPr>
          <p:pic>
            <p:nvPicPr>
              <p:cNvPr id="9" name="Grafik 8" descr="Hinweisschild">
                <a:extLst>
                  <a:ext uri="{FF2B5EF4-FFF2-40B4-BE49-F238E27FC236}">
                    <a16:creationId xmlns:a16="http://schemas.microsoft.com/office/drawing/2014/main" id="{EF7452DA-6E3D-7341-96CC-B2570B9EF09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 b="26951"/>
              <a:stretch/>
            </p:blipFill>
            <p:spPr>
              <a:xfrm>
                <a:off x="8301038" y="3151378"/>
                <a:ext cx="4933951" cy="3604214"/>
              </a:xfrm>
              <a:prstGeom prst="rect">
                <a:avLst/>
              </a:prstGeom>
            </p:spPr>
          </p:pic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0397BBE3-8042-944C-A29F-B98CD1FEE9D8}"/>
                  </a:ext>
                </a:extLst>
              </p:cNvPr>
              <p:cNvSpPr txBox="1"/>
              <p:nvPr/>
            </p:nvSpPr>
            <p:spPr>
              <a:xfrm>
                <a:off x="9367043" y="4471988"/>
                <a:ext cx="2801940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de-DE" sz="2600" dirty="0"/>
              </a:p>
            </p:txBody>
          </p:sp>
        </p:grp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4FAA16E0-4B77-BE44-9759-E3B9B412CF60}"/>
                </a:ext>
              </a:extLst>
            </p:cNvPr>
            <p:cNvSpPr txBox="1"/>
            <p:nvPr/>
          </p:nvSpPr>
          <p:spPr>
            <a:xfrm>
              <a:off x="9260884" y="4471989"/>
              <a:ext cx="2247984" cy="22596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/>
                <a:t>Gene </a:t>
              </a:r>
              <a:r>
                <a:rPr lang="de-DE" sz="1200" dirty="0" err="1"/>
                <a:t>expression</a:t>
              </a:r>
              <a:r>
                <a:rPr lang="de-DE" sz="1200" dirty="0"/>
                <a:t> </a:t>
              </a:r>
              <a:r>
                <a:rPr lang="de-DE" sz="1200" dirty="0" err="1"/>
                <a:t>profiles</a:t>
              </a:r>
              <a:endParaRPr lang="de-DE" sz="1200" dirty="0"/>
            </a:p>
            <a:p>
              <a:pPr algn="ctr"/>
              <a:endParaRPr lang="de-DE" sz="1200" dirty="0"/>
            </a:p>
            <a:p>
              <a:pPr algn="ctr"/>
              <a:endParaRPr lang="de-DE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14889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B2AA85-6B6A-964A-B4A2-6CAB82441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analysis</a:t>
            </a:r>
            <a:r>
              <a:rPr lang="de-DE" dirty="0"/>
              <a:t> 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ED3E814-7046-0646-945A-167F66DD3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253D1-080E-B340-9569-5B9343941D05}" type="slidenum">
              <a:rPr lang="de-DE" smtClean="0"/>
              <a:t>6</a:t>
            </a:fld>
            <a:endParaRPr lang="de-DE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80EEFB5B-8555-154A-87D1-68A99A39D79C}"/>
              </a:ext>
            </a:extLst>
          </p:cNvPr>
          <p:cNvSpPr txBox="1">
            <a:spLocks/>
          </p:cNvSpPr>
          <p:nvPr/>
        </p:nvSpPr>
        <p:spPr>
          <a:xfrm>
            <a:off x="874220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de-DE" sz="3200" dirty="0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C39258C7-5F5B-9E4C-9124-B28A99DD6AD7}"/>
              </a:ext>
            </a:extLst>
          </p:cNvPr>
          <p:cNvGrpSpPr/>
          <p:nvPr/>
        </p:nvGrpSpPr>
        <p:grpSpPr>
          <a:xfrm>
            <a:off x="10049853" y="5233835"/>
            <a:ext cx="2520000" cy="1620000"/>
            <a:chOff x="7917902" y="3151378"/>
            <a:chExt cx="4933951" cy="3604214"/>
          </a:xfrm>
        </p:grpSpPr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3D2C3BC9-80C2-D44D-9A66-785FA7E29C71}"/>
                </a:ext>
              </a:extLst>
            </p:cNvPr>
            <p:cNvGrpSpPr/>
            <p:nvPr/>
          </p:nvGrpSpPr>
          <p:grpSpPr>
            <a:xfrm>
              <a:off x="7917902" y="3151378"/>
              <a:ext cx="4933951" cy="3604214"/>
              <a:chOff x="8301038" y="3151378"/>
              <a:chExt cx="4933951" cy="3604214"/>
            </a:xfrm>
          </p:grpSpPr>
          <p:pic>
            <p:nvPicPr>
              <p:cNvPr id="12" name="Grafik 11" descr="Hinweisschild">
                <a:extLst>
                  <a:ext uri="{FF2B5EF4-FFF2-40B4-BE49-F238E27FC236}">
                    <a16:creationId xmlns:a16="http://schemas.microsoft.com/office/drawing/2014/main" id="{86A2EDCC-DF83-3D45-AC3B-B9929EB4C64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b="26951"/>
              <a:stretch/>
            </p:blipFill>
            <p:spPr>
              <a:xfrm>
                <a:off x="8301038" y="3151378"/>
                <a:ext cx="4933951" cy="3604214"/>
              </a:xfrm>
              <a:prstGeom prst="rect">
                <a:avLst/>
              </a:prstGeom>
            </p:spPr>
          </p:pic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79D3607B-8F5F-6E42-A303-EE6FB88718BF}"/>
                  </a:ext>
                </a:extLst>
              </p:cNvPr>
              <p:cNvSpPr txBox="1"/>
              <p:nvPr/>
            </p:nvSpPr>
            <p:spPr>
              <a:xfrm>
                <a:off x="9367043" y="4471988"/>
                <a:ext cx="2801940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de-DE" sz="2600" dirty="0"/>
              </a:p>
            </p:txBody>
          </p:sp>
        </p:grp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C9E5BAA2-EC57-894D-B59D-2B18FD2783F9}"/>
                </a:ext>
              </a:extLst>
            </p:cNvPr>
            <p:cNvSpPr txBox="1"/>
            <p:nvPr/>
          </p:nvSpPr>
          <p:spPr>
            <a:xfrm>
              <a:off x="9260884" y="4471989"/>
              <a:ext cx="2247984" cy="1437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Bio-markers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81908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B2AA85-6B6A-964A-B4A2-6CAB82441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analysis</a:t>
            </a:r>
            <a:r>
              <a:rPr lang="de-DE" dirty="0"/>
              <a:t> 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ED3E814-7046-0646-945A-167F66DD3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253D1-080E-B340-9569-5B9343941D05}" type="slidenum">
              <a:rPr lang="de-DE" smtClean="0"/>
              <a:t>7</a:t>
            </a:fld>
            <a:endParaRPr lang="de-DE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2788D3AB-3CAC-504F-839D-309C9CF3D6C1}"/>
              </a:ext>
            </a:extLst>
          </p:cNvPr>
          <p:cNvSpPr txBox="1">
            <a:spLocks/>
          </p:cNvSpPr>
          <p:nvPr/>
        </p:nvSpPr>
        <p:spPr>
          <a:xfrm>
            <a:off x="1103312" y="1438656"/>
            <a:ext cx="8946541" cy="2292097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" dirty="0"/>
              <a:t>Is there a correlation between drug sensitivity and the influence on gene expression ? </a:t>
            </a:r>
          </a:p>
          <a:p>
            <a:pPr marL="0" indent="0">
              <a:buNone/>
            </a:pPr>
            <a:r>
              <a:rPr lang="de-DE" dirty="0" err="1"/>
              <a:t>Copy</a:t>
            </a:r>
            <a:r>
              <a:rPr lang="de-DE" dirty="0"/>
              <a:t>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>
                <a:sym typeface="Wingdings" pitchFamily="2" charset="2"/>
              </a:rPr>
              <a:t> </a:t>
            </a:r>
            <a:r>
              <a:rPr lang="de-DE" dirty="0" err="1">
                <a:sym typeface="Wingdings" pitchFamily="2" charset="2"/>
              </a:rPr>
              <a:t>expression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change</a:t>
            </a:r>
            <a:r>
              <a:rPr lang="de-DE" dirty="0">
                <a:sym typeface="Wingdings" pitchFamily="2" charset="2"/>
              </a:rPr>
              <a:t> </a:t>
            </a:r>
            <a:endParaRPr lang="de-DE" dirty="0"/>
          </a:p>
          <a:p>
            <a:r>
              <a:rPr lang="de-DE" dirty="0"/>
              <a:t>Lineare Regression </a:t>
            </a:r>
          </a:p>
          <a:p>
            <a:r>
              <a:rPr lang="de-DE" dirty="0"/>
              <a:t>Über </a:t>
            </a:r>
            <a:r>
              <a:rPr lang="de-DE" dirty="0" err="1"/>
              <a:t>Mean</a:t>
            </a:r>
            <a:r>
              <a:rPr lang="de-DE" dirty="0"/>
              <a:t> oder für jedes Gen einzeln</a:t>
            </a:r>
          </a:p>
          <a:p>
            <a:r>
              <a:rPr lang="de-DE" dirty="0"/>
              <a:t>Vorhersage </a:t>
            </a:r>
            <a:r>
              <a:rPr lang="de-DE" dirty="0" err="1"/>
              <a:t>drug</a:t>
            </a:r>
            <a:r>
              <a:rPr lang="de-DE" dirty="0"/>
              <a:t> </a:t>
            </a:r>
            <a:r>
              <a:rPr lang="de-DE" dirty="0" err="1"/>
              <a:t>sensitivity</a:t>
            </a:r>
            <a:r>
              <a:rPr lang="de-DE" dirty="0"/>
              <a:t> </a:t>
            </a:r>
            <a:r>
              <a:rPr lang="de-DE" dirty="0">
                <a:sym typeface="Wingdings" pitchFamily="2" charset="2"/>
              </a:rPr>
              <a:t> </a:t>
            </a:r>
            <a:br>
              <a:rPr lang="de-DE" dirty="0">
                <a:sym typeface="Wingdings" pitchFamily="2" charset="2"/>
              </a:rPr>
            </a:br>
            <a:r>
              <a:rPr lang="de-DE" dirty="0"/>
              <a:t>Wirkung auf Genexpression ?  </a:t>
            </a:r>
          </a:p>
          <a:p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biomarker</a:t>
            </a:r>
            <a:r>
              <a:rPr lang="de-DE" dirty="0"/>
              <a:t>(s)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biggest</a:t>
            </a:r>
            <a:r>
              <a:rPr lang="de-DE" dirty="0"/>
              <a:t> </a:t>
            </a:r>
            <a:r>
              <a:rPr lang="de-DE" dirty="0" err="1"/>
              <a:t>effects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all </a:t>
            </a:r>
            <a:r>
              <a:rPr lang="de-DE" dirty="0" err="1"/>
              <a:t>cell</a:t>
            </a:r>
            <a:r>
              <a:rPr lang="de-DE" dirty="0"/>
              <a:t> </a:t>
            </a:r>
            <a:r>
              <a:rPr lang="de-DE" dirty="0" err="1"/>
              <a:t>lines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could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therapy</a:t>
            </a:r>
            <a:r>
              <a:rPr lang="de-DE" dirty="0"/>
              <a:t>?</a:t>
            </a:r>
          </a:p>
          <a:p>
            <a:pPr marL="0" indent="0">
              <a:buFont typeface="Wingdings 3" charset="2"/>
              <a:buNone/>
            </a:pPr>
            <a:r>
              <a:rPr lang="de-DE" dirty="0"/>
              <a:t> </a:t>
            </a:r>
          </a:p>
          <a:p>
            <a:endParaRPr lang="de-DE" dirty="0"/>
          </a:p>
          <a:p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942CC04-ACCC-D341-9953-7D22AE61A1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465" y="3463162"/>
            <a:ext cx="4188535" cy="2942120"/>
          </a:xfrm>
          <a:prstGeom prst="rect">
            <a:avLst/>
          </a:prstGeom>
        </p:spPr>
      </p:pic>
      <p:sp>
        <p:nvSpPr>
          <p:cNvPr id="8" name="Titel 1">
            <a:extLst>
              <a:ext uri="{FF2B5EF4-FFF2-40B4-BE49-F238E27FC236}">
                <a16:creationId xmlns:a16="http://schemas.microsoft.com/office/drawing/2014/main" id="{80EEFB5B-8555-154A-87D1-68A99A39D79C}"/>
              </a:ext>
            </a:extLst>
          </p:cNvPr>
          <p:cNvSpPr txBox="1">
            <a:spLocks/>
          </p:cNvSpPr>
          <p:nvPr/>
        </p:nvSpPr>
        <p:spPr>
          <a:xfrm>
            <a:off x="874220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de-DE" sz="3200" dirty="0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C39258C7-5F5B-9E4C-9124-B28A99DD6AD7}"/>
              </a:ext>
            </a:extLst>
          </p:cNvPr>
          <p:cNvGrpSpPr/>
          <p:nvPr/>
        </p:nvGrpSpPr>
        <p:grpSpPr>
          <a:xfrm>
            <a:off x="10049853" y="5233835"/>
            <a:ext cx="2520000" cy="1620000"/>
            <a:chOff x="7917902" y="3151378"/>
            <a:chExt cx="4933951" cy="3604214"/>
          </a:xfrm>
        </p:grpSpPr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3D2C3BC9-80C2-D44D-9A66-785FA7E29C71}"/>
                </a:ext>
              </a:extLst>
            </p:cNvPr>
            <p:cNvGrpSpPr/>
            <p:nvPr/>
          </p:nvGrpSpPr>
          <p:grpSpPr>
            <a:xfrm>
              <a:off x="7917902" y="3151378"/>
              <a:ext cx="4933951" cy="3604214"/>
              <a:chOff x="8301038" y="3151378"/>
              <a:chExt cx="4933951" cy="3604214"/>
            </a:xfrm>
          </p:grpSpPr>
          <p:pic>
            <p:nvPicPr>
              <p:cNvPr id="12" name="Grafik 11" descr="Hinweisschild">
                <a:extLst>
                  <a:ext uri="{FF2B5EF4-FFF2-40B4-BE49-F238E27FC236}">
                    <a16:creationId xmlns:a16="http://schemas.microsoft.com/office/drawing/2014/main" id="{86A2EDCC-DF83-3D45-AC3B-B9929EB4C64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 b="26951"/>
              <a:stretch/>
            </p:blipFill>
            <p:spPr>
              <a:xfrm>
                <a:off x="8301038" y="3151378"/>
                <a:ext cx="4933951" cy="3604214"/>
              </a:xfrm>
              <a:prstGeom prst="rect">
                <a:avLst/>
              </a:prstGeom>
            </p:spPr>
          </p:pic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79D3607B-8F5F-6E42-A303-EE6FB88718BF}"/>
                  </a:ext>
                </a:extLst>
              </p:cNvPr>
              <p:cNvSpPr txBox="1"/>
              <p:nvPr/>
            </p:nvSpPr>
            <p:spPr>
              <a:xfrm>
                <a:off x="9367043" y="4471988"/>
                <a:ext cx="2801940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de-DE" sz="2600" dirty="0"/>
              </a:p>
            </p:txBody>
          </p:sp>
        </p:grp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C9E5BAA2-EC57-894D-B59D-2B18FD2783F9}"/>
                </a:ext>
              </a:extLst>
            </p:cNvPr>
            <p:cNvSpPr txBox="1"/>
            <p:nvPr/>
          </p:nvSpPr>
          <p:spPr>
            <a:xfrm>
              <a:off x="9260884" y="4471989"/>
              <a:ext cx="2247984" cy="1437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Drug </a:t>
              </a:r>
              <a:r>
                <a:rPr lang="de-DE" dirty="0" err="1"/>
                <a:t>sensitvity</a:t>
              </a:r>
              <a:r>
                <a:rPr lang="de-DE" dirty="0"/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3336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2FA9F5-3829-F046-A4F2-42AAB576A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z="2800" dirty="0"/>
              <a:t>Is there a connection between the effectiveness of the drug and the cell line? For which types of cancer can </a:t>
            </a:r>
            <a:r>
              <a:rPr lang="en" sz="2800" dirty="0" err="1"/>
              <a:t>Vorinostat</a:t>
            </a:r>
            <a:r>
              <a:rPr lang="en" sz="2800" dirty="0"/>
              <a:t> possibly be used?</a:t>
            </a:r>
            <a:endParaRPr lang="de-DE" sz="28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4388720-16B4-2F48-8A78-495F0E8A4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r>
              <a:rPr lang="de-DE" dirty="0" err="1"/>
              <a:t>Scatter</a:t>
            </a:r>
            <a:r>
              <a:rPr lang="de-DE" dirty="0"/>
              <a:t> </a:t>
            </a:r>
            <a:r>
              <a:rPr lang="de-DE" dirty="0" err="1"/>
              <a:t>plot</a:t>
            </a:r>
            <a:r>
              <a:rPr lang="de-DE" dirty="0"/>
              <a:t> über </a:t>
            </a:r>
            <a:r>
              <a:rPr lang="de-DE" dirty="0" err="1"/>
              <a:t>mean</a:t>
            </a:r>
            <a:r>
              <a:rPr lang="de-DE" dirty="0"/>
              <a:t> und angefärbt </a:t>
            </a:r>
          </a:p>
          <a:p>
            <a:r>
              <a:rPr lang="de-DE" dirty="0" err="1"/>
              <a:t>Heatmap</a:t>
            </a:r>
            <a:r>
              <a:rPr lang="de-DE" dirty="0"/>
              <a:t> </a:t>
            </a:r>
            <a:r>
              <a:rPr lang="de-DE" dirty="0">
                <a:sym typeface="Wingdings" pitchFamily="2" charset="2"/>
              </a:rPr>
              <a:t> </a:t>
            </a:r>
            <a:r>
              <a:rPr lang="de-DE" dirty="0" err="1">
                <a:sym typeface="Wingdings" pitchFamily="2" charset="2"/>
              </a:rPr>
              <a:t>dendrogram</a:t>
            </a:r>
            <a:endParaRPr lang="de-DE" dirty="0">
              <a:sym typeface="Wingdings" pitchFamily="2" charset="2"/>
            </a:endParaRPr>
          </a:p>
          <a:p>
            <a:r>
              <a:rPr lang="de-DE" dirty="0">
                <a:sym typeface="Wingdings" pitchFamily="2" charset="2"/>
              </a:rPr>
              <a:t>K </a:t>
            </a:r>
            <a:r>
              <a:rPr lang="de-DE" dirty="0" err="1">
                <a:sym typeface="Wingdings" pitchFamily="2" charset="2"/>
              </a:rPr>
              <a:t>means</a:t>
            </a:r>
            <a:r>
              <a:rPr lang="de-DE" dirty="0">
                <a:sym typeface="Wingdings" pitchFamily="2" charset="2"/>
              </a:rPr>
              <a:t> oder PCA 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8E2E14A-8D58-844B-BEF6-0D4ADEB5B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253D1-080E-B340-9569-5B9343941D05}" type="slidenum">
              <a:rPr lang="de-DE" smtClean="0"/>
              <a:t>8</a:t>
            </a:fld>
            <a:endParaRPr lang="de-DE"/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6A5822F0-F845-4C4E-8DF1-5860E39DCC9F}"/>
              </a:ext>
            </a:extLst>
          </p:cNvPr>
          <p:cNvGrpSpPr/>
          <p:nvPr/>
        </p:nvGrpSpPr>
        <p:grpSpPr>
          <a:xfrm>
            <a:off x="10049853" y="5238000"/>
            <a:ext cx="2520000" cy="1620000"/>
            <a:chOff x="7917902" y="3052953"/>
            <a:chExt cx="5163437" cy="3771853"/>
          </a:xfrm>
        </p:grpSpPr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D7D91F52-57E1-0440-B594-F52D1C2FBA70}"/>
                </a:ext>
              </a:extLst>
            </p:cNvPr>
            <p:cNvGrpSpPr/>
            <p:nvPr/>
          </p:nvGrpSpPr>
          <p:grpSpPr>
            <a:xfrm>
              <a:off x="7917902" y="3052953"/>
              <a:ext cx="5163437" cy="3771853"/>
              <a:chOff x="8301038" y="3052953"/>
              <a:chExt cx="5163437" cy="3771853"/>
            </a:xfrm>
          </p:grpSpPr>
          <p:pic>
            <p:nvPicPr>
              <p:cNvPr id="8" name="Grafik 7" descr="Hinweisschild">
                <a:extLst>
                  <a:ext uri="{FF2B5EF4-FFF2-40B4-BE49-F238E27FC236}">
                    <a16:creationId xmlns:a16="http://schemas.microsoft.com/office/drawing/2014/main" id="{4EEBE598-D702-954F-AEEA-58BE21BB22A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b="26951"/>
              <a:stretch/>
            </p:blipFill>
            <p:spPr>
              <a:xfrm>
                <a:off x="8301038" y="3052953"/>
                <a:ext cx="5163437" cy="3771853"/>
              </a:xfrm>
              <a:prstGeom prst="rect">
                <a:avLst/>
              </a:prstGeom>
            </p:spPr>
          </p:pic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9DC87C5C-C348-C44D-808A-7A7A197927A1}"/>
                  </a:ext>
                </a:extLst>
              </p:cNvPr>
              <p:cNvSpPr txBox="1"/>
              <p:nvPr/>
            </p:nvSpPr>
            <p:spPr>
              <a:xfrm>
                <a:off x="9367043" y="4471988"/>
                <a:ext cx="2801940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de-DE" sz="2600" dirty="0"/>
              </a:p>
            </p:txBody>
          </p:sp>
        </p:grp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2E5D4DAB-0618-4243-BF7C-7CEB386098A7}"/>
                </a:ext>
              </a:extLst>
            </p:cNvPr>
            <p:cNvSpPr txBox="1"/>
            <p:nvPr/>
          </p:nvSpPr>
          <p:spPr>
            <a:xfrm>
              <a:off x="9207815" y="4544854"/>
              <a:ext cx="2563081" cy="13615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600" dirty="0"/>
                <a:t>Cancer </a:t>
              </a:r>
              <a:r>
                <a:rPr lang="de-DE" sz="1600" dirty="0" err="1"/>
                <a:t>types</a:t>
              </a:r>
              <a:endParaRPr lang="de-DE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60283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019401-37BF-5640-848D-A605EBB61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z="3200" dirty="0"/>
              <a:t>Which pathways does </a:t>
            </a:r>
            <a:r>
              <a:rPr lang="en" sz="3200" dirty="0" err="1"/>
              <a:t>Vorinostat</a:t>
            </a:r>
            <a:r>
              <a:rPr lang="en" sz="3200" dirty="0"/>
              <a:t> interfere with? Are the pathways connected? </a:t>
            </a:r>
            <a:endParaRPr lang="de-DE" sz="32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48CA3A-C820-0748-A995-656A7CECB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https://www.ncbi.nlm.nih.gov/pmc/articles/PMC6145638/</a:t>
            </a:r>
            <a:endParaRPr lang="de-DE" dirty="0"/>
          </a:p>
          <a:p>
            <a:r>
              <a:rPr lang="de-DE" dirty="0" err="1"/>
              <a:t>Cytoscape</a:t>
            </a:r>
            <a:r>
              <a:rPr lang="de-DE" dirty="0"/>
              <a:t> </a:t>
            </a:r>
          </a:p>
          <a:p>
            <a:r>
              <a:rPr lang="de-DE" dirty="0" err="1"/>
              <a:t>Pathway</a:t>
            </a:r>
            <a:r>
              <a:rPr lang="de-DE" dirty="0"/>
              <a:t> </a:t>
            </a:r>
            <a:r>
              <a:rPr lang="de-DE" dirty="0" err="1"/>
              <a:t>enrichment</a:t>
            </a:r>
            <a:r>
              <a:rPr lang="de-DE" dirty="0"/>
              <a:t> </a:t>
            </a:r>
            <a:r>
              <a:rPr lang="de-DE" dirty="0" err="1"/>
              <a:t>analysis</a:t>
            </a:r>
            <a:r>
              <a:rPr lang="de-DE" dirty="0"/>
              <a:t> </a:t>
            </a:r>
          </a:p>
          <a:p>
            <a:r>
              <a:rPr lang="de-DE" dirty="0"/>
              <a:t>KEGG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8FC82DE-A969-8642-A1C3-294DE95D0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253D1-080E-B340-9569-5B9343941D05}" type="slidenum">
              <a:rPr lang="de-DE" smtClean="0"/>
              <a:t>9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242041A-A39F-154B-B96C-3724A64CD7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9837" y="1719072"/>
            <a:ext cx="3145405" cy="4273870"/>
          </a:xfrm>
          <a:prstGeom prst="rect">
            <a:avLst/>
          </a:prstGeom>
        </p:spPr>
      </p:pic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65C8E367-3AD3-3742-9FB9-B63E44F84E4D}"/>
              </a:ext>
            </a:extLst>
          </p:cNvPr>
          <p:cNvGrpSpPr/>
          <p:nvPr/>
        </p:nvGrpSpPr>
        <p:grpSpPr>
          <a:xfrm>
            <a:off x="10161153" y="5241851"/>
            <a:ext cx="2539199" cy="1616149"/>
            <a:chOff x="7917902" y="3151378"/>
            <a:chExt cx="4933951" cy="3604214"/>
          </a:xfrm>
        </p:grpSpPr>
        <p:grpSp>
          <p:nvGrpSpPr>
            <p:cNvPr id="8" name="Gruppieren 7">
              <a:extLst>
                <a:ext uri="{FF2B5EF4-FFF2-40B4-BE49-F238E27FC236}">
                  <a16:creationId xmlns:a16="http://schemas.microsoft.com/office/drawing/2014/main" id="{F176881B-61FE-814D-9F00-6E36734704AC}"/>
                </a:ext>
              </a:extLst>
            </p:cNvPr>
            <p:cNvGrpSpPr/>
            <p:nvPr/>
          </p:nvGrpSpPr>
          <p:grpSpPr>
            <a:xfrm>
              <a:off x="7917902" y="3151378"/>
              <a:ext cx="4933951" cy="3604214"/>
              <a:chOff x="8301038" y="3151378"/>
              <a:chExt cx="4933951" cy="3604214"/>
            </a:xfrm>
          </p:grpSpPr>
          <p:pic>
            <p:nvPicPr>
              <p:cNvPr id="10" name="Grafik 9" descr="Hinweisschild">
                <a:extLst>
                  <a:ext uri="{FF2B5EF4-FFF2-40B4-BE49-F238E27FC236}">
                    <a16:creationId xmlns:a16="http://schemas.microsoft.com/office/drawing/2014/main" id="{6E88EC07-0BF0-B340-B6F1-678F67204C7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 b="26951"/>
              <a:stretch/>
            </p:blipFill>
            <p:spPr>
              <a:xfrm>
                <a:off x="8301038" y="3151378"/>
                <a:ext cx="4933951" cy="3604214"/>
              </a:xfrm>
              <a:prstGeom prst="rect">
                <a:avLst/>
              </a:prstGeom>
            </p:spPr>
          </p:pic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C227669A-8412-FF4B-ADD4-877D6717F1C3}"/>
                  </a:ext>
                </a:extLst>
              </p:cNvPr>
              <p:cNvSpPr txBox="1"/>
              <p:nvPr/>
            </p:nvSpPr>
            <p:spPr>
              <a:xfrm>
                <a:off x="9367043" y="4471988"/>
                <a:ext cx="2801940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de-DE" sz="2600" dirty="0"/>
              </a:p>
            </p:txBody>
          </p:sp>
        </p:grp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244D87A5-0EE2-B445-9329-7D83022520EB}"/>
                </a:ext>
              </a:extLst>
            </p:cNvPr>
            <p:cNvSpPr txBox="1"/>
            <p:nvPr/>
          </p:nvSpPr>
          <p:spPr>
            <a:xfrm>
              <a:off x="9187281" y="4767141"/>
              <a:ext cx="2449166" cy="823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err="1"/>
                <a:t>Pathways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37865855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Blaugrü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{EE1B20D8-2F94-CC4F-BF3D-3DB3A19438F8}tf10001062</Template>
  <TotalTime>0</TotalTime>
  <Words>201</Words>
  <Application>Microsoft Macintosh PowerPoint</Application>
  <PresentationFormat>Breitbild</PresentationFormat>
  <Paragraphs>59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Wingdings 3</vt:lpstr>
      <vt:lpstr>Ion</vt:lpstr>
      <vt:lpstr>Effects of Vorinostat in Cancer Treatment</vt:lpstr>
      <vt:lpstr>NCI Transcriptional Pharmacodynamics Workbench</vt:lpstr>
      <vt:lpstr>Our focus: Vorinostat </vt:lpstr>
      <vt:lpstr>PowerPoint-Präsentation</vt:lpstr>
      <vt:lpstr>Broad Analysis </vt:lpstr>
      <vt:lpstr>Specific analysis </vt:lpstr>
      <vt:lpstr>Specific analysis </vt:lpstr>
      <vt:lpstr>Is there a connection between the effectiveness of the drug and the cell line? For which types of cancer can Vorinostat possibly be used?</vt:lpstr>
      <vt:lpstr>Which pathways does Vorinostat interfere with? Are the pathways connected? </vt:lpstr>
      <vt:lpstr>Timeline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Effects of Vorinostat in Cancer Treatment</dc:title>
  <dc:creator>Laura Plutowski</dc:creator>
  <cp:lastModifiedBy>Laura Plutowski</cp:lastModifiedBy>
  <cp:revision>50</cp:revision>
  <dcterms:created xsi:type="dcterms:W3CDTF">2019-05-01T07:10:33Z</dcterms:created>
  <dcterms:modified xsi:type="dcterms:W3CDTF">2019-05-09T15:03:06Z</dcterms:modified>
</cp:coreProperties>
</file>