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70" r:id="rId9"/>
    <p:sldId id="264" r:id="rId10"/>
    <p:sldId id="26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650"/>
  </p:normalViewPr>
  <p:slideViewPr>
    <p:cSldViewPr snapToGrid="0" snapToObjects="1">
      <p:cViewPr>
        <p:scale>
          <a:sx n="110" d="100"/>
          <a:sy n="110" d="100"/>
        </p:scale>
        <p:origin x="1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70166-D529-5F46-97DC-4FAB36561EC9}" type="datetimeFigureOut">
              <a:rPr lang="de-DE" smtClean="0"/>
              <a:t>07.05.19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28196-AEEE-074E-89B0-22A5787970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17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Grenzen 2,-2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28196-AEEE-074E-89B0-22A57879700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94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6785" y="6177219"/>
            <a:ext cx="990599" cy="304799"/>
          </a:xfrm>
        </p:spPr>
        <p:txBody>
          <a:bodyPr/>
          <a:lstStyle/>
          <a:p>
            <a:fld id="{4E408CFD-9E50-CF43-9B4B-218B425A4CED}" type="datetime1">
              <a:rPr lang="de-DE" smtClean="0"/>
              <a:t>07.05.19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4955" y="6177219"/>
            <a:ext cx="3859795" cy="30480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168253D1-080E-B340-9569-5B9343941D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519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AD2D-702A-BC4F-8CBE-FA013AEF1EA0}" type="datetime1">
              <a:rPr lang="de-DE" smtClean="0"/>
              <a:t>07.05.19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3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62D4-1010-AA4B-83E3-EBF0051F757E}" type="datetime1">
              <a:rPr lang="de-DE" smtClean="0"/>
              <a:t>07.05.19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71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D863-2662-664D-8441-509412B0AE5B}" type="datetime1">
              <a:rPr lang="de-DE" smtClean="0"/>
              <a:t>07.05.19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863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0CC4-A229-B643-A1A4-279C5DD9145A}" type="datetime1">
              <a:rPr lang="de-DE" smtClean="0"/>
              <a:t>07.05.19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955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150-D933-7849-AA48-A3AD333DEB44}" type="datetime1">
              <a:rPr lang="de-DE" smtClean="0"/>
              <a:t>07.05.19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94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9CD7-F15B-0844-A974-0C7FBF79F64E}" type="datetime1">
              <a:rPr lang="de-DE" smtClean="0"/>
              <a:t>07.05.19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997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102B-26EE-F340-84CB-82A739451241}" type="datetime1">
              <a:rPr lang="de-DE" smtClean="0"/>
              <a:t>07.05.19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686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20E2-18F3-3F4C-9982-1F135997AC98}" type="datetime1">
              <a:rPr lang="de-DE" smtClean="0"/>
              <a:t>07.05.19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08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43C4-31DC-D641-88C6-64AD1231B18D}" type="datetime1">
              <a:rPr lang="de-DE" smtClean="0"/>
              <a:t>07.05.19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51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0561-80E1-FC46-91C1-DB5BD169C33A}" type="datetime1">
              <a:rPr lang="de-DE" smtClean="0"/>
              <a:t>07.05.19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0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05ED-C2FE-104A-8C35-6EB9799636FD}" type="datetime1">
              <a:rPr lang="de-DE" smtClean="0"/>
              <a:t>07.05.19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25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3FD8-51E5-494B-8BCB-0E3723455F50}" type="datetime1">
              <a:rPr lang="de-DE" smtClean="0"/>
              <a:t>07.05.19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29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8149-D9E1-AE46-AC4B-B917985ECBDD}" type="datetime1">
              <a:rPr lang="de-DE" smtClean="0"/>
              <a:t>07.05.19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19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BB9B-55D9-8C40-81AD-8DF2A79732FD}" type="datetime1">
              <a:rPr lang="de-DE" smtClean="0"/>
              <a:t>07.05.19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35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2D8D-48B7-F849-AAB7-22A3369328B1}" type="datetime1">
              <a:rPr lang="de-DE" smtClean="0"/>
              <a:t>07.05.19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4C94-2A52-9444-8266-337E9D3FAC21}" type="datetime1">
              <a:rPr lang="de-DE" smtClean="0"/>
              <a:t>07.05.19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76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78804" y="4995582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93388" y="640987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0501FA-0544-3547-A3E3-EEE6B81A175E}" type="datetime1">
              <a:rPr lang="de-DE" smtClean="0"/>
              <a:t>07.05.19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3312" y="64388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168253D1-080E-B340-9569-5B9343941D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283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FDB29-FFDC-8341-BDA5-98FD61531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447799"/>
            <a:ext cx="12192000" cy="3329581"/>
          </a:xfrm>
        </p:spPr>
        <p:txBody>
          <a:bodyPr/>
          <a:lstStyle/>
          <a:p>
            <a:pPr algn="ctr"/>
            <a:r>
              <a:rPr lang="de-DE" sz="6600" dirty="0" err="1"/>
              <a:t>Effects</a:t>
            </a:r>
            <a:r>
              <a:rPr lang="de-DE" sz="6600" dirty="0"/>
              <a:t>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Vorinostat</a:t>
            </a:r>
            <a:r>
              <a:rPr lang="de-DE" sz="6600" dirty="0"/>
              <a:t> in Cancer Treatment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4EA43D-BE67-C94E-81FC-6A022F371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1874692"/>
            <a:ext cx="8825658" cy="632821"/>
          </a:xfrm>
        </p:spPr>
        <p:txBody>
          <a:bodyPr/>
          <a:lstStyle/>
          <a:p>
            <a:pPr algn="ctr"/>
            <a:r>
              <a:rPr lang="de-DE" b="1" dirty="0"/>
              <a:t>Project </a:t>
            </a:r>
            <a:r>
              <a:rPr lang="de-DE" b="1" dirty="0" err="1"/>
              <a:t>Proposal</a:t>
            </a:r>
            <a:r>
              <a:rPr lang="de-DE" b="1" dirty="0"/>
              <a:t>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130167-B5D0-924A-93F1-BCA6D7A7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8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E7F137B-D0F9-7142-97F5-EC49802F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Final </a:t>
            </a:r>
            <a:r>
              <a:rPr lang="de-DE" dirty="0" err="1"/>
              <a:t>results</a:t>
            </a:r>
            <a:r>
              <a:rPr lang="de-DE" dirty="0"/>
              <a:t>: </a:t>
            </a:r>
            <a:r>
              <a:rPr lang="de-DE" sz="4400" dirty="0" err="1"/>
              <a:t>Effects</a:t>
            </a:r>
            <a:r>
              <a:rPr lang="de-DE" sz="4400" dirty="0"/>
              <a:t> </a:t>
            </a:r>
            <a:r>
              <a:rPr lang="de-DE" sz="4400" dirty="0" err="1"/>
              <a:t>of</a:t>
            </a:r>
            <a:r>
              <a:rPr lang="de-DE" sz="4400" dirty="0"/>
              <a:t> </a:t>
            </a:r>
            <a:r>
              <a:rPr lang="de-DE" sz="4400" dirty="0" err="1"/>
              <a:t>Vorinostat</a:t>
            </a:r>
            <a:r>
              <a:rPr lang="de-DE" sz="4400" dirty="0"/>
              <a:t> in Cancer Treatment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AEE8E5-9564-C64B-8A6C-21523584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10</a:t>
            </a:fld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865B6B0-A35A-1845-9072-E867891A9CE1}"/>
              </a:ext>
            </a:extLst>
          </p:cNvPr>
          <p:cNvGrpSpPr/>
          <p:nvPr/>
        </p:nvGrpSpPr>
        <p:grpSpPr>
          <a:xfrm>
            <a:off x="344405" y="1619251"/>
            <a:ext cx="5238749" cy="5238749"/>
            <a:chOff x="3476625" y="1619251"/>
            <a:chExt cx="5238749" cy="5238749"/>
          </a:xfrm>
        </p:grpSpPr>
        <p:pic>
          <p:nvPicPr>
            <p:cNvPr id="8" name="Grafik 7" descr="Trophäe">
              <a:extLst>
                <a:ext uri="{FF2B5EF4-FFF2-40B4-BE49-F238E27FC236}">
                  <a16:creationId xmlns:a16="http://schemas.microsoft.com/office/drawing/2014/main" id="{19C88F55-81B8-924C-87AA-D1F843D60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6625" y="1619251"/>
              <a:ext cx="5238749" cy="5238749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8C511F5-A2E3-9744-B045-0EAF066939AE}"/>
                </a:ext>
              </a:extLst>
            </p:cNvPr>
            <p:cNvSpPr txBox="1"/>
            <p:nvPr/>
          </p:nvSpPr>
          <p:spPr>
            <a:xfrm>
              <a:off x="4901609" y="2690336"/>
              <a:ext cx="2424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Drug –</a:t>
              </a:r>
              <a:r>
                <a:rPr lang="de-DE" dirty="0" err="1"/>
                <a:t>target</a:t>
              </a:r>
              <a:r>
                <a:rPr lang="de-DE" dirty="0"/>
                <a:t> </a:t>
              </a:r>
              <a:r>
                <a:rPr lang="de-DE" dirty="0" err="1"/>
                <a:t>network</a:t>
              </a:r>
              <a:endParaRPr lang="de-DE" dirty="0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A979525A-1F13-FF48-B45F-E8CCB0E32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853248"/>
            <a:ext cx="6344578" cy="445001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B1BA958-8544-B24C-BE31-B7D5134E1A21}"/>
              </a:ext>
            </a:extLst>
          </p:cNvPr>
          <p:cNvSpPr/>
          <p:nvPr/>
        </p:nvSpPr>
        <p:spPr>
          <a:xfrm>
            <a:off x="5181601" y="6303264"/>
            <a:ext cx="16801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(Xiao et al., 2017)</a:t>
            </a:r>
          </a:p>
        </p:txBody>
      </p:sp>
    </p:spTree>
    <p:extLst>
      <p:ext uri="{BB962C8B-B14F-4D97-AF65-F5344CB8AC3E}">
        <p14:creationId xmlns:p14="http://schemas.microsoft.com/office/powerpoint/2010/main" val="182863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C9073-8876-704C-BB00-12487F7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431484E-22E7-3D44-8005-1627623A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11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64C4E4F-9CE3-CF47-BFF7-32F6758A0E21}"/>
              </a:ext>
            </a:extLst>
          </p:cNvPr>
          <p:cNvGrpSpPr/>
          <p:nvPr/>
        </p:nvGrpSpPr>
        <p:grpSpPr>
          <a:xfrm>
            <a:off x="-310754" y="3692553"/>
            <a:ext cx="3400279" cy="2624400"/>
            <a:chOff x="8301038" y="3151378"/>
            <a:chExt cx="4933951" cy="3604214"/>
          </a:xfrm>
        </p:grpSpPr>
        <p:pic>
          <p:nvPicPr>
            <p:cNvPr id="5" name="Grafik 4" descr="Hinweisschild">
              <a:extLst>
                <a:ext uri="{FF2B5EF4-FFF2-40B4-BE49-F238E27FC236}">
                  <a16:creationId xmlns:a16="http://schemas.microsoft.com/office/drawing/2014/main" id="{82290449-0BD5-D24A-AE48-E0044831B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26951"/>
            <a:stretch/>
          </p:blipFill>
          <p:spPr>
            <a:xfrm>
              <a:off x="8301038" y="3151378"/>
              <a:ext cx="4933951" cy="3604214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A30D92F-FA21-4046-ADCF-8AE60562B16F}"/>
                </a:ext>
              </a:extLst>
            </p:cNvPr>
            <p:cNvSpPr txBox="1"/>
            <p:nvPr/>
          </p:nvSpPr>
          <p:spPr>
            <a:xfrm>
              <a:off x="9515475" y="4683904"/>
              <a:ext cx="2499276" cy="937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Interesting</a:t>
              </a:r>
              <a:r>
                <a:rPr lang="de-DE" dirty="0"/>
                <a:t> </a:t>
              </a:r>
              <a:r>
                <a:rPr lang="de-DE" dirty="0" err="1"/>
                <a:t>target</a:t>
              </a:r>
              <a:r>
                <a:rPr lang="de-DE" dirty="0"/>
                <a:t> genes 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BAEA3C9-357D-B14B-B8E6-8687A8604673}"/>
              </a:ext>
            </a:extLst>
          </p:cNvPr>
          <p:cNvGrpSpPr/>
          <p:nvPr/>
        </p:nvGrpSpPr>
        <p:grpSpPr>
          <a:xfrm>
            <a:off x="2100578" y="2989470"/>
            <a:ext cx="3252386" cy="2624569"/>
            <a:chOff x="8301038" y="3151378"/>
            <a:chExt cx="4933951" cy="3604214"/>
          </a:xfrm>
        </p:grpSpPr>
        <p:pic>
          <p:nvPicPr>
            <p:cNvPr id="8" name="Grafik 7" descr="Hinweisschild">
              <a:extLst>
                <a:ext uri="{FF2B5EF4-FFF2-40B4-BE49-F238E27FC236}">
                  <a16:creationId xmlns:a16="http://schemas.microsoft.com/office/drawing/2014/main" id="{E8BDD8F0-55D3-1D43-81AD-6C1BE7982A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26951"/>
            <a:stretch/>
          </p:blipFill>
          <p:spPr>
            <a:xfrm>
              <a:off x="8301038" y="3151378"/>
              <a:ext cx="4933951" cy="3604214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BF2CE5B-D30F-AA4C-B227-D8E3973C3F8D}"/>
                </a:ext>
              </a:extLst>
            </p:cNvPr>
            <p:cNvSpPr txBox="1"/>
            <p:nvPr/>
          </p:nvSpPr>
          <p:spPr>
            <a:xfrm>
              <a:off x="9515475" y="4683905"/>
              <a:ext cx="2499276" cy="84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Reduce</a:t>
              </a:r>
              <a:r>
                <a:rPr lang="de-DE" dirty="0"/>
                <a:t> </a:t>
              </a:r>
              <a:r>
                <a:rPr lang="de-DE" dirty="0" err="1"/>
                <a:t>data</a:t>
              </a:r>
              <a:r>
                <a:rPr lang="de-DE" dirty="0"/>
                <a:t> </a:t>
              </a:r>
              <a:r>
                <a:rPr lang="de-DE" dirty="0" err="1"/>
                <a:t>size</a:t>
              </a:r>
              <a:r>
                <a:rPr lang="de-DE" dirty="0"/>
                <a:t>  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9932AC5-FAFA-0D4C-AB0C-6F798CF32406}"/>
              </a:ext>
            </a:extLst>
          </p:cNvPr>
          <p:cNvGrpSpPr/>
          <p:nvPr/>
        </p:nvGrpSpPr>
        <p:grpSpPr>
          <a:xfrm>
            <a:off x="4112526" y="1744181"/>
            <a:ext cx="3959086" cy="3369637"/>
            <a:chOff x="8301038" y="3151378"/>
            <a:chExt cx="4933951" cy="3604214"/>
          </a:xfrm>
        </p:grpSpPr>
        <p:pic>
          <p:nvPicPr>
            <p:cNvPr id="11" name="Grafik 10" descr="Hinweisschild">
              <a:extLst>
                <a:ext uri="{FF2B5EF4-FFF2-40B4-BE49-F238E27FC236}">
                  <a16:creationId xmlns:a16="http://schemas.microsoft.com/office/drawing/2014/main" id="{698BA615-167F-8A46-9D61-7927A19B7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26951"/>
            <a:stretch/>
          </p:blipFill>
          <p:spPr>
            <a:xfrm>
              <a:off x="8301038" y="3151378"/>
              <a:ext cx="4933951" cy="3604214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216FB30-7BF1-F845-833F-464C22FC34E6}"/>
                </a:ext>
              </a:extLst>
            </p:cNvPr>
            <p:cNvSpPr txBox="1"/>
            <p:nvPr/>
          </p:nvSpPr>
          <p:spPr>
            <a:xfrm>
              <a:off x="9518375" y="4470792"/>
              <a:ext cx="2499275" cy="1283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10 -15 </a:t>
              </a:r>
              <a:r>
                <a:rPr lang="de-DE" sz="2400" dirty="0" err="1"/>
                <a:t>most</a:t>
              </a:r>
              <a:r>
                <a:rPr lang="de-DE" sz="2400" dirty="0"/>
                <a:t> </a:t>
              </a:r>
              <a:r>
                <a:rPr lang="de-DE" sz="2400" dirty="0" err="1"/>
                <a:t>sensitve</a:t>
              </a:r>
              <a:r>
                <a:rPr lang="de-DE" sz="2400" dirty="0"/>
                <a:t> genes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E06138A-6200-6C4C-AF8D-CA2BE88E41FF}"/>
              </a:ext>
            </a:extLst>
          </p:cNvPr>
          <p:cNvGrpSpPr/>
          <p:nvPr/>
        </p:nvGrpSpPr>
        <p:grpSpPr>
          <a:xfrm>
            <a:off x="6925852" y="1658538"/>
            <a:ext cx="3250800" cy="2624400"/>
            <a:chOff x="7917902" y="3151378"/>
            <a:chExt cx="4933951" cy="3604214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0118F957-D9CA-1045-AE36-E77C863EC115}"/>
                </a:ext>
              </a:extLst>
            </p:cNvPr>
            <p:cNvGrpSpPr/>
            <p:nvPr/>
          </p:nvGrpSpPr>
          <p:grpSpPr>
            <a:xfrm>
              <a:off x="7917902" y="3151378"/>
              <a:ext cx="4933951" cy="3604214"/>
              <a:chOff x="8301038" y="3151378"/>
              <a:chExt cx="4933951" cy="3604214"/>
            </a:xfrm>
          </p:grpSpPr>
          <p:pic>
            <p:nvPicPr>
              <p:cNvPr id="19" name="Grafik 18" descr="Hinweisschild">
                <a:extLst>
                  <a:ext uri="{FF2B5EF4-FFF2-40B4-BE49-F238E27FC236}">
                    <a16:creationId xmlns:a16="http://schemas.microsoft.com/office/drawing/2014/main" id="{FF48E795-D836-1B46-98F5-3920240631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b="26951"/>
              <a:stretch/>
            </p:blipFill>
            <p:spPr>
              <a:xfrm>
                <a:off x="8301038" y="3151378"/>
                <a:ext cx="4933951" cy="3604214"/>
              </a:xfrm>
              <a:prstGeom prst="rect">
                <a:avLst/>
              </a:prstGeom>
            </p:spPr>
          </p:pic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3FCAD96-4E40-C84C-A42F-1453607D4CF3}"/>
                  </a:ext>
                </a:extLst>
              </p:cNvPr>
              <p:cNvSpPr txBox="1"/>
              <p:nvPr/>
            </p:nvSpPr>
            <p:spPr>
              <a:xfrm>
                <a:off x="9367043" y="4471988"/>
                <a:ext cx="28019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600" dirty="0"/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0385BFD-78AF-FF42-A6AD-A10553F60B96}"/>
                </a:ext>
              </a:extLst>
            </p:cNvPr>
            <p:cNvSpPr txBox="1"/>
            <p:nvPr/>
          </p:nvSpPr>
          <p:spPr>
            <a:xfrm>
              <a:off x="9260884" y="4471988"/>
              <a:ext cx="2247985" cy="1141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/>
                <a:t>Changes</a:t>
              </a:r>
              <a:r>
                <a:rPr lang="de-DE" sz="1200" dirty="0"/>
                <a:t> in </a:t>
              </a:r>
              <a:r>
                <a:rPr lang="de-DE" sz="1200" dirty="0" err="1"/>
                <a:t>gene</a:t>
              </a:r>
              <a:r>
                <a:rPr lang="de-DE" sz="1200" dirty="0"/>
                <a:t> </a:t>
              </a:r>
              <a:r>
                <a:rPr lang="de-DE" sz="1200" dirty="0" err="1"/>
                <a:t>expression</a:t>
              </a:r>
              <a:r>
                <a:rPr lang="de-DE" sz="1200" dirty="0"/>
                <a:t> </a:t>
              </a:r>
              <a:r>
                <a:rPr lang="de-DE" sz="1200" dirty="0" err="1"/>
                <a:t>and</a:t>
              </a:r>
              <a:r>
                <a:rPr lang="de-DE" sz="1200" dirty="0"/>
                <a:t> </a:t>
              </a:r>
              <a:r>
                <a:rPr lang="de-DE" sz="1200" dirty="0" err="1"/>
                <a:t>involved</a:t>
              </a:r>
              <a:r>
                <a:rPr lang="de-DE" sz="1200" dirty="0"/>
                <a:t> </a:t>
              </a:r>
              <a:r>
                <a:rPr lang="de-DE" sz="1200" dirty="0" err="1"/>
                <a:t>pathways</a:t>
              </a:r>
              <a:r>
                <a:rPr lang="de-DE" sz="1200" dirty="0"/>
                <a:t> 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7B5DEC6-21C6-374E-849E-24334CA39AA6}"/>
              </a:ext>
            </a:extLst>
          </p:cNvPr>
          <p:cNvGrpSpPr/>
          <p:nvPr/>
        </p:nvGrpSpPr>
        <p:grpSpPr>
          <a:xfrm>
            <a:off x="9251685" y="1152982"/>
            <a:ext cx="2940315" cy="2715571"/>
            <a:chOff x="3476625" y="1619251"/>
            <a:chExt cx="5238749" cy="5238749"/>
          </a:xfrm>
        </p:grpSpPr>
        <p:pic>
          <p:nvPicPr>
            <p:cNvPr id="23" name="Grafik 22" descr="Trophäe">
              <a:extLst>
                <a:ext uri="{FF2B5EF4-FFF2-40B4-BE49-F238E27FC236}">
                  <a16:creationId xmlns:a16="http://schemas.microsoft.com/office/drawing/2014/main" id="{83B52D2B-5DBC-EA4F-827C-175CE24D1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6625" y="1619251"/>
              <a:ext cx="5238749" cy="5238749"/>
            </a:xfrm>
            <a:prstGeom prst="rect">
              <a:avLst/>
            </a:prstGeom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2F0694B-3572-2D48-8451-ABD51A2424A0}"/>
                </a:ext>
              </a:extLst>
            </p:cNvPr>
            <p:cNvSpPr txBox="1"/>
            <p:nvPr/>
          </p:nvSpPr>
          <p:spPr>
            <a:xfrm>
              <a:off x="4901610" y="2690335"/>
              <a:ext cx="2424224" cy="1603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Drug –</a:t>
              </a:r>
              <a:r>
                <a:rPr lang="de-DE" sz="1600" dirty="0" err="1"/>
                <a:t>target</a:t>
              </a:r>
              <a:r>
                <a:rPr lang="de-DE" sz="1600" dirty="0"/>
                <a:t> </a:t>
              </a:r>
              <a:r>
                <a:rPr lang="de-DE" sz="1600" dirty="0" err="1"/>
                <a:t>network</a:t>
              </a:r>
              <a:endParaRPr lang="de-DE" sz="1600" dirty="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2175E30F-AFF6-6F49-B37E-6959DC49494B}"/>
              </a:ext>
            </a:extLst>
          </p:cNvPr>
          <p:cNvSpPr/>
          <p:nvPr/>
        </p:nvSpPr>
        <p:spPr>
          <a:xfrm>
            <a:off x="568551" y="1911888"/>
            <a:ext cx="1545410" cy="1400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 </a:t>
            </a:r>
            <a:r>
              <a:rPr lang="de-DE" dirty="0" err="1"/>
              <a:t>Weeks</a:t>
            </a:r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017699-73FE-B448-ACFA-AF492D45B893}"/>
              </a:ext>
            </a:extLst>
          </p:cNvPr>
          <p:cNvSpPr/>
          <p:nvPr/>
        </p:nvSpPr>
        <p:spPr>
          <a:xfrm>
            <a:off x="2952154" y="1372370"/>
            <a:ext cx="1545410" cy="1400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 </a:t>
            </a:r>
            <a:r>
              <a:rPr lang="de-DE" dirty="0" err="1"/>
              <a:t>Weeks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DA3089B-4AA3-8048-8567-70FCDE614D2E}"/>
              </a:ext>
            </a:extLst>
          </p:cNvPr>
          <p:cNvSpPr/>
          <p:nvPr/>
        </p:nvSpPr>
        <p:spPr>
          <a:xfrm>
            <a:off x="7713355" y="341468"/>
            <a:ext cx="1545410" cy="1400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 </a:t>
            </a:r>
            <a:r>
              <a:rPr lang="de-DE" dirty="0" err="1"/>
              <a:t>Weeks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559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FDB29-FFDC-8341-BDA5-98FD61531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37316"/>
            <a:ext cx="12192000" cy="3329581"/>
          </a:xfrm>
        </p:spPr>
        <p:txBody>
          <a:bodyPr/>
          <a:lstStyle/>
          <a:p>
            <a:pPr algn="ctr"/>
            <a:r>
              <a:rPr lang="en" sz="3600" dirty="0"/>
              <a:t>The NCI Transcriptional Pharmacodynamics Workbench: A Tool to Examine Dynamic Expression Profiling of Therapeutic Response in the NCI-60 Cell Line Panel </a:t>
            </a:r>
            <a:br>
              <a:rPr lang="en" sz="3600" dirty="0"/>
            </a:b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Monks </a:t>
            </a:r>
            <a:r>
              <a:rPr lang="de-DE" sz="1800" i="1" dirty="0">
                <a:solidFill>
                  <a:schemeClr val="bg1">
                    <a:lumMod val="65000"/>
                  </a:schemeClr>
                </a:solidFill>
              </a:rPr>
              <a:t>et al.</a:t>
            </a:r>
            <a:endParaRPr lang="en" sz="3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4EA43D-BE67-C94E-81FC-6A022F371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1337316"/>
            <a:ext cx="8825658" cy="632821"/>
          </a:xfrm>
        </p:spPr>
        <p:txBody>
          <a:bodyPr>
            <a:normAutofit/>
          </a:bodyPr>
          <a:lstStyle/>
          <a:p>
            <a:pPr algn="ctr"/>
            <a:r>
              <a:rPr lang="de-DE" sz="3200" b="1" dirty="0" err="1"/>
              <a:t>Our</a:t>
            </a:r>
            <a:r>
              <a:rPr lang="de-DE" sz="3200" b="1" dirty="0"/>
              <a:t> Basis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130167-B5D0-924A-93F1-BCA6D7A7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 descr="Spielbuch">
            <a:extLst>
              <a:ext uri="{FF2B5EF4-FFF2-40B4-BE49-F238E27FC236}">
                <a16:creationId xmlns:a16="http://schemas.microsoft.com/office/drawing/2014/main" id="{44F20DA2-D2FF-364E-8F51-7A0014154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92107">
            <a:off x="8639817" y="3874465"/>
            <a:ext cx="27178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6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2D8A0-E4FE-894C-8588-9398B707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4400" dirty="0"/>
              <a:t>NCI Transcriptional Pharmacodynamics Workbench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D3B162-640E-8F44-972D-4BFA6F0D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3</a:t>
            </a:fld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DC78D8-3F49-CB40-BD72-3F3DE16FC5D6}"/>
              </a:ext>
            </a:extLst>
          </p:cNvPr>
          <p:cNvSpPr/>
          <p:nvPr/>
        </p:nvSpPr>
        <p:spPr>
          <a:xfrm>
            <a:off x="1848896" y="2459334"/>
            <a:ext cx="2049864" cy="193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NCI-60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BC3796-DF71-9A4A-BFF9-865A36D62774}"/>
              </a:ext>
            </a:extLst>
          </p:cNvPr>
          <p:cNvSpPr/>
          <p:nvPr/>
        </p:nvSpPr>
        <p:spPr>
          <a:xfrm>
            <a:off x="5140972" y="2459334"/>
            <a:ext cx="2049864" cy="193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 </a:t>
            </a:r>
            <a:r>
              <a:rPr lang="de-DE" dirty="0" err="1"/>
              <a:t>anticancer</a:t>
            </a:r>
            <a:r>
              <a:rPr lang="de-DE" dirty="0"/>
              <a:t> </a:t>
            </a:r>
            <a:r>
              <a:rPr lang="de-DE" dirty="0" err="1"/>
              <a:t>agens</a:t>
            </a:r>
            <a:endParaRPr lang="de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4D2C74-9489-1341-8ACC-BF9D2B595B2B}"/>
              </a:ext>
            </a:extLst>
          </p:cNvPr>
          <p:cNvSpPr/>
          <p:nvPr/>
        </p:nvSpPr>
        <p:spPr>
          <a:xfrm>
            <a:off x="8433049" y="2459334"/>
            <a:ext cx="2049864" cy="193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12.704</a:t>
            </a:r>
          </a:p>
          <a:p>
            <a:pPr algn="ctr"/>
            <a:r>
              <a:rPr lang="de-DE" dirty="0"/>
              <a:t>genes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B5C711-9A16-F847-B1E4-FCBD0EF0389B}"/>
              </a:ext>
            </a:extLst>
          </p:cNvPr>
          <p:cNvGrpSpPr/>
          <p:nvPr/>
        </p:nvGrpSpPr>
        <p:grpSpPr>
          <a:xfrm>
            <a:off x="2244821" y="5148253"/>
            <a:ext cx="8107719" cy="707886"/>
            <a:chOff x="2244821" y="5148253"/>
            <a:chExt cx="8107719" cy="707886"/>
          </a:xfrm>
        </p:grpSpPr>
        <p:sp>
          <p:nvSpPr>
            <p:cNvPr id="8" name="Pfeil nach rechts 7">
              <a:extLst>
                <a:ext uri="{FF2B5EF4-FFF2-40B4-BE49-F238E27FC236}">
                  <a16:creationId xmlns:a16="http://schemas.microsoft.com/office/drawing/2014/main" id="{D8D22829-B8F9-AE47-9219-9C3C5F8E86B7}"/>
                </a:ext>
              </a:extLst>
            </p:cNvPr>
            <p:cNvSpPr/>
            <p:nvPr/>
          </p:nvSpPr>
          <p:spPr>
            <a:xfrm>
              <a:off x="2244821" y="5148253"/>
              <a:ext cx="683288" cy="53256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50BA5C5-ADB1-754D-865B-EADC2C64876E}"/>
                </a:ext>
              </a:extLst>
            </p:cNvPr>
            <p:cNvSpPr txBox="1"/>
            <p:nvPr/>
          </p:nvSpPr>
          <p:spPr>
            <a:xfrm>
              <a:off x="3175534" y="5148253"/>
              <a:ext cx="71770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err="1"/>
                <a:t>Changes</a:t>
              </a:r>
              <a:r>
                <a:rPr lang="de-DE" sz="2000" dirty="0"/>
                <a:t> in </a:t>
              </a:r>
              <a:r>
                <a:rPr lang="de-DE" sz="2000" dirty="0" err="1"/>
                <a:t>gene</a:t>
              </a:r>
              <a:r>
                <a:rPr lang="de-DE" sz="2000" dirty="0"/>
                <a:t> </a:t>
              </a:r>
              <a:r>
                <a:rPr lang="de-DE" sz="2000" dirty="0" err="1"/>
                <a:t>expression</a:t>
              </a:r>
              <a:r>
                <a:rPr lang="de-DE" sz="2000" dirty="0"/>
                <a:t> in </a:t>
              </a:r>
              <a:r>
                <a:rPr lang="de-DE" sz="2000" dirty="0" err="1"/>
                <a:t>correlation</a:t>
              </a:r>
              <a:r>
                <a:rPr lang="de-DE" sz="2000" dirty="0"/>
                <a:t> </a:t>
              </a:r>
              <a:r>
                <a:rPr lang="de-DE" sz="2000" dirty="0" err="1"/>
                <a:t>with</a:t>
              </a:r>
              <a:r>
                <a:rPr lang="de-DE" sz="2000" dirty="0"/>
                <a:t> </a:t>
              </a:r>
              <a:r>
                <a:rPr lang="de-DE" sz="2000" dirty="0" err="1"/>
                <a:t>molecular</a:t>
              </a:r>
              <a:r>
                <a:rPr lang="de-DE" sz="2000" dirty="0"/>
                <a:t> </a:t>
              </a:r>
              <a:r>
                <a:rPr lang="de-DE" sz="2000" dirty="0" err="1"/>
                <a:t>pathways</a:t>
              </a:r>
              <a:r>
                <a:rPr lang="de-DE" sz="2000" dirty="0"/>
                <a:t>, </a:t>
              </a:r>
              <a:r>
                <a:rPr lang="de-DE" sz="2000" dirty="0" err="1"/>
                <a:t>drug</a:t>
              </a:r>
              <a:r>
                <a:rPr lang="de-DE" sz="2000" dirty="0"/>
                <a:t> </a:t>
              </a:r>
              <a:r>
                <a:rPr lang="de-DE" sz="2000" dirty="0" err="1"/>
                <a:t>target</a:t>
              </a:r>
              <a:r>
                <a:rPr lang="de-DE" sz="2000" dirty="0"/>
                <a:t> </a:t>
              </a:r>
              <a:r>
                <a:rPr lang="de-DE" sz="2000" dirty="0" err="1"/>
                <a:t>and</a:t>
              </a:r>
              <a:r>
                <a:rPr lang="de-DE" sz="2000" dirty="0"/>
                <a:t> </a:t>
              </a:r>
              <a:r>
                <a:rPr lang="de-DE" sz="2000" dirty="0" err="1"/>
                <a:t>durg</a:t>
              </a:r>
              <a:r>
                <a:rPr lang="de-DE" sz="2000" dirty="0"/>
                <a:t> </a:t>
              </a:r>
              <a:r>
                <a:rPr lang="de-DE" sz="2000" dirty="0" err="1"/>
                <a:t>sensitivity</a:t>
              </a:r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EE49F-C31E-4A41-B1D5-FD6690F3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: </a:t>
            </a:r>
            <a:r>
              <a:rPr lang="de-DE" sz="4400" dirty="0" err="1"/>
              <a:t>Vorinostat</a:t>
            </a:r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2DD56-D618-D54D-A623-7FB99F83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E22F5AD-0127-A548-92F5-1F2E6E6E6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48"/>
          <a:stretch/>
        </p:blipFill>
        <p:spPr>
          <a:xfrm>
            <a:off x="2141166" y="1784706"/>
            <a:ext cx="3205749" cy="41122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3C2839-91CA-994B-9EE9-0D2E7748C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52"/>
          <a:stretch/>
        </p:blipFill>
        <p:spPr>
          <a:xfrm>
            <a:off x="5346914" y="1784706"/>
            <a:ext cx="3665881" cy="41122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2EC26BB-5D10-564A-BA81-89604B46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539" y="1725980"/>
            <a:ext cx="2616200" cy="7620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E614A94-C1B3-B14E-BDEA-34653CB68050}"/>
              </a:ext>
            </a:extLst>
          </p:cNvPr>
          <p:cNvSpPr/>
          <p:nvPr/>
        </p:nvSpPr>
        <p:spPr>
          <a:xfrm>
            <a:off x="9463539" y="2687770"/>
            <a:ext cx="12859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www.biomol.com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66A7482-E496-094E-8965-B46E124B88ED}"/>
              </a:ext>
            </a:extLst>
          </p:cNvPr>
          <p:cNvSpPr/>
          <p:nvPr/>
        </p:nvSpPr>
        <p:spPr>
          <a:xfrm>
            <a:off x="2141166" y="5982040"/>
            <a:ext cx="8467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tardust.bio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7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BB2ED-C591-7946-A4DF-784FB5F0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r"/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findings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23B5F1-B2E5-8D4E-821D-420C889A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5</a:t>
            </a:fld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63F9565-B94C-DA4A-87C9-569874B7742B}"/>
              </a:ext>
            </a:extLst>
          </p:cNvPr>
          <p:cNvGrpSpPr/>
          <p:nvPr/>
        </p:nvGrpSpPr>
        <p:grpSpPr>
          <a:xfrm>
            <a:off x="344405" y="556931"/>
            <a:ext cx="5199416" cy="5744137"/>
            <a:chOff x="177905" y="661145"/>
            <a:chExt cx="5199416" cy="5744137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D0C5C398-06AA-9C4A-924B-73F05A8899BC}"/>
                </a:ext>
              </a:extLst>
            </p:cNvPr>
            <p:cNvGrpSpPr/>
            <p:nvPr/>
          </p:nvGrpSpPr>
          <p:grpSpPr>
            <a:xfrm>
              <a:off x="177905" y="661145"/>
              <a:ext cx="5199416" cy="5744137"/>
              <a:chOff x="177905" y="661145"/>
              <a:chExt cx="5199416" cy="5744137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A1017E5B-92B7-204A-83E6-696DE8A2EF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0911"/>
              <a:stretch/>
            </p:blipFill>
            <p:spPr>
              <a:xfrm>
                <a:off x="344405" y="661145"/>
                <a:ext cx="5032916" cy="5744137"/>
              </a:xfrm>
              <a:prstGeom prst="rect">
                <a:avLst/>
              </a:prstGeom>
            </p:spPr>
          </p:pic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E807890-7210-BC40-8FE5-5EE67D40C32F}"/>
                  </a:ext>
                </a:extLst>
              </p:cNvPr>
              <p:cNvSpPr/>
              <p:nvPr/>
            </p:nvSpPr>
            <p:spPr>
              <a:xfrm>
                <a:off x="1216908" y="852523"/>
                <a:ext cx="158130" cy="4076987"/>
              </a:xfrm>
              <a:prstGeom prst="rect">
                <a:avLst/>
              </a:prstGeom>
              <a:noFill/>
              <a:ln w="38100">
                <a:solidFill>
                  <a:srgbClr val="FF2F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C4DA4CF3-8D22-2149-8D14-9371B8C553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98208"/>
              <a:stretch/>
            </p:blipFill>
            <p:spPr>
              <a:xfrm>
                <a:off x="177905" y="661145"/>
                <a:ext cx="183679" cy="5744137"/>
              </a:xfrm>
              <a:prstGeom prst="rect">
                <a:avLst/>
              </a:prstGeom>
            </p:spPr>
          </p:pic>
        </p:grp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B9438DEE-2976-3F41-A2F6-A18A33286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181" t="96371" r="54834"/>
            <a:stretch/>
          </p:blipFill>
          <p:spPr>
            <a:xfrm>
              <a:off x="1026365" y="6196855"/>
              <a:ext cx="1228725" cy="208427"/>
            </a:xfrm>
            <a:prstGeom prst="rect">
              <a:avLst/>
            </a:prstGeom>
          </p:spPr>
        </p:pic>
      </p:grp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6FFB81A-B959-1F49-9A92-FAEE7CB371C1}"/>
              </a:ext>
            </a:extLst>
          </p:cNvPr>
          <p:cNvCxnSpPr>
            <a:cxnSpLocks/>
          </p:cNvCxnSpPr>
          <p:nvPr/>
        </p:nvCxnSpPr>
        <p:spPr>
          <a:xfrm rot="10800000">
            <a:off x="3543300" y="2915390"/>
            <a:ext cx="3100388" cy="0"/>
          </a:xfrm>
          <a:prstGeom prst="straightConnector1">
            <a:avLst/>
          </a:prstGeom>
          <a:ln w="38100">
            <a:solidFill>
              <a:srgbClr val="FF2F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CD6233C-A5E1-444D-8898-54503708D188}"/>
              </a:ext>
            </a:extLst>
          </p:cNvPr>
          <p:cNvCxnSpPr>
            <a:cxnSpLocks/>
          </p:cNvCxnSpPr>
          <p:nvPr/>
        </p:nvCxnSpPr>
        <p:spPr>
          <a:xfrm rot="10800000">
            <a:off x="4730924" y="3224953"/>
            <a:ext cx="3100388" cy="0"/>
          </a:xfrm>
          <a:prstGeom prst="straightConnector1">
            <a:avLst/>
          </a:prstGeom>
          <a:ln w="38100">
            <a:solidFill>
              <a:srgbClr val="FF2F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269501D-2327-3844-AC81-B11C2A7CAD64}"/>
              </a:ext>
            </a:extLst>
          </p:cNvPr>
          <p:cNvCxnSpPr>
            <a:cxnSpLocks/>
          </p:cNvCxnSpPr>
          <p:nvPr/>
        </p:nvCxnSpPr>
        <p:spPr>
          <a:xfrm rot="10800000">
            <a:off x="4226099" y="3686175"/>
            <a:ext cx="310038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8746E59-E1F5-8E42-B0C4-B116262691CE}"/>
              </a:ext>
            </a:extLst>
          </p:cNvPr>
          <p:cNvCxnSpPr>
            <a:cxnSpLocks/>
          </p:cNvCxnSpPr>
          <p:nvPr/>
        </p:nvCxnSpPr>
        <p:spPr>
          <a:xfrm rot="10800000">
            <a:off x="5543821" y="3838575"/>
            <a:ext cx="310038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 descr="Fragezeichen">
            <a:extLst>
              <a:ext uri="{FF2B5EF4-FFF2-40B4-BE49-F238E27FC236}">
                <a16:creationId xmlns:a16="http://schemas.microsoft.com/office/drawing/2014/main" id="{85FA2D18-CCA6-5B48-B9AD-F0FE78C55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3215" y="2000619"/>
            <a:ext cx="914400" cy="914400"/>
          </a:xfrm>
          <a:prstGeom prst="rect">
            <a:avLst/>
          </a:prstGeom>
        </p:spPr>
      </p:pic>
      <p:pic>
        <p:nvPicPr>
          <p:cNvPr id="24" name="Grafik 23" descr="Fragezeichen">
            <a:extLst>
              <a:ext uri="{FF2B5EF4-FFF2-40B4-BE49-F238E27FC236}">
                <a16:creationId xmlns:a16="http://schemas.microsoft.com/office/drawing/2014/main" id="{A57D34E9-E129-274B-A502-25F5DE37F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6469" y="1718290"/>
            <a:ext cx="914400" cy="914400"/>
          </a:xfrm>
          <a:prstGeom prst="rect">
            <a:avLst/>
          </a:prstGeom>
        </p:spPr>
      </p:pic>
      <p:pic>
        <p:nvPicPr>
          <p:cNvPr id="25" name="Grafik 24" descr="Fragezeichen">
            <a:extLst>
              <a:ext uri="{FF2B5EF4-FFF2-40B4-BE49-F238E27FC236}">
                <a16:creationId xmlns:a16="http://schemas.microsoft.com/office/drawing/2014/main" id="{7BB78A6A-8DD5-3B41-88D6-9FB5F1532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3669" y="2204420"/>
            <a:ext cx="914400" cy="914400"/>
          </a:xfrm>
          <a:prstGeom prst="rect">
            <a:avLst/>
          </a:prstGeom>
        </p:spPr>
      </p:pic>
      <p:pic>
        <p:nvPicPr>
          <p:cNvPr id="27" name="Grafik 26" descr="Prüfliste">
            <a:extLst>
              <a:ext uri="{FF2B5EF4-FFF2-40B4-BE49-F238E27FC236}">
                <a16:creationId xmlns:a16="http://schemas.microsoft.com/office/drawing/2014/main" id="{8038F72F-2BC7-2445-8394-0C4888B36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0869" y="3515744"/>
            <a:ext cx="914400" cy="9144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2CADD78B-3C85-7C41-9347-10264E0B89E2}"/>
              </a:ext>
            </a:extLst>
          </p:cNvPr>
          <p:cNvSpPr/>
          <p:nvPr/>
        </p:nvSpPr>
        <p:spPr>
          <a:xfrm>
            <a:off x="348793" y="6301068"/>
            <a:ext cx="11817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Monks et al., 2018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98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52C55-2BFA-0B41-820B-C5AF7507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4595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steps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DBF94-1CC9-5E4E-8EAD-5AFF0F153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2411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 err="1"/>
              <a:t>Analyis</a:t>
            </a:r>
            <a:r>
              <a:rPr lang="de-DE" u="sng" dirty="0"/>
              <a:t> </a:t>
            </a:r>
            <a:r>
              <a:rPr lang="de-DE" u="sng" dirty="0" err="1"/>
              <a:t>steps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plots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Gene </a:t>
            </a:r>
            <a:r>
              <a:rPr lang="de-DE" dirty="0" err="1"/>
              <a:t>reanking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F12714-0F59-E84D-919E-06B8B54E4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9412" y="2063750"/>
            <a:ext cx="4396341" cy="2564297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Goals</a:t>
            </a:r>
          </a:p>
          <a:p>
            <a:r>
              <a:rPr lang="de-DE" dirty="0" err="1"/>
              <a:t>How</a:t>
            </a:r>
            <a:r>
              <a:rPr lang="de-DE" dirty="0"/>
              <a:t> strong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?</a:t>
            </a:r>
          </a:p>
          <a:p>
            <a:r>
              <a:rPr lang="de-DE" dirty="0"/>
              <a:t>Find </a:t>
            </a:r>
            <a:r>
              <a:rPr lang="de-DE" dirty="0" err="1"/>
              <a:t>stronger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genes</a:t>
            </a:r>
          </a:p>
          <a:p>
            <a:endParaRPr lang="de-DE" dirty="0"/>
          </a:p>
          <a:p>
            <a:r>
              <a:rPr lang="de-DE" dirty="0" err="1"/>
              <a:t>Which</a:t>
            </a:r>
            <a:r>
              <a:rPr lang="de-DE" dirty="0"/>
              <a:t> genes </a:t>
            </a:r>
            <a:r>
              <a:rPr lang="de-DE" dirty="0" err="1"/>
              <a:t>are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C63BE4-E586-B74A-B4AA-191AA0B8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6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4BA4252-63DC-4843-A0AE-2AEC26427CE4}"/>
              </a:ext>
            </a:extLst>
          </p:cNvPr>
          <p:cNvSpPr/>
          <p:nvPr/>
        </p:nvSpPr>
        <p:spPr>
          <a:xfrm>
            <a:off x="1057686" y="1504406"/>
            <a:ext cx="9294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de-DE" sz="2000" b="1" dirty="0" err="1">
                <a:solidFill>
                  <a:schemeClr val="accent4">
                    <a:lumMod val="50000"/>
                  </a:schemeClr>
                </a:solidFill>
              </a:rPr>
              <a:t>Exploring</a:t>
            </a:r>
            <a:r>
              <a:rPr lang="de-DE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de-DE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4">
                    <a:lumMod val="50000"/>
                  </a:schemeClr>
                </a:solidFill>
              </a:rPr>
              <a:t>gene</a:t>
            </a:r>
            <a:r>
              <a:rPr lang="de-DE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4">
                    <a:lumMod val="50000"/>
                  </a:schemeClr>
                </a:solidFill>
              </a:rPr>
              <a:t>expression</a:t>
            </a:r>
            <a:r>
              <a:rPr lang="de-DE" sz="2000" b="1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de-DE" sz="2000" b="1" dirty="0" err="1">
                <a:solidFill>
                  <a:schemeClr val="accent4">
                    <a:lumMod val="50000"/>
                  </a:schemeClr>
                </a:solidFill>
              </a:rPr>
              <a:t>Comparison</a:t>
            </a:r>
            <a:r>
              <a:rPr lang="de-DE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4">
                    <a:lumMod val="50000"/>
                  </a:schemeClr>
                </a:solidFill>
              </a:rPr>
              <a:t>of</a:t>
            </a:r>
            <a:r>
              <a:rPr lang="de-DE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4">
                    <a:lumMod val="50000"/>
                  </a:schemeClr>
                </a:solidFill>
              </a:rPr>
              <a:t>treated</a:t>
            </a:r>
            <a:r>
              <a:rPr lang="de-DE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lang="de-DE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4">
                    <a:lumMod val="50000"/>
                  </a:schemeClr>
                </a:solidFill>
              </a:rPr>
              <a:t>untreated</a:t>
            </a:r>
            <a:endParaRPr lang="de-DE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0E85B19-BEF8-1F4F-8E29-B00C316861DC}"/>
              </a:ext>
            </a:extLst>
          </p:cNvPr>
          <p:cNvGrpSpPr/>
          <p:nvPr/>
        </p:nvGrpSpPr>
        <p:grpSpPr>
          <a:xfrm>
            <a:off x="7917902" y="3151378"/>
            <a:ext cx="4933951" cy="3604214"/>
            <a:chOff x="8301038" y="3151378"/>
            <a:chExt cx="4933951" cy="3604214"/>
          </a:xfrm>
        </p:grpSpPr>
        <p:pic>
          <p:nvPicPr>
            <p:cNvPr id="10" name="Grafik 9" descr="Hinweisschild">
              <a:extLst>
                <a:ext uri="{FF2B5EF4-FFF2-40B4-BE49-F238E27FC236}">
                  <a16:creationId xmlns:a16="http://schemas.microsoft.com/office/drawing/2014/main" id="{75BFC8CF-2EE6-8042-860C-6ECA103D8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26951"/>
            <a:stretch/>
          </p:blipFill>
          <p:spPr>
            <a:xfrm>
              <a:off x="8301038" y="3151378"/>
              <a:ext cx="4933951" cy="3604214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7B07320-2B7D-BB4D-9209-44C678C995AF}"/>
                </a:ext>
              </a:extLst>
            </p:cNvPr>
            <p:cNvSpPr txBox="1"/>
            <p:nvPr/>
          </p:nvSpPr>
          <p:spPr>
            <a:xfrm>
              <a:off x="9515475" y="4683905"/>
              <a:ext cx="24992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/>
                <a:t>Interesting</a:t>
              </a:r>
              <a:r>
                <a:rPr lang="de-DE" sz="2800" dirty="0"/>
                <a:t> </a:t>
              </a:r>
              <a:r>
                <a:rPr lang="de-DE" sz="2800" dirty="0" err="1"/>
                <a:t>target</a:t>
              </a:r>
              <a:r>
                <a:rPr lang="de-DE" sz="2800" dirty="0"/>
                <a:t> genes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4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52C55-2BFA-0B41-820B-C5AF7507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4595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steps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DBF94-1CC9-5E4E-8EAD-5AFF0F153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2411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Analyis</a:t>
            </a:r>
            <a:r>
              <a:rPr lang="en-US" u="sng" dirty="0"/>
              <a:t> steps </a:t>
            </a:r>
            <a:endParaRPr lang="en-US" dirty="0"/>
          </a:p>
          <a:p>
            <a:r>
              <a:rPr lang="en-US" dirty="0"/>
              <a:t>PCA </a:t>
            </a:r>
          </a:p>
          <a:p>
            <a:r>
              <a:rPr lang="en-US" dirty="0"/>
              <a:t>Check Quality of PCA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F12714-0F59-E84D-919E-06B8B54E4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9412" y="2063750"/>
            <a:ext cx="4396341" cy="357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Goals</a:t>
            </a:r>
          </a:p>
          <a:p>
            <a:r>
              <a:rPr lang="de-DE" dirty="0" err="1"/>
              <a:t>Which</a:t>
            </a:r>
            <a:r>
              <a:rPr lang="de-DE" dirty="0"/>
              <a:t> genes </a:t>
            </a:r>
            <a:r>
              <a:rPr lang="de-DE" dirty="0" err="1"/>
              <a:t>act</a:t>
            </a:r>
            <a:r>
              <a:rPr lang="de-DE" dirty="0"/>
              <a:t> in a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correlated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C63BE4-E586-B74A-B4AA-191AA0B8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7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4BA4252-63DC-4843-A0AE-2AEC26427CE4}"/>
              </a:ext>
            </a:extLst>
          </p:cNvPr>
          <p:cNvSpPr/>
          <p:nvPr/>
        </p:nvSpPr>
        <p:spPr>
          <a:xfrm>
            <a:off x="1057686" y="1504406"/>
            <a:ext cx="9294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accent4">
                    <a:lumMod val="50000"/>
                  </a:schemeClr>
                </a:solidFill>
              </a:rPr>
              <a:t>2. 	</a:t>
            </a:r>
            <a:r>
              <a:rPr lang="de-DE" sz="2000" b="1" dirty="0" err="1">
                <a:solidFill>
                  <a:schemeClr val="accent4">
                    <a:lumMod val="50000"/>
                  </a:schemeClr>
                </a:solidFill>
              </a:rPr>
              <a:t>Dimensionality</a:t>
            </a:r>
            <a:r>
              <a:rPr lang="de-DE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4">
                    <a:lumMod val="50000"/>
                  </a:schemeClr>
                </a:solidFill>
              </a:rPr>
              <a:t>reduction</a:t>
            </a:r>
            <a:r>
              <a:rPr lang="de-DE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0E85B19-BEF8-1F4F-8E29-B00C316861DC}"/>
              </a:ext>
            </a:extLst>
          </p:cNvPr>
          <p:cNvGrpSpPr/>
          <p:nvPr/>
        </p:nvGrpSpPr>
        <p:grpSpPr>
          <a:xfrm>
            <a:off x="7917902" y="3151378"/>
            <a:ext cx="4933951" cy="3604214"/>
            <a:chOff x="8301038" y="3151378"/>
            <a:chExt cx="4933951" cy="3604214"/>
          </a:xfrm>
        </p:grpSpPr>
        <p:pic>
          <p:nvPicPr>
            <p:cNvPr id="10" name="Grafik 9" descr="Hinweisschild">
              <a:extLst>
                <a:ext uri="{FF2B5EF4-FFF2-40B4-BE49-F238E27FC236}">
                  <a16:creationId xmlns:a16="http://schemas.microsoft.com/office/drawing/2014/main" id="{75BFC8CF-2EE6-8042-860C-6ECA103D8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26951"/>
            <a:stretch/>
          </p:blipFill>
          <p:spPr>
            <a:xfrm>
              <a:off x="8301038" y="3151378"/>
              <a:ext cx="4933951" cy="3604214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7B07320-2B7D-BB4D-9209-44C678C995AF}"/>
                </a:ext>
              </a:extLst>
            </p:cNvPr>
            <p:cNvSpPr txBox="1"/>
            <p:nvPr/>
          </p:nvSpPr>
          <p:spPr>
            <a:xfrm>
              <a:off x="9515475" y="4683905"/>
              <a:ext cx="24992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/>
                <a:t>Reduce</a:t>
              </a:r>
              <a:r>
                <a:rPr lang="de-DE" sz="2800" dirty="0"/>
                <a:t> </a:t>
              </a:r>
              <a:r>
                <a:rPr lang="de-DE" sz="2800" dirty="0" err="1"/>
                <a:t>data</a:t>
              </a:r>
              <a:r>
                <a:rPr lang="de-DE" sz="2800" dirty="0"/>
                <a:t> </a:t>
              </a:r>
              <a:r>
                <a:rPr lang="de-DE" sz="2800" dirty="0" err="1"/>
                <a:t>size</a:t>
              </a:r>
              <a:r>
                <a:rPr lang="de-DE" sz="2800" dirty="0"/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84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EAB705-781B-9F45-82BB-1D6FBDC3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8</a:t>
            </a:fld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AC381EF-53A8-144B-8CBD-AE1CB9C76E29}"/>
              </a:ext>
            </a:extLst>
          </p:cNvPr>
          <p:cNvGrpSpPr/>
          <p:nvPr/>
        </p:nvGrpSpPr>
        <p:grpSpPr>
          <a:xfrm>
            <a:off x="-715065" y="798721"/>
            <a:ext cx="7877155" cy="6059279"/>
            <a:chOff x="8301038" y="3151378"/>
            <a:chExt cx="4933951" cy="3604214"/>
          </a:xfrm>
        </p:grpSpPr>
        <p:pic>
          <p:nvPicPr>
            <p:cNvPr id="7" name="Grafik 6" descr="Hinweisschild">
              <a:extLst>
                <a:ext uri="{FF2B5EF4-FFF2-40B4-BE49-F238E27FC236}">
                  <a16:creationId xmlns:a16="http://schemas.microsoft.com/office/drawing/2014/main" id="{1DF7611B-043E-1843-A271-AC44AD1F8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26951"/>
            <a:stretch/>
          </p:blipFill>
          <p:spPr>
            <a:xfrm>
              <a:off x="8301038" y="3151378"/>
              <a:ext cx="4933951" cy="3604214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39589BD-5981-0B46-8F20-932EC3C724C3}"/>
                </a:ext>
              </a:extLst>
            </p:cNvPr>
            <p:cNvSpPr txBox="1"/>
            <p:nvPr/>
          </p:nvSpPr>
          <p:spPr>
            <a:xfrm>
              <a:off x="9515475" y="4683905"/>
              <a:ext cx="2499276" cy="640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/>
                <a:t>10 -15 </a:t>
              </a:r>
              <a:r>
                <a:rPr lang="de-DE" sz="3200" dirty="0" err="1"/>
                <a:t>most</a:t>
              </a:r>
              <a:r>
                <a:rPr lang="de-DE" sz="3200" dirty="0"/>
                <a:t> </a:t>
              </a:r>
              <a:r>
                <a:rPr lang="de-DE" sz="3200" dirty="0" err="1"/>
                <a:t>sensitve</a:t>
              </a:r>
              <a:r>
                <a:rPr lang="de-DE" sz="3200" dirty="0"/>
                <a:t> genes</a:t>
              </a:r>
            </a:p>
          </p:txBody>
        </p:sp>
      </p:grpSp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A0DC9C25-CCC7-9045-8160-0EDBFDB9E08C}"/>
              </a:ext>
            </a:extLst>
          </p:cNvPr>
          <p:cNvSpPr/>
          <p:nvPr/>
        </p:nvSpPr>
        <p:spPr>
          <a:xfrm>
            <a:off x="6305107" y="2041451"/>
            <a:ext cx="510363" cy="372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D5BA7B8-869D-8348-88B0-E7B711DCCA74}"/>
              </a:ext>
            </a:extLst>
          </p:cNvPr>
          <p:cNvSpPr txBox="1"/>
          <p:nvPr/>
        </p:nvSpPr>
        <p:spPr>
          <a:xfrm>
            <a:off x="6916451" y="1904355"/>
            <a:ext cx="427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vorinostat</a:t>
            </a:r>
            <a:r>
              <a:rPr lang="de-DE" dirty="0"/>
              <a:t>?</a:t>
            </a:r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E8E93D8F-0FF1-7542-B3C0-95C9AC8FF4C1}"/>
              </a:ext>
            </a:extLst>
          </p:cNvPr>
          <p:cNvSpPr/>
          <p:nvPr/>
        </p:nvSpPr>
        <p:spPr>
          <a:xfrm>
            <a:off x="6352476" y="3099551"/>
            <a:ext cx="510363" cy="372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7C86177-50BB-3A4D-B4A7-1A95CA7CAEFD}"/>
              </a:ext>
            </a:extLst>
          </p:cNvPr>
          <p:cNvSpPr txBox="1"/>
          <p:nvPr/>
        </p:nvSpPr>
        <p:spPr>
          <a:xfrm>
            <a:off x="6963820" y="2962455"/>
            <a:ext cx="427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genes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?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FFF47A50-4808-B442-BC96-40334749A09F}"/>
              </a:ext>
            </a:extLst>
          </p:cNvPr>
          <p:cNvSpPr/>
          <p:nvPr/>
        </p:nvSpPr>
        <p:spPr>
          <a:xfrm>
            <a:off x="6402222" y="4210663"/>
            <a:ext cx="510363" cy="372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CE6CE06-656E-1C46-8A9E-036CB6ED706F}"/>
              </a:ext>
            </a:extLst>
          </p:cNvPr>
          <p:cNvSpPr txBox="1"/>
          <p:nvPr/>
        </p:nvSpPr>
        <p:spPr>
          <a:xfrm>
            <a:off x="7013566" y="4073567"/>
            <a:ext cx="427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subdivide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genes in different </a:t>
            </a:r>
            <a:r>
              <a:rPr lang="de-DE" dirty="0" err="1"/>
              <a:t>groups</a:t>
            </a:r>
            <a:r>
              <a:rPr lang="de-DE" dirty="0"/>
              <a:t>?</a:t>
            </a:r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D77217AC-A543-2249-A561-7CAEADF171CB}"/>
              </a:ext>
            </a:extLst>
          </p:cNvPr>
          <p:cNvSpPr/>
          <p:nvPr/>
        </p:nvSpPr>
        <p:spPr>
          <a:xfrm>
            <a:off x="6402222" y="5284873"/>
            <a:ext cx="510363" cy="372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3E620A-8D74-0A46-90A0-0D1A6D660C49}"/>
              </a:ext>
            </a:extLst>
          </p:cNvPr>
          <p:cNvSpPr txBox="1"/>
          <p:nvPr/>
        </p:nvSpPr>
        <p:spPr>
          <a:xfrm>
            <a:off x="7013566" y="5147777"/>
            <a:ext cx="427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i="1" dirty="0"/>
              <a:t>in vivo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54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52C55-2BFA-0B41-820B-C5AF7507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4595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steps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DBF94-1CC9-5E4E-8EAD-5AFF0F153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2411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Analyis</a:t>
            </a:r>
            <a:r>
              <a:rPr lang="en-US" u="sng" dirty="0"/>
              <a:t> steps </a:t>
            </a:r>
            <a:endParaRPr lang="en-US" dirty="0"/>
          </a:p>
          <a:p>
            <a:r>
              <a:rPr lang="de-DE" dirty="0" err="1"/>
              <a:t>Boxplots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T-test, compare to basal expression</a:t>
            </a:r>
          </a:p>
          <a:p>
            <a:r>
              <a:rPr lang="en-US" dirty="0"/>
              <a:t>Heatmap with pathways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F12714-0F59-E84D-919E-06B8B54E4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9412" y="2063750"/>
            <a:ext cx="4396341" cy="357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Goals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expression</a:t>
            </a:r>
            <a:r>
              <a:rPr lang="de-DE" dirty="0"/>
              <a:t>?</a:t>
            </a:r>
          </a:p>
          <a:p>
            <a:r>
              <a:rPr lang="de-DE" dirty="0"/>
              <a:t>Are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C63BE4-E586-B74A-B4AA-191AA0B8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9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4BA4252-63DC-4843-A0AE-2AEC26427CE4}"/>
              </a:ext>
            </a:extLst>
          </p:cNvPr>
          <p:cNvSpPr/>
          <p:nvPr/>
        </p:nvSpPr>
        <p:spPr>
          <a:xfrm>
            <a:off x="1057686" y="1504406"/>
            <a:ext cx="9294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accent4">
                    <a:lumMod val="50000"/>
                  </a:schemeClr>
                </a:solidFill>
              </a:rPr>
              <a:t>3. 	</a:t>
            </a:r>
            <a:r>
              <a:rPr lang="de-DE" sz="2000" b="1" dirty="0" err="1">
                <a:solidFill>
                  <a:schemeClr val="accent4">
                    <a:lumMod val="50000"/>
                  </a:schemeClr>
                </a:solidFill>
              </a:rPr>
              <a:t>Exploring</a:t>
            </a:r>
            <a:r>
              <a:rPr lang="de-DE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4">
                    <a:lumMod val="50000"/>
                  </a:schemeClr>
                </a:solidFill>
              </a:rPr>
              <a:t>expression</a:t>
            </a:r>
            <a:r>
              <a:rPr lang="de-DE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4">
                    <a:lumMod val="50000"/>
                  </a:schemeClr>
                </a:solidFill>
              </a:rPr>
              <a:t>of</a:t>
            </a:r>
            <a:r>
              <a:rPr lang="de-DE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4">
                    <a:lumMod val="50000"/>
                  </a:schemeClr>
                </a:solidFill>
              </a:rPr>
              <a:t>single</a:t>
            </a:r>
            <a:r>
              <a:rPr lang="de-DE" sz="2000" b="1" dirty="0">
                <a:solidFill>
                  <a:schemeClr val="accent4">
                    <a:lumMod val="50000"/>
                  </a:schemeClr>
                </a:solidFill>
              </a:rPr>
              <a:t> genes 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20EDC8E-2D65-9541-923B-C3B95044CF38}"/>
              </a:ext>
            </a:extLst>
          </p:cNvPr>
          <p:cNvGrpSpPr/>
          <p:nvPr/>
        </p:nvGrpSpPr>
        <p:grpSpPr>
          <a:xfrm>
            <a:off x="7917902" y="3151378"/>
            <a:ext cx="4933951" cy="3604214"/>
            <a:chOff x="7917902" y="3151378"/>
            <a:chExt cx="4933951" cy="3604214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0E85B19-BEF8-1F4F-8E29-B00C316861DC}"/>
                </a:ext>
              </a:extLst>
            </p:cNvPr>
            <p:cNvGrpSpPr/>
            <p:nvPr/>
          </p:nvGrpSpPr>
          <p:grpSpPr>
            <a:xfrm>
              <a:off x="7917902" y="3151378"/>
              <a:ext cx="4933951" cy="3604214"/>
              <a:chOff x="8301038" y="3151378"/>
              <a:chExt cx="4933951" cy="3604214"/>
            </a:xfrm>
          </p:grpSpPr>
          <p:pic>
            <p:nvPicPr>
              <p:cNvPr id="10" name="Grafik 9" descr="Hinweisschild">
                <a:extLst>
                  <a:ext uri="{FF2B5EF4-FFF2-40B4-BE49-F238E27FC236}">
                    <a16:creationId xmlns:a16="http://schemas.microsoft.com/office/drawing/2014/main" id="{75BFC8CF-2EE6-8042-860C-6ECA103D86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b="26951"/>
              <a:stretch/>
            </p:blipFill>
            <p:spPr>
              <a:xfrm>
                <a:off x="8301038" y="3151378"/>
                <a:ext cx="4933951" cy="3604214"/>
              </a:xfrm>
              <a:prstGeom prst="rect">
                <a:avLst/>
              </a:prstGeom>
            </p:spPr>
          </p:pic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7B07320-2B7D-BB4D-9209-44C678C995AF}"/>
                  </a:ext>
                </a:extLst>
              </p:cNvPr>
              <p:cNvSpPr txBox="1"/>
              <p:nvPr/>
            </p:nvSpPr>
            <p:spPr>
              <a:xfrm>
                <a:off x="9367043" y="4471988"/>
                <a:ext cx="28019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600" dirty="0"/>
              </a:p>
            </p:txBody>
          </p:sp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00D7781-855A-294F-81CC-E7B6E9A9182D}"/>
                </a:ext>
              </a:extLst>
            </p:cNvPr>
            <p:cNvSpPr txBox="1"/>
            <p:nvPr/>
          </p:nvSpPr>
          <p:spPr>
            <a:xfrm>
              <a:off x="9260884" y="4471988"/>
              <a:ext cx="22479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Changes</a:t>
              </a:r>
              <a:r>
                <a:rPr lang="de-DE" dirty="0"/>
                <a:t> in </a:t>
              </a:r>
              <a:r>
                <a:rPr lang="de-DE" dirty="0" err="1"/>
                <a:t>gene</a:t>
              </a:r>
              <a:r>
                <a:rPr lang="de-DE" dirty="0"/>
                <a:t> </a:t>
              </a:r>
              <a:r>
                <a:rPr lang="de-DE" dirty="0" err="1"/>
                <a:t>expression</a:t>
              </a:r>
              <a:r>
                <a:rPr lang="de-DE" dirty="0"/>
                <a:t> </a:t>
              </a:r>
              <a:r>
                <a:rPr lang="de-DE" dirty="0" err="1"/>
                <a:t>and</a:t>
              </a:r>
              <a:r>
                <a:rPr lang="de-DE" dirty="0"/>
                <a:t> </a:t>
              </a:r>
              <a:r>
                <a:rPr lang="de-DE" dirty="0" err="1"/>
                <a:t>involved</a:t>
              </a:r>
              <a:r>
                <a:rPr lang="de-DE" dirty="0"/>
                <a:t> </a:t>
              </a:r>
              <a:r>
                <a:rPr lang="de-DE" dirty="0" err="1"/>
                <a:t>pathways</a:t>
              </a:r>
              <a:r>
                <a:rPr lang="de-DE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99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{EE1B20D8-2F94-CC4F-BF3D-3DB3A19438F8}tf10001062</Template>
  <TotalTime>0</TotalTime>
  <Words>289</Words>
  <Application>Microsoft Macintosh PowerPoint</Application>
  <PresentationFormat>Breitbild</PresentationFormat>
  <Paragraphs>79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Effects of Vorinostat in Cancer Treatment</vt:lpstr>
      <vt:lpstr>The NCI Transcriptional Pharmacodynamics Workbench: A Tool to Examine Dynamic Expression Profiling of Therapeutic Response in the NCI-60 Cell Line Panel  Monks et al.</vt:lpstr>
      <vt:lpstr>NCI Transcriptional Pharmacodynamics Workbench</vt:lpstr>
      <vt:lpstr>Our focus: Vorinostat </vt:lpstr>
      <vt:lpstr>Previous findings</vt:lpstr>
      <vt:lpstr>Project steps </vt:lpstr>
      <vt:lpstr>Project steps </vt:lpstr>
      <vt:lpstr>PowerPoint-Präsentation</vt:lpstr>
      <vt:lpstr>Project steps </vt:lpstr>
      <vt:lpstr>Final results: Effects of Vorinostat in Cancer Treatment 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Vorinostat in Cancer Treatment</dc:title>
  <dc:creator>Laura Plutowski</dc:creator>
  <cp:lastModifiedBy>Laura Plutowski</cp:lastModifiedBy>
  <cp:revision>30</cp:revision>
  <dcterms:created xsi:type="dcterms:W3CDTF">2019-05-01T07:10:33Z</dcterms:created>
  <dcterms:modified xsi:type="dcterms:W3CDTF">2019-05-07T15:55:28Z</dcterms:modified>
</cp:coreProperties>
</file>