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8" autoAdjust="0"/>
    <p:restoredTop sz="93447" autoAdjust="0"/>
  </p:normalViewPr>
  <p:slideViewPr>
    <p:cSldViewPr snapToGrid="0" snapToObjects="1">
      <p:cViewPr>
        <p:scale>
          <a:sx n="75" d="100"/>
          <a:sy n="75" d="100"/>
        </p:scale>
        <p:origin x="352" y="-65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4EC9D16-3EC0-425F-8D2B-7370E00E90BF}" type="datetimeFigureOut">
              <a:rPr lang="he-IL" smtClean="0"/>
              <a:t>כ"ט/טבת/תשפ"ה</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FC2C8CC-06B9-45EC-8502-6704F9EFE072}" type="slidenum">
              <a:rPr lang="he-IL" smtClean="0"/>
              <a:t>‹#›</a:t>
            </a:fld>
            <a:endParaRPr lang="he-IL"/>
          </a:p>
        </p:txBody>
      </p:sp>
    </p:spTree>
    <p:extLst>
      <p:ext uri="{BB962C8B-B14F-4D97-AF65-F5344CB8AC3E}">
        <p14:creationId xmlns:p14="http://schemas.microsoft.com/office/powerpoint/2010/main" val="89911961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1371600" y="1143000"/>
            <a:ext cx="4114800" cy="308610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FC2C8CC-06B9-45EC-8502-6704F9EFE072}" type="slidenum">
              <a:rPr lang="he-IL" smtClean="0"/>
              <a:t>2</a:t>
            </a:fld>
            <a:endParaRPr lang="he-IL"/>
          </a:p>
        </p:txBody>
      </p:sp>
    </p:spTree>
    <p:extLst>
      <p:ext uri="{BB962C8B-B14F-4D97-AF65-F5344CB8AC3E}">
        <p14:creationId xmlns:p14="http://schemas.microsoft.com/office/powerpoint/2010/main" val="397991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FC2C8CC-06B9-45EC-8502-6704F9EFE072}" type="slidenum">
              <a:rPr lang="he-IL" smtClean="0"/>
              <a:t>5</a:t>
            </a:fld>
            <a:endParaRPr lang="he-IL"/>
          </a:p>
        </p:txBody>
      </p:sp>
    </p:spTree>
    <p:extLst>
      <p:ext uri="{BB962C8B-B14F-4D97-AF65-F5344CB8AC3E}">
        <p14:creationId xmlns:p14="http://schemas.microsoft.com/office/powerpoint/2010/main" val="198940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1000"/>
            <a:lum/>
          </a:blip>
          <a:srcRect/>
          <a:stretch>
            <a:fillRect l="-16000" r="-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1/29/2025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5627"/>
            <a:ext cx="7772400" cy="2158545"/>
          </a:xfrm>
          <a:effectLst>
            <a:outerShdw blurRad="50800" dist="38100" dir="2700000" algn="tl" rotWithShape="0">
              <a:prstClr val="black">
                <a:alpha val="40000"/>
              </a:prstClr>
            </a:outerShdw>
          </a:effectLst>
        </p:spPr>
        <p:txBody>
          <a:bodyPr>
            <a:normAutofit/>
          </a:bodyPr>
          <a:lstStyle/>
          <a:p>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השפעת</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גלולות</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הורמונליות</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על</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תגובות</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ללחץ</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וזיכרון</a:t>
            </a:r>
            <a:r>
              <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48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רגשי</a:t>
            </a:r>
            <a:endParaRPr sz="4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Subtitle 2"/>
          <p:cNvSpPr>
            <a:spLocks noGrp="1"/>
          </p:cNvSpPr>
          <p:nvPr>
            <p:ph type="subTitle" idx="1"/>
          </p:nvPr>
        </p:nvSpPr>
        <p:spPr>
          <a:xfrm>
            <a:off x="-1181100" y="4288970"/>
            <a:ext cx="11506200" cy="1752600"/>
          </a:xfrm>
          <a:effectLst>
            <a:outerShdw blurRad="50800" dist="38100" dir="2700000" algn="tl" rotWithShape="0">
              <a:prstClr val="black">
                <a:alpha val="40000"/>
              </a:prstClr>
            </a:outerShdw>
          </a:effectLst>
        </p:spPr>
        <p:txBody>
          <a:bodyPr>
            <a:normAutofit/>
          </a:bodyPr>
          <a:lstStyle/>
          <a:p>
            <a:r>
              <a:rPr sz="36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פרויקט</a:t>
            </a:r>
            <a:r>
              <a:rPr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sz="36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פייתון</a:t>
            </a:r>
            <a:r>
              <a:rPr lang="he-IL"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br>
              <a:rPr lang="en-US"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מגישות: מאיה </a:t>
            </a:r>
            <a:r>
              <a:rPr lang="he-IL" sz="36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דיאמנט</a:t>
            </a:r>
            <a:r>
              <a:rPr lang="he-IL"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מתן ז'אק ומאיה בר לוי</a:t>
            </a:r>
            <a:endParaRPr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106" y="585372"/>
            <a:ext cx="8229600" cy="1143000"/>
          </a:xfrm>
          <a:effectLst>
            <a:outerShdw blurRad="50800" dist="38100" dir="2700000" algn="tl" rotWithShape="0">
              <a:prstClr val="black">
                <a:alpha val="72000"/>
              </a:prstClr>
            </a:outerShdw>
          </a:effectLst>
        </p:spPr>
        <p:txBody>
          <a:bodyPr/>
          <a:lstStyle/>
          <a:p>
            <a:r>
              <a:rPr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הקדמה</a:t>
            </a:r>
            <a:endParaRPr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539016" y="1600202"/>
            <a:ext cx="8147785" cy="4525963"/>
          </a:xfrm>
          <a:effectLst>
            <a:outerShdw blurRad="50800" dist="38100" dir="2700000" algn="tl" rotWithShape="0">
              <a:prstClr val="black">
                <a:alpha val="80000"/>
              </a:prstClr>
            </a:outerShdw>
          </a:effectLst>
        </p:spPr>
        <p:txBody>
          <a:bodyPr>
            <a:normAutofit/>
          </a:bodyPr>
          <a:lstStyle/>
          <a:p>
            <a:pPr algn="r" rtl="1">
              <a:spcBef>
                <a:spcPts val="1400"/>
              </a:spcBef>
              <a:spcAft>
                <a:spcPts val="400"/>
              </a:spcAft>
            </a:pP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הקשר בין הורמונים ותגובות רגשיות ופיזיולוגיות מצוי בליבת מחקר מדעי המוח וההתנהגות. גלולות הורמונליות למניעת היריון נמצאות בשימוש נרחב, אך השפעותיהן על המוח ותפקודים פסיכולוגיים ופיזיולוגיים נותרו לא מובנות עד תום.</a:t>
            </a:r>
            <a:endParaRPr lang="he-IL"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a:p>
            <a:pPr algn="r" rtl="1">
              <a:spcBef>
                <a:spcPts val="1200"/>
              </a:spcBef>
              <a:spcAft>
                <a:spcPts val="1200"/>
              </a:spcAft>
            </a:pP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מטלה זו מתבססת על המאמר:</a:t>
            </a:r>
            <a:br>
              <a:rPr lang="en-US"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en-US" sz="1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"Hormonal contraception use alters stress responses and emotional memory"</a:t>
            </a: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br>
              <a:rPr lang="en-US"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מאת </a:t>
            </a:r>
            <a:r>
              <a:rPr lang="en-US"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Nielsen </a:t>
            </a: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ונוספים שפורסם בשנת 2013. במחקר, הועלו שאלות חשובות אודות הקשר בין שימוש בגלולות הורמונליות לבין שינויים ביכולות זיכרון, תגובות ללחץ ושינויים ברמות הורמונים מרכזיים כגון </a:t>
            </a:r>
            <a:r>
              <a:rPr lang="he-IL" sz="20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קורטיזול</a:t>
            </a: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ואלפא </a:t>
            </a:r>
            <a:r>
              <a:rPr lang="he-IL" sz="2000"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עמילאז</a:t>
            </a: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a:t>
            </a:r>
            <a:endParaRPr lang="he-IL"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a:p>
            <a:pPr algn="r" rtl="1">
              <a:spcBef>
                <a:spcPts val="1200"/>
              </a:spcBef>
              <a:spcAft>
                <a:spcPts val="1200"/>
              </a:spcAft>
            </a:pPr>
            <a:r>
              <a:rPr lang="he-IL"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מטרת הפרויקט היא הסקת תובנות מעמיקות אודות השפעת נטילת גלולות על המוח המתוארת על ידי תגובות פיזיולוגיות וקוגניטיביות שונות, תוך שימוש בנתונים שהתגלו במחקר עליו התבססנו ונתונים שאנו יצרנו על בסיס המידע במאמר וניתוחם באמצעות כלים סטטיסטיים מתקדמים ושאלות משנה. </a:t>
            </a:r>
            <a:endParaRPr lang="he-IL" sz="36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lgn="r">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71000"/>
              </a:prstClr>
            </a:outerShdw>
          </a:effectLst>
        </p:spPr>
        <p:txBody>
          <a:bodyPr/>
          <a:lstStyle/>
          <a:p>
            <a:r>
              <a:rPr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תיאור</a:t>
            </a:r>
            <a:r>
              <a:rPr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תהליך</a:t>
            </a:r>
            <a:r>
              <a:rPr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העבודה</a:t>
            </a:r>
            <a:endParaRPr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effectLst>
            <a:outerShdw blurRad="50800" dist="38100" dir="2700000" algn="tl" rotWithShape="0">
              <a:prstClr val="black">
                <a:alpha val="91000"/>
              </a:prstClr>
            </a:outerShdw>
          </a:effectLst>
        </p:spPr>
        <p:txBody>
          <a:bodyPr/>
          <a:lstStyle/>
          <a:p>
            <a:pPr marL="0" indent="0" algn="r" rtl="1">
              <a:buNone/>
            </a:pPr>
            <a:r>
              <a:rPr lang="he-IL" sz="28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הליך העבודה כלל מספר שלבים: </a:t>
            </a:r>
          </a:p>
          <a:p>
            <a:pPr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   בחירת נושא המחקר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תכנון וניהול העבודה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יצירת </a:t>
            </a:r>
            <a:r>
              <a:rPr lang="en-US" sz="2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DATASET</a:t>
            </a: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 מתוך נתוני המאמר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בדיקות לאימות נתונים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פירוק שאלת המחקר לתתי שאלות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למידת ניתוחים סטטיסטים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כתיבת הקוד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בדיקות לתקינות הקוד</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ניתוח התוצאות </a:t>
            </a:r>
          </a:p>
          <a:p>
            <a:pPr marL="514350" indent="-514350" algn="r" rtl="1">
              <a:buAutoNum type="arabicPeriod"/>
            </a:pPr>
            <a:r>
              <a:rPr lang="he-IL" sz="2000" b="1" dirty="0">
                <a:solidFill>
                  <a:schemeClr val="bg1"/>
                </a:solidFill>
                <a:effectLst>
                  <a:outerShdw blurRad="38100" dist="38100" dir="2700000" algn="tl">
                    <a:srgbClr val="000000">
                      <a:alpha val="43137"/>
                    </a:srgbClr>
                  </a:outerShdw>
                </a:effectLst>
                <a:latin typeface="Arial" panose="020B0604020202020204" pitchFamily="34" charset="0"/>
                <a:ea typeface="Calibri Light" panose="020F0302020204030204" pitchFamily="34" charset="0"/>
                <a:cs typeface="Calibri Light" panose="020F0302020204030204" pitchFamily="34" charset="0"/>
              </a:rPr>
              <a:t>כתיבת קבצים תומכים </a:t>
            </a:r>
          </a:p>
        </p:txBody>
      </p:sp>
      <p:pic>
        <p:nvPicPr>
          <p:cNvPr id="5" name="תמונה 4">
            <a:extLst>
              <a:ext uri="{FF2B5EF4-FFF2-40B4-BE49-F238E27FC236}">
                <a16:creationId xmlns:a16="http://schemas.microsoft.com/office/drawing/2014/main" id="{9D9081A9-D2CF-7C7C-A144-AA2CA673D45B}"/>
              </a:ext>
            </a:extLst>
          </p:cNvPr>
          <p:cNvPicPr>
            <a:picLocks noChangeAspect="1"/>
          </p:cNvPicPr>
          <p:nvPr/>
        </p:nvPicPr>
        <p:blipFill>
          <a:blip r:embed="rId2"/>
          <a:stretch>
            <a:fillRect/>
          </a:stretch>
        </p:blipFill>
        <p:spPr>
          <a:xfrm>
            <a:off x="321809" y="4453467"/>
            <a:ext cx="5609098" cy="13076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D2DAB-5A3F-CE6F-F2BA-59DDAA0178BF}"/>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03A64D1B-9908-CC39-1F93-EA6D484A3DBB}"/>
              </a:ext>
            </a:extLst>
          </p:cNvPr>
          <p:cNvSpPr>
            <a:spLocks noGrp="1"/>
          </p:cNvSpPr>
          <p:nvPr>
            <p:ph idx="1"/>
          </p:nvPr>
        </p:nvSpPr>
        <p:spPr>
          <a:xfrm>
            <a:off x="457200" y="2057399"/>
            <a:ext cx="8229600" cy="4525963"/>
          </a:xfrm>
          <a:effectLst>
            <a:outerShdw blurRad="50800" dist="38100" dir="2700000" algn="tl" rotWithShape="0">
              <a:prstClr val="black">
                <a:alpha val="90000"/>
              </a:prstClr>
            </a:outerShdw>
          </a:effectLst>
        </p:spPr>
        <p:txBody>
          <a:bodyPr/>
          <a:lstStyle/>
          <a:p>
            <a:pPr marL="0" indent="0" algn="ctr">
              <a:buNone/>
            </a:pPr>
            <a:endParaRPr lang="he-IL" dirty="0"/>
          </a:p>
          <a:p>
            <a:pPr marL="0" indent="0" algn="ctr">
              <a:buNone/>
            </a:pPr>
            <a:endParaRPr lang="he-IL" dirty="0"/>
          </a:p>
          <a:p>
            <a:pPr marL="0" indent="0" algn="ctr">
              <a:buNone/>
            </a:pPr>
            <a:r>
              <a:rPr lang="he-IL" sz="40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ועכשיו נעבור לקוד...</a:t>
            </a:r>
          </a:p>
        </p:txBody>
      </p:sp>
    </p:spTree>
    <p:extLst>
      <p:ext uri="{BB962C8B-B14F-4D97-AF65-F5344CB8AC3E}">
        <p14:creationId xmlns:p14="http://schemas.microsoft.com/office/powerpoint/2010/main" val="387254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8"/>
            <a:ext cx="8229600" cy="1143000"/>
          </a:xfrm>
          <a:effectLst>
            <a:outerShdw blurRad="50800" dist="38100" dir="2700000" algn="tl" rotWithShape="0">
              <a:prstClr val="black">
                <a:alpha val="71000"/>
              </a:prstClr>
            </a:outerShdw>
          </a:effectLst>
        </p:spPr>
        <p:txBody>
          <a:bodyPr/>
          <a:lstStyle/>
          <a:p>
            <a:r>
              <a:rPr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מסקנות</a:t>
            </a:r>
            <a:r>
              <a:rPr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b="1"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סופיות</a:t>
            </a:r>
            <a:endParaRPr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330201" y="1222907"/>
            <a:ext cx="8627533" cy="5257798"/>
          </a:xfrm>
          <a:effectLst>
            <a:outerShdw blurRad="50800" dist="38100" dir="2700000" algn="tl" rotWithShape="0">
              <a:prstClr val="black">
                <a:alpha val="91000"/>
              </a:prstClr>
            </a:outerShdw>
          </a:effectLst>
        </p:spPr>
        <p:txBody>
          <a:bodyPr>
            <a:normAutofit fontScale="92500" lnSpcReduction="20000"/>
          </a:bodyPr>
          <a:lstStyle/>
          <a:p>
            <a:pPr marL="0" indent="0" algn="r" rtl="1" fontAlgn="base">
              <a:spcBef>
                <a:spcPts val="1200"/>
              </a:spcBef>
              <a:buNone/>
            </a:pP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1. רמות בסיס גבוהות יותר של הורמוני לחץ </a:t>
            </a:r>
            <a:r>
              <a:rPr lang="he-IL" sz="2200" b="1" i="0" u="none" strike="noStrike"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קורטיזול</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ונוראדרנלין</a:t>
            </a:r>
            <a: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ניבאו</a:t>
            </a:r>
            <a:r>
              <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תגובה </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מופחתת יותר למצבי לחץ בקרב נשים הנוטלות גלולות בניגוד לנשים</a:t>
            </a:r>
            <a:r>
              <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שאינן נוטלות</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גלולות, אשר אצלן רמות בסיס גבוהות יותר של הורמוני הלחץ</a:t>
            </a:r>
            <a:r>
              <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הראו קשר לתגובה </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מוגברת ברמות </a:t>
            </a:r>
            <a:r>
              <a:rPr lang="he-IL" sz="2200" b="1" i="0" u="none" strike="noStrike"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הקורטיזול</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לאחר ביצוע מבחני לחץ.</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2. ההשפעה של הורמוני לחץ על זיכרון רגשי </a:t>
            </a:r>
            <a:r>
              <a:rPr lang="he-IL" sz="2200" b="1" i="0" u="none" strike="noStrike"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היתה</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שונה בקרב נשים הנוטלות גלולות </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בהשוואה לנשים שאינן נוטלות גלולות, כתלות בסוג הזיכרון הרגשי.</a:t>
            </a:r>
          </a:p>
          <a:p>
            <a:pPr marL="0" indent="0" algn="r" rtl="1">
              <a:spcBef>
                <a:spcPts val="1200"/>
              </a:spcBef>
              <a:spcAft>
                <a:spcPts val="1200"/>
              </a:spcAft>
              <a:buNone/>
            </a:pPr>
            <a:r>
              <a:rPr lang="en-US" sz="2200" i="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r>
              <a:rPr lang="he-IL" sz="3000" b="1" i="0" u="sng"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סיכום</a:t>
            </a:r>
            <a:br>
              <a:rPr lang="he-IL" sz="3000" b="1" i="0" u="sng"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b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נשים הנוטלות גלולות הראו תגובה מופחתת של </a:t>
            </a:r>
            <a:r>
              <a:rPr lang="he-IL" sz="2200" b="1" i="0" u="none" strike="noStrike" dirty="0" err="1">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קורטיזול</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ונוראדרנלין </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למצבי לחץ כפי שנמדדו במבחן לחץ </a:t>
            </a:r>
            <a: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CPS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ובמבחן זיכרון גירויים רגשיים, בהשוואה </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לנשים שאינן נוטלות גלולות. עובדה זו מצביעה על שינוי אפשרי במנגנוני ויסות </a:t>
            </a:r>
            <a:br>
              <a:rPr lang="en-US"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b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הורמונליים, אך נדרש מחקר נוסף להבנת מנגנונים אלו. הממצאים תומכים בכך שגלולות 	למניעת הריון משנות את התגובה ההורמונלית</a:t>
            </a:r>
            <a:r>
              <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ללחץ, בעלות השפעה משמעותית על מדדים 	פיזיולוגיים וקוגניטיביים הקשורים</a:t>
            </a:r>
            <a:r>
              <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a:t>
            </a:r>
            <a:r>
              <a:rPr lang="he-IL" sz="2200" b="1" i="0" u="none" strike="noStrike"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לתגובות ללחץ ולעיבוד רגשי, ובעיקר מקטינות את עוצמת 	התגובה למצבי לחץ. ממצאים אלו מדגישים את החשיבות בהעמקת המחקר בתחום זה, 	במיוחד לאור השימוש הנרחב בגלולות והשפעתן האפשרית על איכות החיים והתפקוד 	היומיומי של נשים.</a:t>
            </a:r>
            <a:endParaRPr lang="he-IL" sz="2200" b="1" dirty="0">
              <a:solidFill>
                <a:schemeClr val="bg1"/>
              </a:solidFill>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b="1" dirty="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415</Words>
  <Application>Microsoft Office PowerPoint</Application>
  <PresentationFormat>‫הצגה על המסך (4:3)</PresentationFormat>
  <Paragraphs>26</Paragraphs>
  <Slides>5</Slides>
  <Notes>2</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vt:i4>
      </vt:variant>
    </vt:vector>
  </HeadingPairs>
  <TitlesOfParts>
    <vt:vector size="9" baseType="lpstr">
      <vt:lpstr>Arial</vt:lpstr>
      <vt:lpstr>Calibri</vt:lpstr>
      <vt:lpstr>Calibri Light</vt:lpstr>
      <vt:lpstr>Office Theme</vt:lpstr>
      <vt:lpstr>השפעת גלולות הורמונליות על תגובות ללחץ וזיכרון רגשי</vt:lpstr>
      <vt:lpstr>הקדמה</vt:lpstr>
      <vt:lpstr>תיאור תהליך העבודה</vt:lpstr>
      <vt:lpstr>מצגת של PowerPoint‏</vt:lpstr>
      <vt:lpstr>מסקנות סופיות</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generated using python-pptx</dc:description>
  <cp:lastModifiedBy>Maya Diamant</cp:lastModifiedBy>
  <cp:revision>3</cp:revision>
  <dcterms:created xsi:type="dcterms:W3CDTF">2013-01-27T09:14:16Z</dcterms:created>
  <dcterms:modified xsi:type="dcterms:W3CDTF">2025-01-29T18:41:14Z</dcterms:modified>
  <cp:category/>
</cp:coreProperties>
</file>