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theme/theme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9.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 id="2147483739" r:id="rId5"/>
    <p:sldMasterId id="2147483756" r:id="rId6"/>
    <p:sldMasterId id="2147483758" r:id="rId7"/>
    <p:sldMasterId id="2147483762" r:id="rId8"/>
    <p:sldMasterId id="2147483781" r:id="rId9"/>
    <p:sldMasterId id="2147483784" r:id="rId10"/>
    <p:sldMasterId id="2147483801" r:id="rId11"/>
    <p:sldMasterId id="2147483837" r:id="rId12"/>
  </p:sldMasterIdLst>
  <p:sldIdLst>
    <p:sldId id="264" r:id="rId13"/>
    <p:sldId id="257" r:id="rId14"/>
    <p:sldId id="266" r:id="rId15"/>
    <p:sldId id="258" r:id="rId16"/>
    <p:sldId id="267" r:id="rId17"/>
    <p:sldId id="259" r:id="rId18"/>
    <p:sldId id="268" r:id="rId19"/>
    <p:sldId id="260" r:id="rId20"/>
    <p:sldId id="269" r:id="rId21"/>
    <p:sldId id="270" r:id="rId22"/>
    <p:sldId id="280" r:id="rId23"/>
    <p:sldId id="261" r:id="rId24"/>
    <p:sldId id="273" r:id="rId25"/>
    <p:sldId id="275" r:id="rId26"/>
    <p:sldId id="271" r:id="rId27"/>
    <p:sldId id="272" r:id="rId28"/>
    <p:sldId id="274" r:id="rId29"/>
    <p:sldId id="262" r:id="rId30"/>
    <p:sldId id="276" r:id="rId31"/>
    <p:sldId id="278" r:id="rId32"/>
    <p:sldId id="281" r:id="rId33"/>
    <p:sldId id="282" r:id="rId34"/>
    <p:sldId id="279" r:id="rId35"/>
    <p:sldId id="263" r:id="rId36"/>
    <p:sldId id="284" r:id="rId37"/>
    <p:sldId id="285" r:id="rId38"/>
    <p:sldId id="286" r:id="rId39"/>
    <p:sldId id="287" r:id="rId40"/>
    <p:sldId id="288" r:id="rId41"/>
    <p:sldId id="289" r:id="rId42"/>
    <p:sldId id="290" r:id="rId43"/>
    <p:sldId id="291" r:id="rId44"/>
    <p:sldId id="292" r:id="rId45"/>
    <p:sldId id="293" r:id="rId46"/>
    <p:sldId id="294" r:id="rId47"/>
    <p:sldId id="307" r:id="rId48"/>
    <p:sldId id="308" r:id="rId49"/>
    <p:sldId id="309" r:id="rId50"/>
    <p:sldId id="310" r:id="rId51"/>
    <p:sldId id="277" r:id="rId52"/>
    <p:sldId id="311" r:id="rId53"/>
    <p:sldId id="312" r:id="rId54"/>
  </p:sldIdLst>
  <p:sldSz cx="9144000" cy="6858000" type="screen4x3"/>
  <p:notesSz cx="6858000" cy="9144000"/>
  <p:defaultTextStyle>
    <a:defPPr>
      <a:defRPr lang="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E542C-381C-4CA9-9559-8ABC175CC597}" v="4" dt="2025-03-07T01:43:20.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microsoft.com/office/2016/11/relationships/changesInfo" Target="changesInfos/changesInfo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lly Sugianto, S.T., M.M., Ph.D." userId="8b8808fd-4fd9-4faf-a746-867b3a31c168" providerId="ADAL" clId="{EA7E542C-381C-4CA9-9559-8ABC175CC597}"/>
    <pc:docChg chg="undo custSel modSld">
      <pc:chgData name="Welly Sugianto, S.T., M.M., Ph.D." userId="8b8808fd-4fd9-4faf-a746-867b3a31c168" providerId="ADAL" clId="{EA7E542C-381C-4CA9-9559-8ABC175CC597}" dt="2025-03-07T01:43:20.484" v="16"/>
      <pc:docMkLst>
        <pc:docMk/>
      </pc:docMkLst>
      <pc:sldChg chg="addSp delSp modSp mod modAnim">
        <pc:chgData name="Welly Sugianto, S.T., M.M., Ph.D." userId="8b8808fd-4fd9-4faf-a746-867b3a31c168" providerId="ADAL" clId="{EA7E542C-381C-4CA9-9559-8ABC175CC597}" dt="2025-03-07T01:43:20.484" v="16"/>
        <pc:sldMkLst>
          <pc:docMk/>
          <pc:sldMk cId="2503347004" sldId="311"/>
        </pc:sldMkLst>
        <pc:spChg chg="mod">
          <ac:chgData name="Welly Sugianto, S.T., M.M., Ph.D." userId="8b8808fd-4fd9-4faf-a746-867b3a31c168" providerId="ADAL" clId="{EA7E542C-381C-4CA9-9559-8ABC175CC597}" dt="2025-03-07T01:34:46.407" v="0" actId="21"/>
          <ac:spMkLst>
            <pc:docMk/>
            <pc:sldMk cId="2503347004" sldId="311"/>
            <ac:spMk id="3" creationId="{00000000-0000-0000-0000-000000000000}"/>
          </ac:spMkLst>
        </pc:spChg>
        <pc:spChg chg="add del mod">
          <ac:chgData name="Welly Sugianto, S.T., M.M., Ph.D." userId="8b8808fd-4fd9-4faf-a746-867b3a31c168" providerId="ADAL" clId="{EA7E542C-381C-4CA9-9559-8ABC175CC597}" dt="2025-03-07T01:42:47.987" v="12" actId="14100"/>
          <ac:spMkLst>
            <pc:docMk/>
            <pc:sldMk cId="2503347004" sldId="311"/>
            <ac:spMk id="4" creationId="{0251C06D-83FF-7F02-759E-3214C61B05A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2393204"/>
            <a:ext cx="5292080" cy="144016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3929373"/>
            <a:ext cx="5292080" cy="651755"/>
          </a:xfrm>
          <a:prstGeom prst="rect">
            <a:avLst/>
          </a:prstGeom>
        </p:spPr>
        <p:txBody>
          <a:bodyPr anchor="ctr"/>
          <a:lstStyle>
            <a:lvl1pPr marL="0" indent="0" algn="l">
              <a:spcBef>
                <a:spcPts val="0"/>
              </a:spcBef>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640" y="876466"/>
            <a:ext cx="1765300" cy="522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1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123479"/>
            <a:ext cx="8856984" cy="6611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1"/>
          <p:cNvSpPr/>
          <p:nvPr userDrawn="1"/>
        </p:nvSpPr>
        <p:spPr>
          <a:xfrm>
            <a:off x="2328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Rectangle 12"/>
          <p:cNvSpPr/>
          <p:nvPr userDrawn="1"/>
        </p:nvSpPr>
        <p:spPr>
          <a:xfrm>
            <a:off x="4656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p:cNvSpPr/>
          <p:nvPr userDrawn="1"/>
        </p:nvSpPr>
        <p:spPr>
          <a:xfrm>
            <a:off x="6984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9216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9144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508787"/>
            <a:ext cx="723027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1" y="2168343"/>
            <a:ext cx="3465217" cy="34168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4485118"/>
            <a:ext cx="3024336"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59867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346339"/>
            <a:ext cx="9144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389641"/>
            <a:ext cx="2869272" cy="463284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566977"/>
            <a:ext cx="1008112" cy="34081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681512"/>
            <a:ext cx="1654766" cy="34081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9012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68580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Rectangle 2"/>
          <p:cNvSpPr/>
          <p:nvPr userDrawn="1"/>
        </p:nvSpPr>
        <p:spPr>
          <a:xfrm>
            <a:off x="4896032" y="1749000"/>
            <a:ext cx="180000" cy="3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10688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41021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9850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242176"/>
            <a:ext cx="601216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1010261"/>
            <a:ext cx="601216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68580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508787"/>
            <a:ext cx="3059832" cy="5349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7629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548680"/>
            <a:ext cx="6444208" cy="576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6" name="Picture Placeholder 2"/>
          <p:cNvSpPr>
            <a:spLocks noGrp="1"/>
          </p:cNvSpPr>
          <p:nvPr>
            <p:ph type="pic" idx="1" hasCustomPrompt="1"/>
          </p:nvPr>
        </p:nvSpPr>
        <p:spPr>
          <a:xfrm>
            <a:off x="135622"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54501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356659"/>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3621021"/>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356659"/>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3621021"/>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827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4389107"/>
            <a:ext cx="8748464"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5157192"/>
            <a:ext cx="8748464"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p:cNvSpPr>
            <a:spLocks noGrp="1"/>
          </p:cNvSpPr>
          <p:nvPr>
            <p:ph type="pic" idx="12" hasCustomPrompt="1"/>
          </p:nvPr>
        </p:nvSpPr>
        <p:spPr>
          <a:xfrm>
            <a:off x="467544" y="452669"/>
            <a:ext cx="3312128" cy="37440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452669"/>
            <a:ext cx="468052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62992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123479"/>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86214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62990"/>
            <a:ext cx="9144000" cy="76808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5531075"/>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p:nvSpPr>
        <p:spPr>
          <a:xfrm>
            <a:off x="3311860" y="983523"/>
            <a:ext cx="2520280" cy="33603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5" name="Picture 2" descr="E:\002-KIMS BUSINESS\007-02-Fullslidesppt-Contents\20161228\02-edu\bulb-ite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351" y="1518948"/>
            <a:ext cx="819298" cy="242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802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508786"/>
            <a:ext cx="2849840"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7" name="Rounded Rectangle 16"/>
          <p:cNvSpPr/>
          <p:nvPr userDrawn="1"/>
        </p:nvSpPr>
        <p:spPr>
          <a:xfrm>
            <a:off x="531932" y="1796667"/>
            <a:ext cx="108520"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8" name="Half Frame 17"/>
          <p:cNvSpPr/>
          <p:nvPr userDrawn="1"/>
        </p:nvSpPr>
        <p:spPr>
          <a:xfrm rot="5400000">
            <a:off x="2508921" y="1734657"/>
            <a:ext cx="669775"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spTree>
    <p:extLst>
      <p:ext uri="{BB962C8B-B14F-4D97-AF65-F5344CB8AC3E}">
        <p14:creationId xmlns:p14="http://schemas.microsoft.com/office/powerpoint/2010/main" val="3028221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3429000"/>
            <a:ext cx="9144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Rectangle 1"/>
          <p:cNvSpPr/>
          <p:nvPr userDrawn="1"/>
        </p:nvSpPr>
        <p:spPr>
          <a:xfrm>
            <a:off x="2116108" y="1124744"/>
            <a:ext cx="4896544" cy="4608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Rectangle 4"/>
          <p:cNvSpPr/>
          <p:nvPr userDrawn="1"/>
        </p:nvSpPr>
        <p:spPr>
          <a:xfrm>
            <a:off x="2116108" y="0"/>
            <a:ext cx="4896544"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p:cNvSpPr/>
          <p:nvPr userDrawn="1"/>
        </p:nvSpPr>
        <p:spPr>
          <a:xfrm>
            <a:off x="2116108" y="6597352"/>
            <a:ext cx="4896544"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Text Placeholder 9"/>
          <p:cNvSpPr>
            <a:spLocks noGrp="1"/>
          </p:cNvSpPr>
          <p:nvPr>
            <p:ph type="body" sz="quarter" idx="10" hasCustomPrompt="1"/>
          </p:nvPr>
        </p:nvSpPr>
        <p:spPr>
          <a:xfrm>
            <a:off x="2116108" y="4066024"/>
            <a:ext cx="4896544"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4834109"/>
            <a:ext cx="4896544"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541767"/>
            <a:ext cx="816788"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01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p:nvSpPr>
        <p:spPr bwMode="auto">
          <a:xfrm>
            <a:off x="-6237" y="1423108"/>
            <a:ext cx="9156475"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68580" tIns="34290" rIns="68580" bIns="34290" numCol="1" anchor="t" anchorCtr="0" compatLnSpc="1">
            <a:prstTxWarp prst="textNoShape">
              <a:avLst/>
            </a:prstTxWarp>
            <a:noAutofit/>
          </a:bodyPr>
          <a:lstStyle/>
          <a:p>
            <a:endParaRPr lang="en-US" sz="1350" dirty="0"/>
          </a:p>
        </p:txBody>
      </p:sp>
      <p:grpSp>
        <p:nvGrpSpPr>
          <p:cNvPr id="3" name="Group 2">
            <a:extLst>
              <a:ext uri="{FF2B5EF4-FFF2-40B4-BE49-F238E27FC236}">
                <a16:creationId xmlns:a16="http://schemas.microsoft.com/office/drawing/2014/main" id="{D3D5F95E-A64B-4CF3-896F-F3B321903429}"/>
              </a:ext>
            </a:extLst>
          </p:cNvPr>
          <p:cNvGrpSpPr/>
          <p:nvPr/>
        </p:nvGrpSpPr>
        <p:grpSpPr>
          <a:xfrm>
            <a:off x="164090" y="2622976"/>
            <a:ext cx="8638193"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350"/>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350"/>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3958856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7597058" y="5122364"/>
            <a:ext cx="1205225"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7599442" y="4237995"/>
            <a:ext cx="432980"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350"/>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7541626" y="2964359"/>
            <a:ext cx="1229540"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6725814" y="3381941"/>
            <a:ext cx="702485"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D9A123FC-02CE-41F5-8044-BF4EEF221F28}"/>
              </a:ext>
            </a:extLst>
          </p:cNvPr>
          <p:cNvSpPr/>
          <p:nvPr/>
        </p:nvSpPr>
        <p:spPr>
          <a:xfrm>
            <a:off x="2268092" y="1688320"/>
            <a:ext cx="788752"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64288D6C-FFD6-4513-B7FB-6E8702672008}"/>
              </a:ext>
            </a:extLst>
          </p:cNvPr>
          <p:cNvSpPr/>
          <p:nvPr/>
        </p:nvSpPr>
        <p:spPr>
          <a:xfrm>
            <a:off x="8339152" y="220249"/>
            <a:ext cx="640442"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350"/>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3065382" y="247502"/>
            <a:ext cx="229100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6380602" y="529601"/>
            <a:ext cx="2058945"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5737601" y="4932902"/>
            <a:ext cx="1639387" cy="738794"/>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164090" y="4076953"/>
            <a:ext cx="2058945"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2879808" y="5541765"/>
            <a:ext cx="702485"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D31E7249-19DE-4C8D-8922-A84026F00998}"/>
              </a:ext>
            </a:extLst>
          </p:cNvPr>
          <p:cNvSpPr/>
          <p:nvPr/>
        </p:nvSpPr>
        <p:spPr>
          <a:xfrm>
            <a:off x="2268092" y="4785587"/>
            <a:ext cx="788752"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350"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241762" y="3332009"/>
            <a:ext cx="91415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E7F4FB8-48CF-4E0D-8CB1-B2ED10FE732C}"/>
              </a:ext>
            </a:extLst>
          </p:cNvPr>
          <p:cNvSpPr/>
          <p:nvPr/>
        </p:nvSpPr>
        <p:spPr>
          <a:xfrm>
            <a:off x="4806210" y="6041992"/>
            <a:ext cx="370825"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350"/>
          </a:p>
        </p:txBody>
      </p:sp>
      <p:grpSp>
        <p:nvGrpSpPr>
          <p:cNvPr id="42" name="Group 41">
            <a:extLst>
              <a:ext uri="{FF2B5EF4-FFF2-40B4-BE49-F238E27FC236}">
                <a16:creationId xmlns:a16="http://schemas.microsoft.com/office/drawing/2014/main" id="{C394B5F9-D8AC-415E-8C09-4BE415AA2EDA}"/>
              </a:ext>
            </a:extLst>
          </p:cNvPr>
          <p:cNvGrpSpPr/>
          <p:nvPr/>
        </p:nvGrpSpPr>
        <p:grpSpPr>
          <a:xfrm rot="14140429">
            <a:off x="699167" y="2146960"/>
            <a:ext cx="1916415" cy="129417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47" name="Freeform: Shape 46">
            <a:extLst>
              <a:ext uri="{FF2B5EF4-FFF2-40B4-BE49-F238E27FC236}">
                <a16:creationId xmlns:a16="http://schemas.microsoft.com/office/drawing/2014/main" id="{BED5CE5D-67E4-403F-B3DA-7E99871E9C8C}"/>
              </a:ext>
            </a:extLst>
          </p:cNvPr>
          <p:cNvSpPr/>
          <p:nvPr/>
        </p:nvSpPr>
        <p:spPr>
          <a:xfrm>
            <a:off x="397361" y="248542"/>
            <a:ext cx="432980"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170C0C8B-A623-4A77-8067-AE3A11119257}"/>
              </a:ext>
            </a:extLst>
          </p:cNvPr>
          <p:cNvSpPr/>
          <p:nvPr/>
        </p:nvSpPr>
        <p:spPr>
          <a:xfrm>
            <a:off x="5674291" y="431683"/>
            <a:ext cx="947829"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350"/>
          </a:p>
        </p:txBody>
      </p:sp>
      <p:grpSp>
        <p:nvGrpSpPr>
          <p:cNvPr id="61" name="Group 60">
            <a:extLst>
              <a:ext uri="{FF2B5EF4-FFF2-40B4-BE49-F238E27FC236}">
                <a16:creationId xmlns:a16="http://schemas.microsoft.com/office/drawing/2014/main" id="{8EDAEFC4-4C0C-4BEB-903F-14C3DBA0B8C0}"/>
              </a:ext>
            </a:extLst>
          </p:cNvPr>
          <p:cNvGrpSpPr/>
          <p:nvPr/>
        </p:nvGrpSpPr>
        <p:grpSpPr>
          <a:xfrm rot="19800000">
            <a:off x="154849" y="743264"/>
            <a:ext cx="229100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grpSp>
        <p:nvGrpSpPr>
          <p:cNvPr id="67" name="Group 66">
            <a:extLst>
              <a:ext uri="{FF2B5EF4-FFF2-40B4-BE49-F238E27FC236}">
                <a16:creationId xmlns:a16="http://schemas.microsoft.com/office/drawing/2014/main" id="{3E87EBBC-FED0-431E-A2D8-2BF60AF707F1}"/>
              </a:ext>
            </a:extLst>
          </p:cNvPr>
          <p:cNvGrpSpPr/>
          <p:nvPr/>
        </p:nvGrpSpPr>
        <p:grpSpPr>
          <a:xfrm rot="13107797">
            <a:off x="5108095" y="5777610"/>
            <a:ext cx="958315"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grpSp>
      <p:sp>
        <p:nvSpPr>
          <p:cNvPr id="72" name="Freeform: Shape 71">
            <a:extLst>
              <a:ext uri="{FF2B5EF4-FFF2-40B4-BE49-F238E27FC236}">
                <a16:creationId xmlns:a16="http://schemas.microsoft.com/office/drawing/2014/main" id="{1C980EF8-E09C-4F4B-BF9F-49F28E94B6ED}"/>
              </a:ext>
            </a:extLst>
          </p:cNvPr>
          <p:cNvSpPr/>
          <p:nvPr/>
        </p:nvSpPr>
        <p:spPr>
          <a:xfrm>
            <a:off x="6606820" y="351407"/>
            <a:ext cx="432980"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350"/>
          </a:p>
        </p:txBody>
      </p:sp>
    </p:spTree>
    <p:extLst>
      <p:ext uri="{BB962C8B-B14F-4D97-AF65-F5344CB8AC3E}">
        <p14:creationId xmlns:p14="http://schemas.microsoft.com/office/powerpoint/2010/main" val="2021974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207360"/>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434130" y="4039820"/>
            <a:ext cx="6400800" cy="106893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0FE7E-604E-43EB-A84B-8278E15F23DB}" type="datetimeFigureOut">
              <a:rPr lang="en-US" smtClean="0">
                <a:solidFill>
                  <a:prstClr val="black">
                    <a:tint val="75000"/>
                  </a:prstClr>
                </a:solidFill>
              </a:rPr>
              <a:pPr/>
              <a:t>3/7/2025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515DCE-5ED2-4380-BA12-17FD19F5808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9241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6454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25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862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29860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092749" y="4225532"/>
            <a:ext cx="529823"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091633" y="4597087"/>
            <a:ext cx="579799"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35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1796992" y="4312399"/>
            <a:ext cx="709209" cy="36993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480595" y="1362252"/>
            <a:ext cx="1521393"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35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35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058945"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2355680" y="3608101"/>
            <a:ext cx="467936"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77672" y="2021655"/>
            <a:ext cx="91415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35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19034" y="0"/>
            <a:ext cx="1213866"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1806350" y="3007857"/>
            <a:ext cx="303915"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1955044" y="3916160"/>
            <a:ext cx="340169" cy="255128"/>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35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049674" y="1686977"/>
            <a:ext cx="487113" cy="1276090"/>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1568363" y="2624217"/>
            <a:ext cx="385845"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636782" y="392926"/>
            <a:ext cx="344946"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560807" y="1420860"/>
            <a:ext cx="463971"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610846" y="1487577"/>
            <a:ext cx="363894"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702003" y="1609751"/>
            <a:ext cx="181582"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762573" y="1689879"/>
            <a:ext cx="60441"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358704" y="255586"/>
            <a:ext cx="934526"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480723" y="322185"/>
            <a:ext cx="690490"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19034" y="6035759"/>
            <a:ext cx="2575581"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ko-KR" altLang="en-US" sz="405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1614926" y="5199162"/>
            <a:ext cx="608679"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ko-KR" altLang="en-US" sz="405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835966" y="213821"/>
            <a:ext cx="120531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361404" y="4658424"/>
            <a:ext cx="912206" cy="61601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35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35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233570" y="369490"/>
            <a:ext cx="467936"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350"/>
          </a:p>
        </p:txBody>
      </p:sp>
    </p:spTree>
    <p:extLst>
      <p:ext uri="{BB962C8B-B14F-4D97-AF65-F5344CB8AC3E}">
        <p14:creationId xmlns:p14="http://schemas.microsoft.com/office/powerpoint/2010/main" val="40247517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961884" y="0"/>
            <a:ext cx="7220236"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05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2040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2207360"/>
            <a:ext cx="7772400" cy="76352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434130" y="4039820"/>
            <a:ext cx="6400800" cy="106893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0FE7E-604E-43EB-A84B-8278E15F23DB}" type="datetimeFigureOut">
              <a:rPr lang="en-US" smtClean="0">
                <a:solidFill>
                  <a:prstClr val="black">
                    <a:tint val="75000"/>
                  </a:prstClr>
                </a:solidFill>
              </a:rPr>
              <a:pPr/>
              <a:t>3/7/2025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515DCE-5ED2-4380-BA12-17FD19F5808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3576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2488395" y="659466"/>
            <a:ext cx="416721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15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318687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606351" y="3753256"/>
            <a:ext cx="2357438"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9144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9AA3D867-D133-48FC-B3C8-A5F667B90D58}"/>
              </a:ext>
            </a:extLst>
          </p:cNvPr>
          <p:cNvSpPr/>
          <p:nvPr userDrawn="1"/>
        </p:nvSpPr>
        <p:spPr>
          <a:xfrm>
            <a:off x="614362" y="1762125"/>
            <a:ext cx="2357438"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676716" y="1883517"/>
            <a:ext cx="2216708"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05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21090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9144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9144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47257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3873382" y="635635"/>
            <a:ext cx="4784843"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2444776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9144000" cy="6858000"/>
          </a:xfrm>
          <a:prstGeom prst="rect">
            <a:avLst/>
          </a:pr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6008481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4501497" y="665147"/>
            <a:ext cx="4285716"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05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6217523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4000500" y="0"/>
            <a:ext cx="5143500" cy="6858000"/>
          </a:xfrm>
          <a:prstGeom prst="rect">
            <a:avLst/>
          </a:prstGeom>
          <a:solidFill>
            <a:schemeClr val="bg1">
              <a:lumMod val="95000"/>
            </a:schemeClr>
          </a:solidFill>
        </p:spPr>
        <p:txBody>
          <a:bodyPr anchor="ct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73158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5339485" y="5067541"/>
            <a:ext cx="322326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9144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5150481" y="1360225"/>
            <a:ext cx="3749508"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35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35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35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5327920" y="1624177"/>
            <a:ext cx="3435032" cy="2588951"/>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latin typeface="+mn-lt"/>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045594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599302" y="1223317"/>
            <a:ext cx="4080821"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685835" rtl="0" eaLnBrk="1" fontAlgn="auto" latinLnBrk="1" hangingPunct="1">
              <a:lnSpc>
                <a:spcPct val="90000"/>
              </a:lnSpc>
              <a:spcBef>
                <a:spcPts val="750"/>
              </a:spcBef>
              <a:spcAft>
                <a:spcPts val="0"/>
              </a:spcAft>
              <a:buClrTx/>
              <a:buSzTx/>
              <a:buFontTx/>
              <a:buNone/>
              <a:tabLst/>
              <a:defRPr sz="105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40149602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3408223" y="553701"/>
            <a:ext cx="2540554" cy="2808624"/>
          </a:xfrm>
          <a:prstGeom prst="rect">
            <a:avLst/>
          </a:prstGeom>
          <a:solidFill>
            <a:schemeClr val="bg1">
              <a:lumMod val="95000"/>
            </a:schemeClr>
          </a:solidFill>
        </p:spPr>
        <p:txBody>
          <a:bodyPr anchor="ctr"/>
          <a:lstStyle>
            <a:lvl1pPr marL="0" indent="0" algn="ctr">
              <a:buNone/>
              <a:defRPr sz="90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048681" y="3488723"/>
            <a:ext cx="2540554" cy="2808624"/>
          </a:xfrm>
          <a:prstGeom prst="rect">
            <a:avLst/>
          </a:prstGeom>
          <a:solidFill>
            <a:schemeClr val="bg1">
              <a:lumMod val="95000"/>
            </a:schemeClr>
          </a:solidFill>
          <a:ln w="38100">
            <a:noFill/>
          </a:ln>
        </p:spPr>
        <p:txBody>
          <a:bodyPr anchor="ctr"/>
          <a:lstStyle>
            <a:lvl1pPr marL="0" indent="0" algn="ctr">
              <a:buNone/>
              <a:defRPr sz="90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6048681" y="553701"/>
            <a:ext cx="2540554"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Rectangle 8">
            <a:extLst>
              <a:ext uri="{FF2B5EF4-FFF2-40B4-BE49-F238E27FC236}">
                <a16:creationId xmlns:a16="http://schemas.microsoft.com/office/drawing/2014/main" id="{B278EEC4-D011-4897-80FB-FEE45D61C9CB}"/>
              </a:ext>
            </a:extLst>
          </p:cNvPr>
          <p:cNvSpPr/>
          <p:nvPr userDrawn="1"/>
        </p:nvSpPr>
        <p:spPr>
          <a:xfrm>
            <a:off x="3408223" y="3489035"/>
            <a:ext cx="2540554"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1465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1425" y="680310"/>
            <a:ext cx="6566315" cy="61082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2128720" y="1749245"/>
            <a:ext cx="6413610" cy="4581150"/>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AEB8B-A96F-42F3-BD98-D6A8F7346E4E}" type="datetimeFigureOut">
              <a:rPr lang="id-ID" smtClean="0"/>
              <a:t>07/03/2025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C580F7-C4FC-4B22-B4D8-F5EE3D8EA856}" type="slidenum">
              <a:rPr lang="id-ID" smtClean="0"/>
              <a:t>‹#›</a:t>
            </a:fld>
            <a:endParaRPr lang="id-ID"/>
          </a:p>
        </p:txBody>
      </p:sp>
    </p:spTree>
    <p:extLst>
      <p:ext uri="{BB962C8B-B14F-4D97-AF65-F5344CB8AC3E}">
        <p14:creationId xmlns:p14="http://schemas.microsoft.com/office/powerpoint/2010/main" val="41795681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158637" y="216000"/>
            <a:ext cx="3921708" cy="6426000"/>
          </a:xfrm>
          <a:prstGeom prst="rect">
            <a:avLst/>
          </a:prstGeom>
          <a:solidFill>
            <a:schemeClr val="bg1">
              <a:lumMod val="95000"/>
            </a:schemeClr>
          </a:solidFill>
        </p:spPr>
        <p:txBody>
          <a:bodyPr anchor="ctr"/>
          <a:lstStyle>
            <a:lvl1pPr marL="0" indent="0" algn="ctr">
              <a:buNone/>
              <a:defRPr sz="1500">
                <a:latin typeface="+mn-lt"/>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16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8982000" y="0"/>
            <a:ext cx="16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914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9144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3957726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45393"/>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6170308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23478"/>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1131592"/>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07152" y="1362297"/>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691075"/>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2208255"/>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5835368"/>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4611907"/>
            <a:ext cx="2037972" cy="1061829"/>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3093810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824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1250975"/>
            <a:ext cx="1584176"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1250975"/>
            <a:ext cx="792088"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238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3909054"/>
            <a:ext cx="945499" cy="279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114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9144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3813043"/>
            <a:ext cx="108012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4013590"/>
            <a:ext cx="351128"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267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236960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84308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123479"/>
            <a:ext cx="8856984" cy="6611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797032"/>
            <a:ext cx="2160240" cy="249606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1"/>
          <p:cNvSpPr/>
          <p:nvPr userDrawn="1"/>
        </p:nvSpPr>
        <p:spPr>
          <a:xfrm>
            <a:off x="2328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Rectangle 12"/>
          <p:cNvSpPr/>
          <p:nvPr userDrawn="1"/>
        </p:nvSpPr>
        <p:spPr>
          <a:xfrm>
            <a:off x="4656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p:cNvSpPr/>
          <p:nvPr userDrawn="1"/>
        </p:nvSpPr>
        <p:spPr>
          <a:xfrm>
            <a:off x="6984000" y="4293096"/>
            <a:ext cx="216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29203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1250975"/>
            <a:ext cx="1584176"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1250975"/>
            <a:ext cx="792088"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61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9144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508787"/>
            <a:ext cx="723027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1" y="2168343"/>
            <a:ext cx="3465217" cy="34168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4485118"/>
            <a:ext cx="3024336"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2925612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9144000" cy="768085"/>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346339"/>
            <a:ext cx="9144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389641"/>
            <a:ext cx="2869272" cy="463284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566977"/>
            <a:ext cx="1008112" cy="34081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681512"/>
            <a:ext cx="1654766" cy="34081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51102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68580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Rectangle 2"/>
          <p:cNvSpPr/>
          <p:nvPr userDrawn="1"/>
        </p:nvSpPr>
        <p:spPr>
          <a:xfrm>
            <a:off x="4896032" y="1749000"/>
            <a:ext cx="180000" cy="3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4815643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41021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490886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242176"/>
            <a:ext cx="6012160"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1010261"/>
            <a:ext cx="6012160"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68580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508787"/>
            <a:ext cx="3059832" cy="5349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170034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548680"/>
            <a:ext cx="6444208" cy="576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6" name="Picture Placeholder 2"/>
          <p:cNvSpPr>
            <a:spLocks noGrp="1"/>
          </p:cNvSpPr>
          <p:nvPr>
            <p:ph type="pic" idx="1" hasCustomPrompt="1"/>
          </p:nvPr>
        </p:nvSpPr>
        <p:spPr>
          <a:xfrm>
            <a:off x="135622"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260650"/>
            <a:ext cx="1944216" cy="63367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23057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356659"/>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3621021"/>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356659"/>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3621021"/>
            <a:ext cx="2160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183652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4389107"/>
            <a:ext cx="8748464" cy="768085"/>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5157192"/>
            <a:ext cx="8748464" cy="384043"/>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p:cNvSpPr>
            <a:spLocks noGrp="1"/>
          </p:cNvSpPr>
          <p:nvPr>
            <p:ph type="pic" idx="12" hasCustomPrompt="1"/>
          </p:nvPr>
        </p:nvSpPr>
        <p:spPr>
          <a:xfrm>
            <a:off x="467544" y="452669"/>
            <a:ext cx="3312128" cy="37440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452669"/>
            <a:ext cx="468052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2420765"/>
            <a:ext cx="1440000" cy="177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808151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123479"/>
            <a:ext cx="8679898"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4149108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508786"/>
            <a:ext cx="2849840"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7" name="Rounded Rectangle 16"/>
          <p:cNvSpPr/>
          <p:nvPr userDrawn="1"/>
        </p:nvSpPr>
        <p:spPr>
          <a:xfrm>
            <a:off x="531932" y="1796667"/>
            <a:ext cx="108520"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8" name="Half Frame 17"/>
          <p:cNvSpPr/>
          <p:nvPr userDrawn="1"/>
        </p:nvSpPr>
        <p:spPr>
          <a:xfrm rot="5400000">
            <a:off x="2508921" y="1734657"/>
            <a:ext cx="669775"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spTree>
    <p:extLst>
      <p:ext uri="{BB962C8B-B14F-4D97-AF65-F5344CB8AC3E}">
        <p14:creationId xmlns:p14="http://schemas.microsoft.com/office/powerpoint/2010/main" val="85422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3909054"/>
            <a:ext cx="945499" cy="279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244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3429000"/>
            <a:ext cx="9144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Rectangle 1"/>
          <p:cNvSpPr/>
          <p:nvPr userDrawn="1"/>
        </p:nvSpPr>
        <p:spPr>
          <a:xfrm>
            <a:off x="2116108" y="1124744"/>
            <a:ext cx="4896544" cy="4608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Rectangle 4"/>
          <p:cNvSpPr/>
          <p:nvPr userDrawn="1"/>
        </p:nvSpPr>
        <p:spPr>
          <a:xfrm>
            <a:off x="2116108" y="0"/>
            <a:ext cx="4896544"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p:cNvSpPr/>
          <p:nvPr userDrawn="1"/>
        </p:nvSpPr>
        <p:spPr>
          <a:xfrm>
            <a:off x="2116108" y="6597352"/>
            <a:ext cx="4896544"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Text Placeholder 9"/>
          <p:cNvSpPr>
            <a:spLocks noGrp="1"/>
          </p:cNvSpPr>
          <p:nvPr>
            <p:ph type="body" sz="quarter" idx="10" hasCustomPrompt="1"/>
          </p:nvPr>
        </p:nvSpPr>
        <p:spPr>
          <a:xfrm>
            <a:off x="2116108" y="4066024"/>
            <a:ext cx="4896544" cy="768085"/>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4834109"/>
            <a:ext cx="4896544" cy="384043"/>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541767"/>
            <a:ext cx="816788"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06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0FE7E-604E-43EB-A84B-8278E15F23DB}" type="datetimeFigureOut">
              <a:rPr lang="en-US" smtClean="0">
                <a:solidFill>
                  <a:prstClr val="black">
                    <a:tint val="75000"/>
                  </a:prstClr>
                </a:solidFill>
              </a:rPr>
              <a:pPr/>
              <a:t>3/7/2025</a:t>
            </a:fld>
            <a:endParaRPr lang="en-US">
              <a:solidFill>
                <a:prstClr val="black">
                  <a:tint val="75000"/>
                </a:prstClr>
              </a:solidFill>
            </a:endParaRPr>
          </a:p>
        </p:txBody>
      </p:sp>
      <p:sp>
        <p:nvSpPr>
          <p:cNvPr id="5" name="Footer Placeholder 4"/>
          <p:cNvSpPr>
            <a:spLocks noGrp="1"/>
          </p:cNvSpPr>
          <p:nvPr>
            <p:ph type="ftr" sz="quarter" idx="11"/>
          </p:nvPr>
        </p:nvSpPr>
        <p:spPr>
          <a:xfrm>
            <a:off x="2396319" y="329308"/>
            <a:ext cx="3086292" cy="309201"/>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434703" y="798973"/>
            <a:ext cx="802005" cy="503578"/>
          </a:xfrm>
        </p:spPr>
        <p:txBody>
          <a:bodyPr/>
          <a:lstStyle/>
          <a:p>
            <a:fld id="{8C515DCE-5ED2-4380-BA12-17FD19F5808A}"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9040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AEB8B-A96F-42F3-BD98-D6A8F7346E4E}" type="datetimeFigureOut">
              <a:rPr lang="id-ID" smtClean="0"/>
              <a:t>07/03/2025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C580F7-C4FC-4B22-B4D8-F5EE3D8EA856}" type="slidenum">
              <a:rPr lang="id-ID" smtClean="0"/>
              <a:t>‹#›</a:t>
            </a:fld>
            <a:endParaRPr lang="id-ID"/>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8640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3362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7102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591670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396051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850813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087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EF716D3-DCE8-CC45-8106-AE5DFCD073F9}" type="datetimeFigureOut">
              <a:rPr lang="en-US" smtClean="0"/>
              <a:t>3/7/2025</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78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9144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3813043"/>
            <a:ext cx="108012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4013590"/>
            <a:ext cx="351128"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161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7159606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3543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1041150" y="858300"/>
            <a:ext cx="7061700" cy="9320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title style</a:t>
            </a:r>
            <a:endParaRPr/>
          </a:p>
        </p:txBody>
      </p:sp>
      <p:sp>
        <p:nvSpPr>
          <p:cNvPr id="28" name="Google Shape;28;p5"/>
          <p:cNvSpPr txBox="1">
            <a:spLocks noGrp="1"/>
          </p:cNvSpPr>
          <p:nvPr>
            <p:ph type="body" idx="1"/>
          </p:nvPr>
        </p:nvSpPr>
        <p:spPr>
          <a:xfrm>
            <a:off x="1041075" y="1790433"/>
            <a:ext cx="7061700" cy="37708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pPr lvl="0"/>
            <a:r>
              <a:rPr lang="en-US"/>
              <a:t>Click to edit Master text styles</a:t>
            </a:r>
          </a:p>
        </p:txBody>
      </p:sp>
      <p:sp>
        <p:nvSpPr>
          <p:cNvPr id="29" name="Google Shape;29;p5"/>
          <p:cNvSpPr txBox="1">
            <a:spLocks noGrp="1"/>
          </p:cNvSpPr>
          <p:nvPr>
            <p:ph type="sldNum" idx="12"/>
          </p:nvPr>
        </p:nvSpPr>
        <p:spPr>
          <a:xfrm>
            <a:off x="4297650" y="6126400"/>
            <a:ext cx="548700" cy="73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0034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21" name="Google Shape;21;p4"/>
          <p:cNvSpPr txBox="1">
            <a:spLocks noGrp="1"/>
          </p:cNvSpPr>
          <p:nvPr>
            <p:ph type="body" idx="1"/>
          </p:nvPr>
        </p:nvSpPr>
        <p:spPr>
          <a:xfrm>
            <a:off x="2776175" y="1434400"/>
            <a:ext cx="3591600" cy="3989200"/>
          </a:xfrm>
          <a:prstGeom prst="rect">
            <a:avLst/>
          </a:prstGeom>
        </p:spPr>
        <p:txBody>
          <a:bodyPr spcFirstLastPara="1" wrap="square" lIns="0" tIns="0" rIns="0" bIns="0" anchor="ctr" anchorCtr="0">
            <a:noAutofit/>
          </a:bodyPr>
          <a:lstStyle>
            <a:lvl1pPr marL="457200" lvl="0" indent="-368300" algn="ctr" rtl="0">
              <a:spcBef>
                <a:spcPts val="0"/>
              </a:spcBef>
              <a:spcAft>
                <a:spcPts val="0"/>
              </a:spcAft>
              <a:buSzPts val="2200"/>
              <a:buChar char="▫"/>
              <a:defRPr i="1"/>
            </a:lvl1pPr>
            <a:lvl2pPr marL="914400" lvl="1" indent="-368300" algn="ctr" rtl="0">
              <a:spcBef>
                <a:spcPts val="0"/>
              </a:spcBef>
              <a:spcAft>
                <a:spcPts val="0"/>
              </a:spcAft>
              <a:buSzPts val="2200"/>
              <a:buChar char="⬝"/>
              <a:defRPr i="1"/>
            </a:lvl2pPr>
            <a:lvl3pPr marL="1371600" lvl="2" indent="-368300" algn="ctr" rtl="0">
              <a:spcBef>
                <a:spcPts val="0"/>
              </a:spcBef>
              <a:spcAft>
                <a:spcPts val="0"/>
              </a:spcAft>
              <a:buSzPts val="2200"/>
              <a:buChar char="⬝"/>
              <a:defRPr i="1"/>
            </a:lvl3pPr>
            <a:lvl4pPr marL="1828800" lvl="3" indent="-368300" algn="ctr" rtl="0">
              <a:spcBef>
                <a:spcPts val="0"/>
              </a:spcBef>
              <a:spcAft>
                <a:spcPts val="0"/>
              </a:spcAft>
              <a:buSzPts val="2200"/>
              <a:buChar char="●"/>
              <a:defRPr i="1"/>
            </a:lvl4pPr>
            <a:lvl5pPr marL="2286000" lvl="4" indent="-368300" algn="ctr" rtl="0">
              <a:spcBef>
                <a:spcPts val="0"/>
              </a:spcBef>
              <a:spcAft>
                <a:spcPts val="0"/>
              </a:spcAft>
              <a:buSzPts val="2200"/>
              <a:buChar char="○"/>
              <a:defRPr i="1"/>
            </a:lvl5pPr>
            <a:lvl6pPr marL="2743200" lvl="5" indent="-368300" algn="ctr" rtl="0">
              <a:spcBef>
                <a:spcPts val="0"/>
              </a:spcBef>
              <a:spcAft>
                <a:spcPts val="0"/>
              </a:spcAft>
              <a:buSzPts val="2200"/>
              <a:buChar char="■"/>
              <a:defRPr i="1"/>
            </a:lvl6pPr>
            <a:lvl7pPr marL="3200400" lvl="6" indent="-368300" algn="ctr" rtl="0">
              <a:spcBef>
                <a:spcPts val="0"/>
              </a:spcBef>
              <a:spcAft>
                <a:spcPts val="0"/>
              </a:spcAft>
              <a:buSzPts val="2200"/>
              <a:buChar char="●"/>
              <a:defRPr i="1"/>
            </a:lvl7pPr>
            <a:lvl8pPr marL="3657600" lvl="7" indent="-368300" algn="ctr" rtl="0">
              <a:spcBef>
                <a:spcPts val="0"/>
              </a:spcBef>
              <a:spcAft>
                <a:spcPts val="0"/>
              </a:spcAft>
              <a:buSzPts val="2200"/>
              <a:buChar char="○"/>
              <a:defRPr i="1"/>
            </a:lvl8pPr>
            <a:lvl9pPr marL="4114800" lvl="8" indent="-368300" algn="ctr" rtl="0">
              <a:spcBef>
                <a:spcPts val="0"/>
              </a:spcBef>
              <a:spcAft>
                <a:spcPts val="0"/>
              </a:spcAft>
              <a:buSzPts val="2200"/>
              <a:buChar char="■"/>
              <a:defRPr i="1"/>
            </a:lvl9pPr>
          </a:lstStyle>
          <a:p>
            <a:pPr lvl="0"/>
            <a:r>
              <a:rPr lang="en-US"/>
              <a:t>Click to edit Master text styles</a:t>
            </a:r>
          </a:p>
        </p:txBody>
      </p:sp>
      <p:sp>
        <p:nvSpPr>
          <p:cNvPr id="22" name="Google Shape;22;p4"/>
          <p:cNvSpPr txBox="1">
            <a:spLocks noGrp="1"/>
          </p:cNvSpPr>
          <p:nvPr>
            <p:ph type="sldNum" idx="12"/>
          </p:nvPr>
        </p:nvSpPr>
        <p:spPr>
          <a:xfrm>
            <a:off x="4297650" y="6126400"/>
            <a:ext cx="548700" cy="73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97843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2854250" y="1487733"/>
            <a:ext cx="3435600" cy="3869600"/>
          </a:xfrm>
          <a:prstGeom prst="rect">
            <a:avLst/>
          </a:prstGeom>
        </p:spPr>
        <p:txBody>
          <a:bodyPr spcFirstLastPara="1" wrap="square" lIns="0" tIns="0" rIns="0" bIns="0" anchor="ctr" anchorCtr="0">
            <a:noAutofit/>
          </a:bodyPr>
          <a:lstStyle>
            <a:lvl1pPr lvl="0"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1pPr>
            <a:lvl2pPr lvl="1"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2pPr>
            <a:lvl3pPr lvl="2"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3pPr>
            <a:lvl4pPr lvl="3"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4pPr>
            <a:lvl5pPr lvl="4"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5pPr>
            <a:lvl6pPr lvl="5"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6pPr>
            <a:lvl7pPr lvl="6"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7pPr>
            <a:lvl8pPr lvl="7"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8pPr>
            <a:lvl9pPr lvl="8" algn="ctr" rtl="0">
              <a:lnSpc>
                <a:spcPct val="150000"/>
              </a:lnSpc>
              <a:spcBef>
                <a:spcPts val="0"/>
              </a:spcBef>
              <a:spcAft>
                <a:spcPts val="0"/>
              </a:spcAft>
              <a:buSzPts val="3000"/>
              <a:buFont typeface="Montserrat Light"/>
              <a:buNone/>
              <a:defRPr sz="3000">
                <a:latin typeface="Montserrat Light"/>
                <a:ea typeface="Montserrat Light"/>
                <a:cs typeface="Montserrat Light"/>
                <a:sym typeface="Montserrat Light"/>
              </a:defRPr>
            </a:lvl9pPr>
          </a:lstStyle>
          <a:p>
            <a:r>
              <a:rPr lang="en-US"/>
              <a:t>Click to edit Master title style</a:t>
            </a:r>
            <a:endParaRPr/>
          </a:p>
        </p:txBody>
      </p:sp>
    </p:spTree>
    <p:extLst>
      <p:ext uri="{BB962C8B-B14F-4D97-AF65-F5344CB8AC3E}">
        <p14:creationId xmlns:p14="http://schemas.microsoft.com/office/powerpoint/2010/main" val="406262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10747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19290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7.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10.jp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9.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562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83"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6642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414490"/>
      </p:ext>
    </p:extLst>
  </p:cSld>
  <p:clrMap bg1="lt1" tx1="dk1" bg2="lt2" tx2="dk2" accent1="accent1" accent2="accent2" accent3="accent3" accent4="accent4" accent5="accent5" accent6="accent6" hlink="hlink" folHlink="folHlink"/>
  <p:sldLayoutIdLst>
    <p:sldLayoutId id="2147483757"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2275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8341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813896"/>
      </p:ext>
    </p:extLst>
  </p:cSld>
  <p:clrMap bg1="lt1" tx1="dk1" bg2="lt2" tx2="dk2" accent1="accent1" accent2="accent2" accent3="accent3" accent4="accent4" accent5="accent5" accent6="accent6" hlink="hlink" folHlink="folHlink"/>
  <p:sldLayoutIdLst>
    <p:sldLayoutId id="214748378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481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353882"/>
      </p:ext>
    </p:extLst>
  </p:cSld>
  <p:clrMap bg1="lt1" tx1="dk1" bg2="lt2" tx2="dk2" accent1="accent1" accent2="accent2" accent3="accent3" accent4="accent4" accent5="accent5" accent6="accent6" hlink="hlink" folHlink="folHlink"/>
  <p:sldLayoutIdLst>
    <p:sldLayoutId id="2147483802"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3/7/2025</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60417027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Lst>
  <p:transition>
    <p:fade thruBlk="1"/>
  </p:transition>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rtl="0"/>
            <a:r>
              <a:rPr lang="id" sz="4200" dirty="0">
                <a:solidFill>
                  <a:srgbClr val="FFFFFF"/>
                </a:solidFill>
              </a:rPr>
              <a:t>PERTEMUAN 3</a:t>
            </a:r>
            <a:endParaRPr lang="en-US" sz="4200" dirty="0">
              <a:solidFill>
                <a:srgbClr val="FFFFFF"/>
              </a:solidFill>
            </a:endParaRPr>
          </a:p>
        </p:txBody>
      </p:sp>
      <p:sp>
        <p:nvSpPr>
          <p:cNvPr id="3" name="Subtitle 2"/>
          <p:cNvSpPr>
            <a:spLocks noGrp="1"/>
          </p:cNvSpPr>
          <p:nvPr>
            <p:ph type="subTitle" idx="1"/>
          </p:nvPr>
        </p:nvSpPr>
        <p:spPr>
          <a:xfrm>
            <a:off x="1013011" y="4870824"/>
            <a:ext cx="7504463" cy="1458258"/>
          </a:xfrm>
        </p:spPr>
        <p:txBody>
          <a:bodyPr anchor="ctr">
            <a:normAutofit/>
          </a:bodyPr>
          <a:lstStyle/>
          <a:p>
            <a:pPr algn="l" rtl="0"/>
            <a:r>
              <a:rPr lang="id" dirty="0">
                <a:solidFill>
                  <a:schemeClr val="tx1"/>
                </a:solidFill>
              </a:rPr>
              <a:t>CSS</a:t>
            </a:r>
            <a:r>
              <a:rPr lang="en-US" dirty="0">
                <a:solidFill>
                  <a:schemeClr val="tx1"/>
                </a:solidFill>
              </a:rPr>
              <a:t> (</a:t>
            </a:r>
            <a:r>
              <a:rPr lang="id-ID" b="0" i="0" dirty="0">
                <a:solidFill>
                  <a:schemeClr val="tx1"/>
                </a:solidFill>
                <a:effectLst/>
                <a:latin typeface="Muli"/>
              </a:rPr>
              <a:t>Cascading Style Sheet </a:t>
            </a:r>
            <a:r>
              <a:rPr lang="en-US" b="0" i="0" dirty="0">
                <a:solidFill>
                  <a:schemeClr val="tx1"/>
                </a:solidFill>
                <a:effectLst/>
                <a:latin typeface="Muli"/>
              </a:rPr>
              <a:t>)</a:t>
            </a:r>
            <a:endParaRPr lang="en-US" dirty="0">
              <a:solidFill>
                <a:schemeClr val="tx1"/>
              </a:solidFill>
            </a:endParaRPr>
          </a:p>
        </p:txBody>
      </p:sp>
    </p:spTree>
    <p:extLst>
      <p:ext uri="{BB962C8B-B14F-4D97-AF65-F5344CB8AC3E}">
        <p14:creationId xmlns:p14="http://schemas.microsoft.com/office/powerpoint/2010/main" val="100933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01AB3E-DD58-EF28-AF1C-1FCE55EF46D8}"/>
              </a:ext>
            </a:extLst>
          </p:cNvPr>
          <p:cNvSpPr/>
          <p:nvPr/>
        </p:nvSpPr>
        <p:spPr>
          <a:xfrm>
            <a:off x="0" y="1139252"/>
            <a:ext cx="9144000" cy="57187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itle 1">
            <a:extLst>
              <a:ext uri="{FF2B5EF4-FFF2-40B4-BE49-F238E27FC236}">
                <a16:creationId xmlns:a16="http://schemas.microsoft.com/office/drawing/2014/main" id="{1600AC84-8C52-E804-657E-7F0767701A51}"/>
              </a:ext>
            </a:extLst>
          </p:cNvPr>
          <p:cNvSpPr>
            <a:spLocks noGrp="1"/>
          </p:cNvSpPr>
          <p:nvPr>
            <p:ph type="title"/>
          </p:nvPr>
        </p:nvSpPr>
        <p:spPr>
          <a:xfrm>
            <a:off x="2356830" y="290687"/>
            <a:ext cx="5738648" cy="1143000"/>
          </a:xfrm>
        </p:spPr>
        <p:txBody>
          <a:bodyPr>
            <a:normAutofit/>
          </a:bodyPr>
          <a:lstStyle/>
          <a:p>
            <a:pPr algn="l" rtl="0"/>
            <a:r>
              <a:rPr lang="id-ID" b="1" dirty="0">
                <a:solidFill>
                  <a:schemeClr val="tx1"/>
                </a:solidFill>
              </a:rPr>
              <a:t>Embedded Style Sheet</a:t>
            </a:r>
          </a:p>
        </p:txBody>
      </p:sp>
      <p:sp>
        <p:nvSpPr>
          <p:cNvPr id="17" name="Content Placeholder 2">
            <a:extLst>
              <a:ext uri="{FF2B5EF4-FFF2-40B4-BE49-F238E27FC236}">
                <a16:creationId xmlns:a16="http://schemas.microsoft.com/office/drawing/2014/main" id="{F5B40795-DAB0-5805-43E5-E770E87691AA}"/>
              </a:ext>
            </a:extLst>
          </p:cNvPr>
          <p:cNvSpPr>
            <a:spLocks noGrp="1"/>
          </p:cNvSpPr>
          <p:nvPr>
            <p:ph idx="1"/>
          </p:nvPr>
        </p:nvSpPr>
        <p:spPr>
          <a:xfrm>
            <a:off x="369770" y="1196771"/>
            <a:ext cx="4430340" cy="5248465"/>
          </a:xfrm>
        </p:spPr>
        <p:txBody>
          <a:bodyPr>
            <a:normAutofit fontScale="55000" lnSpcReduction="20000"/>
          </a:bodyPr>
          <a:lstStyle/>
          <a:p>
            <a:pPr marL="0" indent="0" algn="l" rtl="0">
              <a:buNone/>
            </a:pPr>
            <a:r>
              <a:rPr lang="id-ID" sz="2000" b="1" dirty="0">
                <a:solidFill>
                  <a:schemeClr val="tx1"/>
                </a:solidFill>
              </a:rPr>
              <a:t>&lt;! DOCTYPE html&gt;</a:t>
            </a:r>
          </a:p>
          <a:p>
            <a:pPr marL="0" indent="0" algn="l" rtl="0">
              <a:buNone/>
            </a:pPr>
            <a:r>
              <a:rPr lang="id-ID" sz="2000" b="1" dirty="0">
                <a:solidFill>
                  <a:schemeClr val="tx1"/>
                </a:solidFill>
              </a:rPr>
              <a:t>&lt;html&gt;</a:t>
            </a:r>
          </a:p>
          <a:p>
            <a:pPr marL="0" indent="0" algn="l" rtl="0">
              <a:buNone/>
            </a:pPr>
            <a:r>
              <a:rPr lang="id-ID" sz="2000" b="1" dirty="0">
                <a:solidFill>
                  <a:schemeClr val="tx1"/>
                </a:solidFill>
              </a:rPr>
              <a:t>&lt;head&gt;</a:t>
            </a:r>
          </a:p>
          <a:p>
            <a:pPr marL="0" indent="0" algn="l" rtl="0">
              <a:buNone/>
            </a:pPr>
            <a:r>
              <a:rPr lang="id-ID" sz="2000" b="1" dirty="0">
                <a:solidFill>
                  <a:schemeClr val="tx1"/>
                </a:solidFill>
              </a:rPr>
              <a:t> &lt;title&gt; Internal CSS Example &lt;/title&gt;</a:t>
            </a:r>
          </a:p>
          <a:p>
            <a:pPr marL="0" indent="0" algn="l" rtl="0">
              <a:buNone/>
            </a:pPr>
            <a:r>
              <a:rPr lang="id-ID" sz="2000" b="1" dirty="0">
                <a:solidFill>
                  <a:schemeClr val="tx1"/>
                </a:solidFill>
              </a:rPr>
              <a:t> &lt;! - internal css writing in the tag head -&gt;</a:t>
            </a:r>
          </a:p>
          <a:p>
            <a:pPr marL="0" indent="0" algn="l" rtl="0">
              <a:buNone/>
            </a:pPr>
            <a:r>
              <a:rPr lang="id-ID" sz="2000" b="1" dirty="0">
                <a:solidFill>
                  <a:schemeClr val="tx1"/>
                </a:solidFill>
              </a:rPr>
              <a:t> &lt;style type = "text / css"&gt;</a:t>
            </a:r>
          </a:p>
          <a:p>
            <a:pPr marL="0" indent="0" algn="l" rtl="0">
              <a:buNone/>
            </a:pPr>
            <a:r>
              <a:rPr lang="id-ID" sz="2000" b="1" dirty="0">
                <a:solidFill>
                  <a:schemeClr val="tx1"/>
                </a:solidFill>
              </a:rPr>
              <a:t> p {</a:t>
            </a:r>
          </a:p>
          <a:p>
            <a:pPr marL="0" indent="0" algn="l" rtl="0">
              <a:buNone/>
            </a:pPr>
            <a:r>
              <a:rPr lang="id-ID" sz="2000" b="1" dirty="0">
                <a:solidFill>
                  <a:schemeClr val="tx1"/>
                </a:solidFill>
              </a:rPr>
              <a:t> font-family: serif;</a:t>
            </a:r>
          </a:p>
          <a:p>
            <a:pPr marL="0" indent="0" algn="l" rtl="0">
              <a:buNone/>
            </a:pPr>
            <a:r>
              <a:rPr lang="id-ID" sz="2000" b="1" dirty="0">
                <a:solidFill>
                  <a:schemeClr val="tx1"/>
                </a:solidFill>
              </a:rPr>
              <a:t> line-height: 1.75em;</a:t>
            </a:r>
          </a:p>
          <a:p>
            <a:pPr marL="0" indent="0" algn="l" rtl="0">
              <a:buNone/>
            </a:pPr>
            <a:r>
              <a:rPr lang="id-ID" sz="2000" b="1" dirty="0">
                <a:solidFill>
                  <a:schemeClr val="tx1"/>
                </a:solidFill>
              </a:rPr>
              <a:t> font-size: 18px;</a:t>
            </a:r>
          </a:p>
          <a:p>
            <a:pPr marL="0" indent="0" algn="l" rtl="0">
              <a:buNone/>
            </a:pPr>
            <a:r>
              <a:rPr lang="id-ID" sz="2000" b="1" dirty="0">
                <a:solidFill>
                  <a:schemeClr val="tx1"/>
                </a:solidFill>
              </a:rPr>
              <a:t> }</a:t>
            </a:r>
          </a:p>
          <a:p>
            <a:pPr marL="0" indent="0" algn="l" rtl="0">
              <a:buNone/>
            </a:pPr>
            <a:r>
              <a:rPr lang="id-ID" sz="2000" b="1" dirty="0">
                <a:solidFill>
                  <a:schemeClr val="tx1"/>
                </a:solidFill>
              </a:rPr>
              <a:t> i { </a:t>
            </a:r>
          </a:p>
          <a:p>
            <a:pPr marL="0" indent="0" algn="l" rtl="0">
              <a:buNone/>
            </a:pPr>
            <a:r>
              <a:rPr lang="id-ID" sz="2000" b="1" dirty="0">
                <a:solidFill>
                  <a:schemeClr val="tx1"/>
                </a:solidFill>
              </a:rPr>
              <a:t> font-family: sans;</a:t>
            </a:r>
          </a:p>
          <a:p>
            <a:pPr marL="0" indent="0" algn="l" rtl="0">
              <a:buNone/>
            </a:pPr>
            <a:r>
              <a:rPr lang="id-ID" sz="2000" b="1" dirty="0">
                <a:solidFill>
                  <a:schemeClr val="tx1"/>
                </a:solidFill>
              </a:rPr>
              <a:t> color: orange;</a:t>
            </a:r>
          </a:p>
          <a:p>
            <a:pPr marL="0" indent="0" algn="l" rtl="0">
              <a:buNone/>
            </a:pPr>
            <a:r>
              <a:rPr lang="id-ID" sz="2000" b="1" dirty="0">
                <a:solidFill>
                  <a:schemeClr val="tx1"/>
                </a:solidFill>
              </a:rPr>
              <a:t> }</a:t>
            </a:r>
          </a:p>
          <a:p>
            <a:pPr marL="0" indent="0" algn="l" rtl="0">
              <a:buNone/>
            </a:pPr>
            <a:r>
              <a:rPr lang="id-ID" sz="2000" b="1" dirty="0">
                <a:solidFill>
                  <a:schemeClr val="tx1"/>
                </a:solidFill>
              </a:rPr>
              <a:t> &lt;/style&gt;</a:t>
            </a:r>
          </a:p>
          <a:p>
            <a:pPr marL="0" indent="0" algn="l" rtl="0">
              <a:buNone/>
            </a:pPr>
            <a:r>
              <a:rPr lang="id-ID" sz="2000" b="1" dirty="0">
                <a:solidFill>
                  <a:schemeClr val="tx1"/>
                </a:solidFill>
              </a:rPr>
              <a:t>&lt;/head&gt;</a:t>
            </a:r>
            <a:endParaRPr lang="id-ID" sz="2000" dirty="0">
              <a:solidFill>
                <a:schemeClr val="tx1"/>
              </a:solidFill>
            </a:endParaRPr>
          </a:p>
        </p:txBody>
      </p:sp>
      <p:sp>
        <p:nvSpPr>
          <p:cNvPr id="18" name="Content Placeholder 2">
            <a:extLst>
              <a:ext uri="{FF2B5EF4-FFF2-40B4-BE49-F238E27FC236}">
                <a16:creationId xmlns:a16="http://schemas.microsoft.com/office/drawing/2014/main" id="{B3F18B97-51B4-0A71-3547-5164654C563F}"/>
              </a:ext>
            </a:extLst>
          </p:cNvPr>
          <p:cNvSpPr txBox="1">
            <a:spLocks/>
          </p:cNvSpPr>
          <p:nvPr/>
        </p:nvSpPr>
        <p:spPr>
          <a:xfrm>
            <a:off x="4694602" y="1196770"/>
            <a:ext cx="4430340" cy="52484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a:buNone/>
            </a:pPr>
            <a:r>
              <a:rPr lang="id-ID" sz="1600" b="1" dirty="0">
                <a:solidFill>
                  <a:schemeClr val="tx1"/>
                </a:solidFill>
              </a:rPr>
              <a:t>&lt;body&gt;</a:t>
            </a:r>
          </a:p>
          <a:p>
            <a:pPr marL="0" indent="0" algn="l" rtl="0">
              <a:buNone/>
            </a:pPr>
            <a:r>
              <a:rPr lang="id-ID" sz="1600" b="1" dirty="0">
                <a:solidFill>
                  <a:schemeClr val="tx1"/>
                </a:solidFill>
              </a:rPr>
              <a:t> &lt;! - internal css writing in body tag -&gt;</a:t>
            </a:r>
          </a:p>
          <a:p>
            <a:pPr marL="0" indent="0" algn="l" rtl="0">
              <a:buNone/>
            </a:pPr>
            <a:r>
              <a:rPr lang="id-ID" sz="1600" b="1" dirty="0">
                <a:solidFill>
                  <a:schemeClr val="tx1"/>
                </a:solidFill>
              </a:rPr>
              <a:t> &lt;style type = "text / css"&gt;</a:t>
            </a:r>
          </a:p>
          <a:p>
            <a:pPr marL="0" indent="0" algn="l" rtl="0">
              <a:buNone/>
            </a:pPr>
            <a:r>
              <a:rPr lang="id-ID" sz="1600" b="1" dirty="0">
                <a:solidFill>
                  <a:schemeClr val="tx1"/>
                </a:solidFill>
              </a:rPr>
              <a:t> h2 { </a:t>
            </a:r>
          </a:p>
          <a:p>
            <a:pPr marL="0" indent="0" algn="l" rtl="0">
              <a:buNone/>
            </a:pPr>
            <a:r>
              <a:rPr lang="id-ID" sz="1600" b="1" dirty="0">
                <a:solidFill>
                  <a:schemeClr val="tx1"/>
                </a:solidFill>
              </a:rPr>
              <a:t> font-family: sans;</a:t>
            </a:r>
          </a:p>
          <a:p>
            <a:pPr marL="0" indent="0" algn="l" rtl="0">
              <a:buNone/>
            </a:pPr>
            <a:r>
              <a:rPr lang="id-ID" sz="1600" b="1" dirty="0">
                <a:solidFill>
                  <a:schemeClr val="tx1"/>
                </a:solidFill>
              </a:rPr>
              <a:t> color: # 333;</a:t>
            </a:r>
          </a:p>
          <a:p>
            <a:pPr marL="0" indent="0" algn="l" rtl="0">
              <a:buNone/>
            </a:pPr>
            <a:r>
              <a:rPr lang="id-ID" sz="1600" b="1" dirty="0">
                <a:solidFill>
                  <a:schemeClr val="tx1"/>
                </a:solidFill>
              </a:rPr>
              <a:t> }</a:t>
            </a:r>
          </a:p>
          <a:p>
            <a:pPr marL="0" indent="0" algn="l" rtl="0">
              <a:buNone/>
            </a:pPr>
            <a:r>
              <a:rPr lang="id-ID" sz="1600" b="1" dirty="0">
                <a:solidFill>
                  <a:schemeClr val="tx1"/>
                </a:solidFill>
              </a:rPr>
              <a:t> &lt;/style&gt;</a:t>
            </a:r>
          </a:p>
          <a:p>
            <a:pPr marL="0" indent="0" algn="l" rtl="0">
              <a:buNone/>
            </a:pPr>
            <a:r>
              <a:rPr lang="id-ID" sz="1600" b="1" dirty="0">
                <a:solidFill>
                  <a:schemeClr val="tx1"/>
                </a:solidFill>
              </a:rPr>
              <a:t> &lt;h2&gt; This is the title of the article &lt;/h2&gt;</a:t>
            </a:r>
          </a:p>
          <a:p>
            <a:pPr marL="0" indent="0" algn="l" rtl="0">
              <a:buNone/>
            </a:pPr>
            <a:r>
              <a:rPr lang="id-ID" sz="1600" b="1" dirty="0">
                <a:solidFill>
                  <a:schemeClr val="tx1"/>
                </a:solidFill>
              </a:rPr>
              <a:t>&lt;p&gt; This is the paragraph that contains the article content. This paragraph is for experimental purposes only. Attempts to demonstrate the &lt;i&gt; internal css &lt;/i&gt;. As the name suggests, &lt;i&gt; inline CSS &lt;/i&gt; is CSS code that is written directly in the HTML file. &lt;/p&gt;</a:t>
            </a:r>
          </a:p>
          <a:p>
            <a:pPr marL="0" indent="0" algn="l" rtl="0">
              <a:buNone/>
            </a:pPr>
            <a:r>
              <a:rPr lang="id-ID" sz="1600" b="1" dirty="0">
                <a:solidFill>
                  <a:schemeClr val="tx1"/>
                </a:solidFill>
              </a:rPr>
              <a:t>&lt;/body&gt;</a:t>
            </a:r>
          </a:p>
          <a:p>
            <a:pPr marL="0" indent="0" algn="l" rtl="0">
              <a:buNone/>
            </a:pPr>
            <a:r>
              <a:rPr lang="id-ID" sz="1600" b="1" dirty="0">
                <a:solidFill>
                  <a:schemeClr val="tx1"/>
                </a:solidFill>
              </a:rPr>
              <a:t>&lt;/html&gt;</a:t>
            </a:r>
            <a:endParaRPr lang="id-ID" sz="1600" dirty="0">
              <a:solidFill>
                <a:schemeClr val="tx1"/>
              </a:solidFill>
            </a:endParaRPr>
          </a:p>
        </p:txBody>
      </p:sp>
    </p:spTree>
    <p:extLst>
      <p:ext uri="{BB962C8B-B14F-4D97-AF65-F5344CB8AC3E}">
        <p14:creationId xmlns:p14="http://schemas.microsoft.com/office/powerpoint/2010/main" val="353418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Lembar Gaya Tertanam</a:t>
            </a:r>
          </a:p>
        </p:txBody>
      </p:sp>
      <p:sp>
        <p:nvSpPr>
          <p:cNvPr id="3" name="Content Placeholder 2"/>
          <p:cNvSpPr>
            <a:spLocks noGrp="1"/>
          </p:cNvSpPr>
          <p:nvPr>
            <p:ph type="body" idx="1"/>
          </p:nvPr>
        </p:nvSpPr>
        <p:spPr/>
        <p:txBody>
          <a:bodyPr wrap="square" anchor="t">
            <a:normAutofit/>
          </a:bodyPr>
          <a:lstStyle/>
          <a:p>
            <a:pPr marL="0" indent="0" rtl="0">
              <a:lnSpc>
                <a:spcPct val="105000"/>
              </a:lnSpc>
              <a:spcAft>
                <a:spcPts val="600"/>
              </a:spcAft>
              <a:buNone/>
            </a:pPr>
            <a:r>
              <a:rPr lang="id" b="1">
                <a:solidFill>
                  <a:schemeClr val="bg1"/>
                </a:solidFill>
              </a:rPr>
              <a:t>Manfaat Lembar Gaya Tersemat CSS:</a:t>
            </a:r>
            <a:endParaRPr lang="id-ID">
              <a:solidFill>
                <a:schemeClr val="bg1"/>
              </a:solidFill>
            </a:endParaRPr>
          </a:p>
          <a:p>
            <a:pPr rtl="0">
              <a:lnSpc>
                <a:spcPct val="105000"/>
              </a:lnSpc>
              <a:spcAft>
                <a:spcPts val="600"/>
              </a:spcAft>
            </a:pPr>
            <a:r>
              <a:rPr lang="id">
                <a:solidFill>
                  <a:schemeClr val="bg1"/>
                </a:solidFill>
              </a:rPr>
              <a:t>Perubahan hanya terjadi pada 1 halaman</a:t>
            </a:r>
          </a:p>
          <a:p>
            <a:pPr rtl="0">
              <a:lnSpc>
                <a:spcPct val="105000"/>
              </a:lnSpc>
              <a:spcAft>
                <a:spcPts val="600"/>
              </a:spcAft>
            </a:pPr>
            <a:r>
              <a:rPr lang="id">
                <a:solidFill>
                  <a:schemeClr val="bg1"/>
                </a:solidFill>
              </a:rPr>
              <a:t>Kelas dan ID dapat digunakan oleh stylesheet internal</a:t>
            </a:r>
          </a:p>
          <a:p>
            <a:pPr rtl="0">
              <a:lnSpc>
                <a:spcPct val="105000"/>
              </a:lnSpc>
              <a:spcAft>
                <a:spcPts val="600"/>
              </a:spcAft>
            </a:pPr>
            <a:r>
              <a:rPr lang="id">
                <a:solidFill>
                  <a:schemeClr val="bg1"/>
                </a:solidFill>
              </a:rPr>
              <a:t>Tidak perlu mengunggah banyak file karena HTML dan CSS dapat digunakan dalam file yang sama.</a:t>
            </a:r>
          </a:p>
          <a:p>
            <a:pPr marL="0" indent="0" rtl="0">
              <a:lnSpc>
                <a:spcPct val="105000"/>
              </a:lnSpc>
              <a:spcAft>
                <a:spcPts val="600"/>
              </a:spcAft>
              <a:buNone/>
            </a:pPr>
            <a:r>
              <a:rPr lang="id" b="1">
                <a:solidFill>
                  <a:schemeClr val="bg1"/>
                </a:solidFill>
              </a:rPr>
              <a:t>Kontra menggunakan Lembar Gaya Tertanam CSS:</a:t>
            </a:r>
            <a:endParaRPr lang="id-ID">
              <a:solidFill>
                <a:schemeClr val="bg1"/>
              </a:solidFill>
            </a:endParaRPr>
          </a:p>
          <a:p>
            <a:pPr rtl="0">
              <a:lnSpc>
                <a:spcPct val="105000"/>
              </a:lnSpc>
              <a:spcAft>
                <a:spcPts val="600"/>
              </a:spcAft>
            </a:pPr>
            <a:r>
              <a:rPr lang="id">
                <a:solidFill>
                  <a:schemeClr val="bg1"/>
                </a:solidFill>
              </a:rPr>
              <a:t>Meningkatkan waktu akses situs web</a:t>
            </a:r>
          </a:p>
          <a:p>
            <a:pPr rtl="0">
              <a:lnSpc>
                <a:spcPct val="105000"/>
              </a:lnSpc>
              <a:spcAft>
                <a:spcPts val="600"/>
              </a:spcAft>
            </a:pPr>
            <a:r>
              <a:rPr lang="id">
                <a:solidFill>
                  <a:schemeClr val="bg1"/>
                </a:solidFill>
              </a:rPr>
              <a:t>Perubahan hanya terjadi pada 1 halaman - tidak efisien jika Anda ingin menggunakan CSS yang sama pada banyak file.</a:t>
            </a:r>
          </a:p>
        </p:txBody>
      </p:sp>
    </p:spTree>
    <p:extLst>
      <p:ext uri="{BB962C8B-B14F-4D97-AF65-F5344CB8AC3E}">
        <p14:creationId xmlns:p14="http://schemas.microsoft.com/office/powerpoint/2010/main" val="189459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Lembar Gaya Sebaris</a:t>
            </a:r>
          </a:p>
        </p:txBody>
      </p:sp>
      <p:sp>
        <p:nvSpPr>
          <p:cNvPr id="3" name="Content Placeholder 2"/>
          <p:cNvSpPr>
            <a:spLocks noGrp="1"/>
          </p:cNvSpPr>
          <p:nvPr>
            <p:ph type="body" idx="1"/>
          </p:nvPr>
        </p:nvSpPr>
        <p:spPr/>
        <p:txBody>
          <a:bodyPr wrap="square" anchor="t">
            <a:normAutofit lnSpcReduction="10000"/>
          </a:bodyPr>
          <a:lstStyle/>
          <a:p>
            <a:pPr marL="0" indent="0" rtl="0">
              <a:spcAft>
                <a:spcPts val="600"/>
              </a:spcAft>
              <a:buNone/>
            </a:pPr>
            <a:r>
              <a:rPr lang="id" sz="2000" dirty="0">
                <a:solidFill>
                  <a:schemeClr val="bg1"/>
                </a:solidFill>
              </a:rPr>
              <a:t>Cara kedua adalah dengan menggunakan metode Inline Style Sheet yaitu salah satu cara menggunakan css langsung pada tag-tag html yang diperlukan.. biasanya cara ini dilakukan karena hanya sedikit properti yang dibutuhkan.. sebagai contoh kita hanya mengubah warna teks tertentu yang propertinya adalah warna yang tidak digunakan pada elemen lain.</a:t>
            </a:r>
            <a:endParaRPr lang="en-US" sz="2000" dirty="0">
              <a:solidFill>
                <a:schemeClr val="bg1"/>
              </a:solidFill>
            </a:endParaRPr>
          </a:p>
          <a:p>
            <a:pPr marL="0" indent="0" rtl="0">
              <a:spcAft>
                <a:spcPts val="600"/>
              </a:spcAft>
              <a:buNone/>
            </a:pPr>
            <a:r>
              <a:rPr lang="id" sz="2000" dirty="0">
                <a:solidFill>
                  <a:schemeClr val="bg1"/>
                </a:solidFill>
              </a:rPr>
              <a:t>Format dasarnya adalah sebagai berikut:</a:t>
            </a:r>
            <a:endParaRPr lang="en-US" sz="2000" dirty="0">
              <a:solidFill>
                <a:schemeClr val="bg1"/>
              </a:solidFill>
            </a:endParaRPr>
          </a:p>
          <a:p>
            <a:pPr marL="0" indent="0" rtl="0">
              <a:spcAft>
                <a:spcPts val="600"/>
              </a:spcAft>
              <a:buNone/>
            </a:pPr>
            <a:r>
              <a:rPr lang="id" sz="2000" dirty="0">
                <a:solidFill>
                  <a:schemeClr val="bg1"/>
                </a:solidFill>
              </a:rPr>
              <a:t> </a:t>
            </a:r>
            <a:endParaRPr lang="en-US" sz="2000" dirty="0">
              <a:solidFill>
                <a:schemeClr val="bg1"/>
              </a:solidFill>
            </a:endParaRPr>
          </a:p>
          <a:p>
            <a:pPr marL="0" indent="0" rtl="0">
              <a:spcAft>
                <a:spcPts val="600"/>
              </a:spcAft>
              <a:buNone/>
            </a:pPr>
            <a:r>
              <a:rPr lang="id-ID" sz="2000" b="1" dirty="0">
                <a:solidFill>
                  <a:schemeClr val="bg1"/>
                </a:solidFill>
              </a:rPr>
              <a:t>&lt;tag HTML style = "Property: value / value"&gt; ... &lt;/ HTML tag&gt;</a:t>
            </a:r>
          </a:p>
        </p:txBody>
      </p:sp>
    </p:spTree>
    <p:extLst>
      <p:ext uri="{BB962C8B-B14F-4D97-AF65-F5344CB8AC3E}">
        <p14:creationId xmlns:p14="http://schemas.microsoft.com/office/powerpoint/2010/main" val="312613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Lembar Gaya Sebaris</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Inline CSS adalah kode CSS yang ditulis langsung pada atribut elemen HTML. Setiap elemen HTML memiliki atribut style, di situlah inline CSS ditulis. Contohnya seperti ini:</a:t>
            </a:r>
          </a:p>
          <a:p>
            <a:pPr marL="0" indent="0" rtl="0">
              <a:spcAft>
                <a:spcPts val="600"/>
              </a:spcAft>
              <a:buNone/>
            </a:pPr>
            <a:endParaRPr lang="id-ID">
              <a:solidFill>
                <a:schemeClr val="bg1"/>
              </a:solidFill>
            </a:endParaRPr>
          </a:p>
          <a:p>
            <a:pPr marL="0" indent="0" rtl="0">
              <a:spcAft>
                <a:spcPts val="600"/>
              </a:spcAft>
              <a:buNone/>
            </a:pPr>
            <a:r>
              <a:rPr lang="id" b="1">
                <a:solidFill>
                  <a:schemeClr val="bg1"/>
                </a:solidFill>
              </a:rPr>
              <a:t>&lt;h2 style = "color: red; font-family: sans;"&gt; Ini adalah judul artikel &lt;/h2&gt;</a:t>
            </a:r>
          </a:p>
        </p:txBody>
      </p:sp>
    </p:spTree>
    <p:extLst>
      <p:ext uri="{BB962C8B-B14F-4D97-AF65-F5344CB8AC3E}">
        <p14:creationId xmlns:p14="http://schemas.microsoft.com/office/powerpoint/2010/main" val="359403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Lembar Gaya Sebaris</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Inline CSS digunakan untuk tag HTML tertentu. Atribut &lt;style&gt; digunakan untuk mengatur gaya tag HTML tertentu. Cara ini tidak disarankan, karena setiap tag HTML harus diberi gaya yang sesuai. Akan lebih sulit bagi Anda untuk mengelola situs web jika hanya menggunakan CSS sebaris. Namun, dalam beberapa situasi, CSS sebaris dapat berguna. Misalnya, saat Anda tidak memiliki akses ke file CSS atau harus mengubah gaya hanya untuk satu elemen.</a:t>
            </a:r>
            <a:endParaRPr lang="id-ID" b="1">
              <a:solidFill>
                <a:schemeClr val="bg1"/>
              </a:solidFill>
            </a:endParaRPr>
          </a:p>
        </p:txBody>
      </p:sp>
    </p:spTree>
    <p:extLst>
      <p:ext uri="{BB962C8B-B14F-4D97-AF65-F5344CB8AC3E}">
        <p14:creationId xmlns:p14="http://schemas.microsoft.com/office/powerpoint/2010/main" val="398241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127DB8-A3C2-3E01-A843-70F310EAF2F9}"/>
              </a:ext>
            </a:extLst>
          </p:cNvPr>
          <p:cNvSpPr>
            <a:spLocks noGrp="1"/>
          </p:cNvSpPr>
          <p:nvPr>
            <p:ph type="title"/>
          </p:nvPr>
        </p:nvSpPr>
        <p:spPr>
          <a:xfrm>
            <a:off x="891249" y="1083153"/>
            <a:ext cx="7061700" cy="932000"/>
          </a:xfrm>
        </p:spPr>
        <p:txBody>
          <a:bodyPr wrap="square" anchor="ctr">
            <a:normAutofit/>
          </a:bodyPr>
          <a:lstStyle/>
          <a:p>
            <a:pPr rtl="0"/>
            <a:r>
              <a:rPr lang="id-ID" b="1">
                <a:solidFill>
                  <a:schemeClr val="bg1"/>
                </a:solidFill>
              </a:rPr>
              <a:t>Inline Style Sheet</a:t>
            </a:r>
          </a:p>
        </p:txBody>
      </p:sp>
      <p:sp>
        <p:nvSpPr>
          <p:cNvPr id="11" name="Content Placeholder 2">
            <a:extLst>
              <a:ext uri="{FF2B5EF4-FFF2-40B4-BE49-F238E27FC236}">
                <a16:creationId xmlns:a16="http://schemas.microsoft.com/office/drawing/2014/main" id="{F32254C6-8E27-97A5-4CE1-A7D2156140C7}"/>
              </a:ext>
            </a:extLst>
          </p:cNvPr>
          <p:cNvSpPr>
            <a:spLocks noGrp="1"/>
          </p:cNvSpPr>
          <p:nvPr>
            <p:ph type="body" idx="1"/>
          </p:nvPr>
        </p:nvSpPr>
        <p:spPr>
          <a:xfrm>
            <a:off x="891174" y="2015286"/>
            <a:ext cx="7061700" cy="3770800"/>
          </a:xfrm>
        </p:spPr>
        <p:txBody>
          <a:bodyPr wrap="square" anchor="t">
            <a:normAutofit/>
          </a:bodyPr>
          <a:lstStyle/>
          <a:p>
            <a:pPr marL="0" indent="0" rtl="0">
              <a:lnSpc>
                <a:spcPct val="105000"/>
              </a:lnSpc>
              <a:spcAft>
                <a:spcPts val="600"/>
              </a:spcAft>
              <a:buNone/>
            </a:pPr>
            <a:r>
              <a:rPr lang="id-ID" sz="1500" dirty="0">
                <a:solidFill>
                  <a:schemeClr val="bg1"/>
                </a:solidFill>
              </a:rPr>
              <a:t>&lt;! DOCTYPE HTML&gt;</a:t>
            </a:r>
          </a:p>
          <a:p>
            <a:pPr marL="0" indent="0" rtl="0">
              <a:lnSpc>
                <a:spcPct val="105000"/>
              </a:lnSpc>
              <a:spcAft>
                <a:spcPts val="600"/>
              </a:spcAft>
              <a:buNone/>
            </a:pPr>
            <a:r>
              <a:rPr lang="id-ID" sz="1500" dirty="0">
                <a:solidFill>
                  <a:schemeClr val="bg1"/>
                </a:solidFill>
              </a:rPr>
              <a:t>&lt;html&gt;</a:t>
            </a:r>
          </a:p>
          <a:p>
            <a:pPr marL="0" indent="0" rtl="0">
              <a:lnSpc>
                <a:spcPct val="105000"/>
              </a:lnSpc>
              <a:spcAft>
                <a:spcPts val="600"/>
              </a:spcAft>
              <a:buNone/>
            </a:pPr>
            <a:r>
              <a:rPr lang="id-ID" sz="1500" dirty="0">
                <a:solidFill>
                  <a:schemeClr val="bg1"/>
                </a:solidFill>
              </a:rPr>
              <a:t>&lt;head&gt;</a:t>
            </a:r>
          </a:p>
          <a:p>
            <a:pPr marL="0" indent="0" rtl="0">
              <a:lnSpc>
                <a:spcPct val="105000"/>
              </a:lnSpc>
              <a:spcAft>
                <a:spcPts val="600"/>
              </a:spcAft>
              <a:buNone/>
            </a:pPr>
            <a:r>
              <a:rPr lang="id-ID" sz="1500" dirty="0">
                <a:solidFill>
                  <a:schemeClr val="bg1"/>
                </a:solidFill>
              </a:rPr>
              <a:t> &lt;title&gt; Inline Style Sheet &lt;/title&gt;</a:t>
            </a:r>
          </a:p>
          <a:p>
            <a:pPr marL="0" indent="0" rtl="0">
              <a:lnSpc>
                <a:spcPct val="105000"/>
              </a:lnSpc>
              <a:spcAft>
                <a:spcPts val="600"/>
              </a:spcAft>
              <a:buNone/>
            </a:pPr>
            <a:r>
              <a:rPr lang="id-ID" sz="1500" dirty="0">
                <a:solidFill>
                  <a:schemeClr val="bg1"/>
                </a:solidFill>
              </a:rPr>
              <a:t>&lt;/head&gt;</a:t>
            </a:r>
          </a:p>
          <a:p>
            <a:pPr marL="0" indent="0" rtl="0">
              <a:lnSpc>
                <a:spcPct val="105000"/>
              </a:lnSpc>
              <a:spcAft>
                <a:spcPts val="600"/>
              </a:spcAft>
              <a:buNone/>
            </a:pPr>
            <a:r>
              <a:rPr lang="id-ID" sz="1500" dirty="0">
                <a:solidFill>
                  <a:schemeClr val="bg1"/>
                </a:solidFill>
              </a:rPr>
              <a:t>&lt;body&gt;</a:t>
            </a:r>
          </a:p>
          <a:p>
            <a:pPr marL="0" indent="0" rtl="0">
              <a:lnSpc>
                <a:spcPct val="105000"/>
              </a:lnSpc>
              <a:spcAft>
                <a:spcPts val="600"/>
              </a:spcAft>
              <a:buNone/>
            </a:pPr>
            <a:r>
              <a:rPr lang="id-ID" sz="1500" dirty="0">
                <a:solidFill>
                  <a:schemeClr val="bg1"/>
                </a:solidFill>
              </a:rPr>
              <a:t>&lt;h1&gt; HTML5 and CSS3 Web Plus Programmer's Mandatory Book &lt;/h1&gt;</a:t>
            </a:r>
          </a:p>
          <a:p>
            <a:pPr marL="0" indent="0" rtl="0">
              <a:lnSpc>
                <a:spcPct val="105000"/>
              </a:lnSpc>
              <a:spcAft>
                <a:spcPts val="600"/>
              </a:spcAft>
              <a:buNone/>
            </a:pPr>
            <a:r>
              <a:rPr lang="id-ID" sz="1500" dirty="0">
                <a:solidFill>
                  <a:schemeClr val="bg1"/>
                </a:solidFill>
              </a:rPr>
              <a:t>&lt;p style = "border: 1px solid"&gt; Jasakom Publisher &lt;/p&gt;</a:t>
            </a:r>
          </a:p>
          <a:p>
            <a:pPr marL="0" indent="0" rtl="0">
              <a:lnSpc>
                <a:spcPct val="105000"/>
              </a:lnSpc>
              <a:spcAft>
                <a:spcPts val="600"/>
              </a:spcAft>
              <a:buNone/>
            </a:pPr>
            <a:r>
              <a:rPr lang="id-ID" sz="1500" dirty="0">
                <a:solidFill>
                  <a:schemeClr val="bg1"/>
                </a:solidFill>
              </a:rPr>
              <a:t>&lt;p&gt; Jakarta &lt;/p&gt;</a:t>
            </a:r>
          </a:p>
          <a:p>
            <a:pPr marL="0" indent="0" rtl="0">
              <a:lnSpc>
                <a:spcPct val="105000"/>
              </a:lnSpc>
              <a:spcAft>
                <a:spcPts val="600"/>
              </a:spcAft>
              <a:buNone/>
            </a:pPr>
            <a:r>
              <a:rPr lang="id-ID" sz="1500" dirty="0">
                <a:solidFill>
                  <a:schemeClr val="bg1"/>
                </a:solidFill>
              </a:rPr>
              <a:t>&lt;/body&gt;</a:t>
            </a:r>
          </a:p>
          <a:p>
            <a:pPr marL="0" indent="0" rtl="0">
              <a:lnSpc>
                <a:spcPct val="105000"/>
              </a:lnSpc>
              <a:spcAft>
                <a:spcPts val="600"/>
              </a:spcAft>
              <a:buNone/>
            </a:pPr>
            <a:r>
              <a:rPr lang="id-ID" sz="1500" dirty="0">
                <a:solidFill>
                  <a:schemeClr val="bg1"/>
                </a:solidFill>
              </a:rPr>
              <a:t>&lt;/html&gt;</a:t>
            </a:r>
          </a:p>
          <a:p>
            <a:pPr marL="0" indent="0" rtl="0">
              <a:lnSpc>
                <a:spcPct val="105000"/>
              </a:lnSpc>
              <a:spcAft>
                <a:spcPts val="600"/>
              </a:spcAft>
              <a:buNone/>
            </a:pPr>
            <a:endParaRPr lang="id-ID" sz="1500" dirty="0">
              <a:solidFill>
                <a:schemeClr val="bg1"/>
              </a:solidFill>
            </a:endParaRPr>
          </a:p>
          <a:p>
            <a:pPr marL="0" indent="0" rtl="0">
              <a:lnSpc>
                <a:spcPct val="105000"/>
              </a:lnSpc>
              <a:spcAft>
                <a:spcPts val="600"/>
              </a:spcAft>
              <a:buNone/>
            </a:pPr>
            <a:endParaRPr lang="id-ID" sz="1500" dirty="0">
              <a:solidFill>
                <a:schemeClr val="bg1"/>
              </a:solidFill>
            </a:endParaRPr>
          </a:p>
        </p:txBody>
      </p:sp>
    </p:spTree>
    <p:extLst>
      <p:ext uri="{BB962C8B-B14F-4D97-AF65-F5344CB8AC3E}">
        <p14:creationId xmlns:p14="http://schemas.microsoft.com/office/powerpoint/2010/main" val="118219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DCFBC-1E70-CE71-9A1C-0914E32E1660}"/>
              </a:ext>
            </a:extLst>
          </p:cNvPr>
          <p:cNvSpPr/>
          <p:nvPr/>
        </p:nvSpPr>
        <p:spPr>
          <a:xfrm>
            <a:off x="0" y="1678898"/>
            <a:ext cx="9144000" cy="5179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9" name="Title 1">
            <a:extLst>
              <a:ext uri="{FF2B5EF4-FFF2-40B4-BE49-F238E27FC236}">
                <a16:creationId xmlns:a16="http://schemas.microsoft.com/office/drawing/2014/main" id="{C8E39433-66BC-7B14-6957-436DC941D9F4}"/>
              </a:ext>
            </a:extLst>
          </p:cNvPr>
          <p:cNvSpPr>
            <a:spLocks noGrp="1"/>
          </p:cNvSpPr>
          <p:nvPr>
            <p:ph type="title"/>
          </p:nvPr>
        </p:nvSpPr>
        <p:spPr>
          <a:xfrm>
            <a:off x="2140581" y="669197"/>
            <a:ext cx="6038193" cy="1143000"/>
          </a:xfrm>
        </p:spPr>
        <p:txBody>
          <a:bodyPr/>
          <a:lstStyle/>
          <a:p>
            <a:pPr algn="l" rtl="0"/>
            <a:r>
              <a:rPr lang="id-ID" b="1" dirty="0">
                <a:solidFill>
                  <a:schemeClr val="tx1"/>
                </a:solidFill>
              </a:rPr>
              <a:t>Inline Style Sheet</a:t>
            </a:r>
          </a:p>
        </p:txBody>
      </p:sp>
      <p:sp>
        <p:nvSpPr>
          <p:cNvPr id="10" name="Content Placeholder 2">
            <a:extLst>
              <a:ext uri="{FF2B5EF4-FFF2-40B4-BE49-F238E27FC236}">
                <a16:creationId xmlns:a16="http://schemas.microsoft.com/office/drawing/2014/main" id="{5EB71916-0434-8F75-C970-F4C540818859}"/>
              </a:ext>
            </a:extLst>
          </p:cNvPr>
          <p:cNvSpPr>
            <a:spLocks noGrp="1"/>
          </p:cNvSpPr>
          <p:nvPr>
            <p:ph idx="1"/>
          </p:nvPr>
        </p:nvSpPr>
        <p:spPr>
          <a:xfrm>
            <a:off x="239287" y="1812198"/>
            <a:ext cx="8553019" cy="5045802"/>
          </a:xfrm>
        </p:spPr>
        <p:txBody>
          <a:bodyPr>
            <a:normAutofit fontScale="92500" lnSpcReduction="20000"/>
          </a:bodyPr>
          <a:lstStyle/>
          <a:p>
            <a:pPr marL="0" indent="0" algn="l" rtl="0">
              <a:buNone/>
            </a:pPr>
            <a:r>
              <a:rPr lang="id-ID" dirty="0">
                <a:solidFill>
                  <a:schemeClr val="tx1"/>
                </a:solidFill>
              </a:rPr>
              <a:t>&lt;! DOCTYPE html&gt;</a:t>
            </a:r>
          </a:p>
          <a:p>
            <a:pPr marL="0" indent="0" algn="l" rtl="0">
              <a:buNone/>
            </a:pPr>
            <a:r>
              <a:rPr lang="id-ID" dirty="0">
                <a:solidFill>
                  <a:schemeClr val="tx1"/>
                </a:solidFill>
              </a:rPr>
              <a:t>&lt;html&gt;</a:t>
            </a:r>
          </a:p>
          <a:p>
            <a:pPr marL="0" indent="0" algn="l" rtl="0">
              <a:buNone/>
            </a:pPr>
            <a:r>
              <a:rPr lang="id-ID" dirty="0">
                <a:solidFill>
                  <a:schemeClr val="tx1"/>
                </a:solidFill>
              </a:rPr>
              <a:t>&lt;head&gt;</a:t>
            </a:r>
          </a:p>
          <a:p>
            <a:pPr marL="0" indent="0" algn="l" rtl="0">
              <a:buNone/>
            </a:pPr>
            <a:r>
              <a:rPr lang="id-ID" dirty="0">
                <a:solidFill>
                  <a:schemeClr val="tx1"/>
                </a:solidFill>
              </a:rPr>
              <a:t> &lt;title&gt; Inline CSS Example &lt;/title&gt;</a:t>
            </a:r>
          </a:p>
          <a:p>
            <a:pPr marL="0" indent="0" algn="l" rtl="0">
              <a:buNone/>
            </a:pPr>
            <a:r>
              <a:rPr lang="id-ID" dirty="0">
                <a:solidFill>
                  <a:schemeClr val="tx1"/>
                </a:solidFill>
              </a:rPr>
              <a:t>&lt;/head&gt;</a:t>
            </a:r>
          </a:p>
          <a:p>
            <a:pPr marL="0" indent="0" algn="l" rtl="0">
              <a:buNone/>
            </a:pPr>
            <a:r>
              <a:rPr lang="id-ID" dirty="0">
                <a:solidFill>
                  <a:schemeClr val="tx1"/>
                </a:solidFill>
              </a:rPr>
              <a:t>&lt;body&gt;</a:t>
            </a:r>
          </a:p>
          <a:p>
            <a:pPr marL="0" indent="0" algn="l" rtl="0">
              <a:buNone/>
            </a:pPr>
            <a:r>
              <a:rPr lang="id-ID" dirty="0">
                <a:solidFill>
                  <a:schemeClr val="tx1"/>
                </a:solidFill>
              </a:rPr>
              <a:t> &lt;h2 style = "color: red; font-family: sans"&gt; This is the article title &lt;/h2&gt;</a:t>
            </a:r>
          </a:p>
          <a:p>
            <a:pPr marL="0" indent="0" algn="l" rtl="0">
              <a:buNone/>
            </a:pPr>
            <a:r>
              <a:rPr lang="id-ID" dirty="0">
                <a:solidFill>
                  <a:schemeClr val="tx1"/>
                </a:solidFill>
              </a:rPr>
              <a:t>&lt;p style = "color: maroon"&gt; This is the paragraph that contains the contents of the article. This paragraph is for experimental purposes only. Attempts to demonstrate the &lt;i&gt; internal css &lt;/i&gt;. As the name suggests, &lt;i&gt; inline CSS &lt;/i&gt; is CSS code that is written directly in the HTML file. &lt;/p&gt;</a:t>
            </a:r>
          </a:p>
          <a:p>
            <a:pPr marL="0" indent="0" algn="l" rtl="0">
              <a:buNone/>
            </a:pPr>
            <a:r>
              <a:rPr lang="id-ID" dirty="0">
                <a:solidFill>
                  <a:schemeClr val="tx1"/>
                </a:solidFill>
              </a:rPr>
              <a:t>&lt;/body&gt;</a:t>
            </a:r>
          </a:p>
          <a:p>
            <a:pPr marL="0" indent="0" algn="l" rtl="0">
              <a:buNone/>
            </a:pPr>
            <a:r>
              <a:rPr lang="id-ID" dirty="0">
                <a:solidFill>
                  <a:schemeClr val="tx1"/>
                </a:solidFill>
              </a:rPr>
              <a:t>&lt;/html&gt;</a:t>
            </a:r>
          </a:p>
        </p:txBody>
      </p:sp>
    </p:spTree>
    <p:extLst>
      <p:ext uri="{BB962C8B-B14F-4D97-AF65-F5344CB8AC3E}">
        <p14:creationId xmlns:p14="http://schemas.microsoft.com/office/powerpoint/2010/main" val="13139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Inline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b="1">
                <a:solidFill>
                  <a:schemeClr val="bg1"/>
                </a:solidFill>
              </a:rPr>
              <a:t>Manfaat Lembar Gaya Inline CSS:</a:t>
            </a:r>
            <a:endParaRPr lang="id-ID">
              <a:solidFill>
                <a:schemeClr val="bg1"/>
              </a:solidFill>
            </a:endParaRPr>
          </a:p>
          <a:p>
            <a:pPr rtl="0">
              <a:spcAft>
                <a:spcPts val="600"/>
              </a:spcAft>
            </a:pPr>
            <a:r>
              <a:rPr lang="id">
                <a:solidFill>
                  <a:schemeClr val="bg1"/>
                </a:solidFill>
              </a:rPr>
              <a:t>Berguna jika Anda ingin menguji dan melihat perubahan</a:t>
            </a:r>
          </a:p>
          <a:p>
            <a:pPr rtl="0">
              <a:spcAft>
                <a:spcPts val="600"/>
              </a:spcAft>
            </a:pPr>
            <a:r>
              <a:rPr lang="id">
                <a:solidFill>
                  <a:schemeClr val="bg1"/>
                </a:solidFill>
              </a:rPr>
              <a:t>Berguna untuk perbaikan cepat</a:t>
            </a:r>
          </a:p>
          <a:p>
            <a:pPr rtl="0">
              <a:spcAft>
                <a:spcPts val="600"/>
              </a:spcAft>
            </a:pPr>
            <a:r>
              <a:rPr lang="id">
                <a:solidFill>
                  <a:schemeClr val="bg1"/>
                </a:solidFill>
              </a:rPr>
              <a:t>Permintaan HTTP yang lebih kecil</a:t>
            </a:r>
          </a:p>
          <a:p>
            <a:pPr marL="0" indent="0" rtl="0">
              <a:spcAft>
                <a:spcPts val="600"/>
              </a:spcAft>
              <a:buNone/>
            </a:pPr>
            <a:r>
              <a:rPr lang="id" b="1">
                <a:solidFill>
                  <a:schemeClr val="bg1"/>
                </a:solidFill>
              </a:rPr>
              <a:t>Kontra CSS Lembar Gaya Sebaris:</a:t>
            </a:r>
            <a:endParaRPr lang="id-ID">
              <a:solidFill>
                <a:schemeClr val="bg1"/>
              </a:solidFill>
            </a:endParaRPr>
          </a:p>
          <a:p>
            <a:pPr rtl="0">
              <a:spcAft>
                <a:spcPts val="600"/>
              </a:spcAft>
            </a:pPr>
            <a:r>
              <a:rPr lang="id">
                <a:solidFill>
                  <a:schemeClr val="bg1"/>
                </a:solidFill>
              </a:rPr>
              <a:t>CSS sebaris harus diterapkan ke setiap elemen</a:t>
            </a:r>
          </a:p>
        </p:txBody>
      </p:sp>
    </p:spTree>
    <p:extLst>
      <p:ext uri="{BB962C8B-B14F-4D97-AF65-F5344CB8AC3E}">
        <p14:creationId xmlns:p14="http://schemas.microsoft.com/office/powerpoint/2010/main" val="78650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Linked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lnSpcReduction="10000"/>
          </a:bodyPr>
          <a:lstStyle/>
          <a:p>
            <a:pPr marL="0" indent="0" rtl="0">
              <a:spcAft>
                <a:spcPts val="600"/>
              </a:spcAft>
              <a:buNone/>
            </a:pPr>
            <a:r>
              <a:rPr lang="id" sz="2000" dirty="0">
                <a:solidFill>
                  <a:schemeClr val="bg1"/>
                </a:solidFill>
              </a:rPr>
              <a:t>Cara ketiga adalah cara yang disarankan untuk mengintegrasikan kode css dengan html. Cara ini merupakan cara kerja dimana kode css dan html sudah dipisahkan. Dan untuk menggunakan kode css tersebut dibuatkan script pada kode html yang isinya untuk memanggil file css yang akan digunakan pada kode html tersebut.</a:t>
            </a:r>
            <a:endParaRPr lang="en-US" sz="2000" dirty="0">
              <a:solidFill>
                <a:schemeClr val="bg1"/>
              </a:solidFill>
            </a:endParaRPr>
          </a:p>
          <a:p>
            <a:pPr marL="0" indent="0" rtl="0">
              <a:spcAft>
                <a:spcPts val="600"/>
              </a:spcAft>
              <a:buNone/>
            </a:pPr>
            <a:r>
              <a:rPr lang="id" sz="2000" dirty="0">
                <a:solidFill>
                  <a:schemeClr val="bg1"/>
                </a:solidFill>
              </a:rPr>
              <a:t>Cara link/memanggil kode css di kode html, paling tidak kita menggunakan kode berikut :</a:t>
            </a:r>
            <a:endParaRPr lang="en-US" sz="2000" dirty="0">
              <a:solidFill>
                <a:schemeClr val="bg1"/>
              </a:solidFill>
            </a:endParaRPr>
          </a:p>
          <a:p>
            <a:pPr marL="0" indent="0" rtl="0">
              <a:spcAft>
                <a:spcPts val="600"/>
              </a:spcAft>
              <a:buNone/>
            </a:pPr>
            <a:r>
              <a:rPr lang="id" sz="2000" dirty="0">
                <a:solidFill>
                  <a:schemeClr val="bg1"/>
                </a:solidFill>
              </a:rPr>
              <a:t> </a:t>
            </a:r>
            <a:endParaRPr lang="en-US" sz="2000" dirty="0">
              <a:solidFill>
                <a:schemeClr val="bg1"/>
              </a:solidFill>
            </a:endParaRPr>
          </a:p>
          <a:p>
            <a:pPr marL="0" indent="0" rtl="0">
              <a:spcAft>
                <a:spcPts val="600"/>
              </a:spcAft>
              <a:buNone/>
            </a:pPr>
            <a:r>
              <a:rPr lang="id-ID" sz="2000" b="1" dirty="0">
                <a:solidFill>
                  <a:schemeClr val="bg1"/>
                </a:solidFill>
              </a:rPr>
              <a:t>&lt;link rel = "stylesheet" href = "Filename.css" type = "text / css"&gt;</a:t>
            </a:r>
          </a:p>
        </p:txBody>
      </p:sp>
    </p:spTree>
    <p:extLst>
      <p:ext uri="{BB962C8B-B14F-4D97-AF65-F5344CB8AC3E}">
        <p14:creationId xmlns:p14="http://schemas.microsoft.com/office/powerpoint/2010/main" val="321409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Linked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Salah satu cara paling mudah untuk menambahkan CSS ke situs web Anda adalah dengan menautkannya ke file .CSS eksternal. Dengan begitu, setiap perubahan yang Anda lakukan pada file CSS akan muncul di situs web Anda secara keseluruhan. File CSS eksternal biasanya ditempatkan setelah bagian &lt;head&gt; halaman web</a:t>
            </a:r>
            <a:endParaRPr lang="id-ID" b="1">
              <a:solidFill>
                <a:schemeClr val="bg1"/>
              </a:solidFill>
            </a:endParaRPr>
          </a:p>
        </p:txBody>
      </p:sp>
    </p:spTree>
    <p:extLst>
      <p:ext uri="{BB962C8B-B14F-4D97-AF65-F5344CB8AC3E}">
        <p14:creationId xmlns:p14="http://schemas.microsoft.com/office/powerpoint/2010/main" val="178149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sz="2400" b="1" dirty="0">
                <a:solidFill>
                  <a:schemeClr val="bg1"/>
                </a:solidFill>
              </a:rPr>
              <a:t>CSS (Cascading Style Sheet)</a:t>
            </a:r>
            <a:endParaRPr lang="id" sz="2400"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dirty="0">
                <a:solidFill>
                  <a:schemeClr val="bg1"/>
                </a:solidFill>
              </a:rPr>
              <a:t>Sebuah bahasa pemrograman khusus untuk mengontrol dan membangun berbagai komponen pada web agar tampilan web lebih terstruktur, terstruktur dan seragam.</a:t>
            </a:r>
          </a:p>
          <a:p>
            <a:pPr marL="0" indent="0" algn="just" rtl="0">
              <a:spcAft>
                <a:spcPts val="600"/>
              </a:spcAft>
              <a:buNone/>
            </a:pPr>
            <a:r>
              <a:rPr lang="id" dirty="0">
                <a:solidFill>
                  <a:schemeClr val="bg1"/>
                </a:solidFill>
              </a:rPr>
              <a:t>Tujuan utamanya adalah untuk memisahkan konten utama dari tampilan dokumen lainnya, dengan meningkatnya pemisahan akses konten di web. Tujuan lainnya adalah untuk mempercepat pembuatan halaman web.</a:t>
            </a:r>
          </a:p>
        </p:txBody>
      </p:sp>
    </p:spTree>
    <p:extLst>
      <p:ext uri="{BB962C8B-B14F-4D97-AF65-F5344CB8AC3E}">
        <p14:creationId xmlns:p14="http://schemas.microsoft.com/office/powerpoint/2010/main" val="52386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61E912-4937-EBA3-3648-30487928D577}"/>
              </a:ext>
            </a:extLst>
          </p:cNvPr>
          <p:cNvSpPr/>
          <p:nvPr/>
        </p:nvSpPr>
        <p:spPr>
          <a:xfrm>
            <a:off x="0" y="1534332"/>
            <a:ext cx="9144000" cy="532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8" name="Title 1">
            <a:extLst>
              <a:ext uri="{FF2B5EF4-FFF2-40B4-BE49-F238E27FC236}">
                <a16:creationId xmlns:a16="http://schemas.microsoft.com/office/drawing/2014/main" id="{872AD2ED-478A-9AF4-894A-EEB43FE5B437}"/>
              </a:ext>
            </a:extLst>
          </p:cNvPr>
          <p:cNvSpPr>
            <a:spLocks noGrp="1"/>
          </p:cNvSpPr>
          <p:nvPr>
            <p:ph type="title"/>
          </p:nvPr>
        </p:nvSpPr>
        <p:spPr>
          <a:xfrm>
            <a:off x="2300663" y="349588"/>
            <a:ext cx="6069724" cy="1143000"/>
          </a:xfrm>
        </p:spPr>
        <p:txBody>
          <a:bodyPr/>
          <a:lstStyle/>
          <a:p>
            <a:pPr algn="l" rtl="0"/>
            <a:r>
              <a:rPr lang="id-ID" b="1" dirty="0">
                <a:solidFill>
                  <a:schemeClr val="tx1"/>
                </a:solidFill>
              </a:rPr>
              <a:t>Linked Style Sheet</a:t>
            </a:r>
          </a:p>
        </p:txBody>
      </p:sp>
      <p:sp>
        <p:nvSpPr>
          <p:cNvPr id="3" name="Content Placeholder 2"/>
          <p:cNvSpPr>
            <a:spLocks noGrp="1"/>
          </p:cNvSpPr>
          <p:nvPr>
            <p:ph idx="1"/>
          </p:nvPr>
        </p:nvSpPr>
        <p:spPr>
          <a:xfrm>
            <a:off x="326793" y="1777262"/>
            <a:ext cx="3358662" cy="4837807"/>
          </a:xfrm>
        </p:spPr>
        <p:txBody>
          <a:bodyPr>
            <a:normAutofit fontScale="62500" lnSpcReduction="20000"/>
          </a:bodyPr>
          <a:lstStyle/>
          <a:p>
            <a:pPr marL="0" indent="0" algn="l" rtl="0">
              <a:buNone/>
            </a:pPr>
            <a:r>
              <a:rPr lang="id" sz="2600" b="1" u="sng" dirty="0">
                <a:solidFill>
                  <a:schemeClr val="tx1"/>
                </a:solidFill>
                <a:effectLst>
                  <a:outerShdw blurRad="38100" dist="38100" dir="2700000" algn="tl">
                    <a:srgbClr val="000000">
                      <a:alpha val="43137"/>
                    </a:srgbClr>
                  </a:outerShdw>
                </a:effectLst>
              </a:rPr>
              <a:t>Langkah pertama:</a:t>
            </a:r>
          </a:p>
          <a:p>
            <a:pPr marL="0" indent="0" algn="l" rtl="0">
              <a:buNone/>
            </a:pPr>
            <a:r>
              <a:rPr lang="id" sz="2600" b="1" dirty="0">
                <a:solidFill>
                  <a:schemeClr val="tx1"/>
                </a:solidFill>
              </a:rPr>
              <a:t>Buat file css dengan nama style.css yang berisi berikut ini:</a:t>
            </a:r>
          </a:p>
          <a:p>
            <a:pPr marL="0" indent="0" algn="l" rtl="0">
              <a:buNone/>
            </a:pPr>
            <a:endParaRPr lang="id-ID" sz="1800" b="1" dirty="0">
              <a:solidFill>
                <a:schemeClr val="tx1"/>
              </a:solidFill>
            </a:endParaRPr>
          </a:p>
          <a:p>
            <a:pPr marL="0" indent="0" algn="l" rtl="0">
              <a:buNone/>
            </a:pPr>
            <a:r>
              <a:rPr lang="id-ID" sz="1800" b="1" dirty="0">
                <a:solidFill>
                  <a:schemeClr val="tx1"/>
                </a:solidFill>
              </a:rPr>
              <a:t>body {</a:t>
            </a:r>
          </a:p>
          <a:p>
            <a:pPr marL="0" indent="0" algn="l" rtl="0">
              <a:buNone/>
            </a:pPr>
            <a:r>
              <a:rPr lang="id-ID" sz="1800" b="1" dirty="0">
                <a:solidFill>
                  <a:schemeClr val="tx1"/>
                </a:solidFill>
              </a:rPr>
              <a:t> background: # 999999;</a:t>
            </a:r>
          </a:p>
          <a:p>
            <a:pPr marL="0" indent="0" algn="l" rtl="0">
              <a:buNone/>
            </a:pPr>
            <a:r>
              <a:rPr lang="id-ID" sz="1800" b="1" dirty="0">
                <a:solidFill>
                  <a:schemeClr val="tx1"/>
                </a:solidFill>
              </a:rPr>
              <a:t>}</a:t>
            </a:r>
          </a:p>
          <a:p>
            <a:pPr marL="0" indent="0" algn="l" rtl="0">
              <a:buNone/>
            </a:pPr>
            <a:r>
              <a:rPr lang="id-ID" sz="1800" b="1" dirty="0">
                <a:solidFill>
                  <a:schemeClr val="tx1"/>
                </a:solidFill>
              </a:rPr>
              <a:t>h1 {</a:t>
            </a:r>
          </a:p>
          <a:p>
            <a:pPr marL="0" indent="0" algn="l" rtl="0">
              <a:buNone/>
            </a:pPr>
            <a:r>
              <a:rPr lang="id-ID" sz="1800" b="1" dirty="0">
                <a:solidFill>
                  <a:schemeClr val="tx1"/>
                </a:solidFill>
              </a:rPr>
              <a:t> font-size: 18pt; </a:t>
            </a:r>
          </a:p>
          <a:p>
            <a:pPr marL="0" indent="0" algn="l" rtl="0">
              <a:buNone/>
            </a:pPr>
            <a:r>
              <a:rPr lang="id-ID" sz="1800" b="1" dirty="0">
                <a:solidFill>
                  <a:schemeClr val="tx1"/>
                </a:solidFill>
              </a:rPr>
              <a:t> color: # FF0000;</a:t>
            </a:r>
          </a:p>
          <a:p>
            <a:pPr marL="0" indent="0" algn="l" rtl="0">
              <a:buNone/>
            </a:pPr>
            <a:r>
              <a:rPr lang="id-ID" sz="1800" b="1" dirty="0">
                <a:solidFill>
                  <a:schemeClr val="tx1"/>
                </a:solidFill>
              </a:rPr>
              <a:t>}</a:t>
            </a:r>
          </a:p>
          <a:p>
            <a:pPr marL="0" indent="0" algn="l" rtl="0">
              <a:buNone/>
            </a:pPr>
            <a:r>
              <a:rPr lang="id-ID" sz="1800" b="1" dirty="0">
                <a:solidFill>
                  <a:schemeClr val="tx1"/>
                </a:solidFill>
              </a:rPr>
              <a:t>p {</a:t>
            </a:r>
          </a:p>
          <a:p>
            <a:pPr marL="0" indent="0" algn="l" rtl="0">
              <a:buNone/>
            </a:pPr>
            <a:r>
              <a:rPr lang="id-ID" sz="1800" b="1" dirty="0">
                <a:solidFill>
                  <a:schemeClr val="tx1"/>
                </a:solidFill>
              </a:rPr>
              <a:t> color: red;</a:t>
            </a:r>
          </a:p>
          <a:p>
            <a:pPr marL="0" indent="0" algn="l" rtl="0">
              <a:buNone/>
            </a:pPr>
            <a:r>
              <a:rPr lang="id-ID" sz="1800" b="1" dirty="0">
                <a:solidFill>
                  <a:schemeClr val="tx1"/>
                </a:solidFill>
              </a:rPr>
              <a:t> font-weight: bold;</a:t>
            </a:r>
          </a:p>
          <a:p>
            <a:pPr marL="0" indent="0" algn="l" rtl="0">
              <a:buNone/>
            </a:pPr>
            <a:r>
              <a:rPr lang="id-ID" sz="1800" b="1" dirty="0">
                <a:solidFill>
                  <a:schemeClr val="tx1"/>
                </a:solidFill>
              </a:rPr>
              <a:t> text-decoration: underline</a:t>
            </a:r>
          </a:p>
          <a:p>
            <a:pPr marL="0" indent="0" algn="l" rtl="0">
              <a:buNone/>
            </a:pPr>
            <a:r>
              <a:rPr lang="id-ID" sz="1800" b="1" dirty="0">
                <a:solidFill>
                  <a:schemeClr val="tx1"/>
                </a:solidFill>
              </a:rPr>
              <a:t>}</a:t>
            </a:r>
          </a:p>
        </p:txBody>
      </p:sp>
      <p:sp>
        <p:nvSpPr>
          <p:cNvPr id="4" name="Content Placeholder 2">
            <a:extLst>
              <a:ext uri="{FF2B5EF4-FFF2-40B4-BE49-F238E27FC236}">
                <a16:creationId xmlns:a16="http://schemas.microsoft.com/office/drawing/2014/main" id="{D2F7D236-7F04-42B6-8BE0-756424B96299}"/>
              </a:ext>
            </a:extLst>
          </p:cNvPr>
          <p:cNvSpPr txBox="1">
            <a:spLocks/>
          </p:cNvSpPr>
          <p:nvPr/>
        </p:nvSpPr>
        <p:spPr>
          <a:xfrm>
            <a:off x="4081882" y="1869003"/>
            <a:ext cx="5052647" cy="503022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a:buNone/>
            </a:pPr>
            <a:r>
              <a:rPr lang="id" sz="2400" b="1" u="sng" dirty="0">
                <a:solidFill>
                  <a:schemeClr val="tx1"/>
                </a:solidFill>
                <a:effectLst>
                  <a:outerShdw blurRad="38100" dist="38100" dir="2700000" algn="tl">
                    <a:srgbClr val="000000">
                      <a:alpha val="43137"/>
                    </a:srgbClr>
                  </a:outerShdw>
                </a:effectLst>
              </a:rPr>
              <a:t>Tahap kedua:</a:t>
            </a:r>
          </a:p>
          <a:p>
            <a:pPr marL="0" indent="0" algn="l" rtl="0">
              <a:buNone/>
            </a:pPr>
            <a:r>
              <a:rPr lang="id" sz="2400" b="1" dirty="0">
                <a:solidFill>
                  <a:schemeClr val="tx1"/>
                </a:solidFill>
              </a:rPr>
              <a:t>Buat file html bernama index.html yang berisi berikut ini:</a:t>
            </a:r>
          </a:p>
          <a:p>
            <a:pPr marL="0" indent="0" algn="l" rtl="0">
              <a:buNone/>
            </a:pPr>
            <a:endParaRPr lang="id-ID" sz="1800" b="1" dirty="0">
              <a:solidFill>
                <a:schemeClr val="tx1"/>
              </a:solidFill>
            </a:endParaRPr>
          </a:p>
          <a:p>
            <a:pPr marL="0" indent="0" algn="l" rtl="0">
              <a:buNone/>
            </a:pPr>
            <a:r>
              <a:rPr lang="id-ID" sz="1800" b="1" dirty="0">
                <a:solidFill>
                  <a:schemeClr val="tx1"/>
                </a:solidFill>
              </a:rPr>
              <a:t>&lt;! DOCTYPE HTML&gt;</a:t>
            </a:r>
          </a:p>
          <a:p>
            <a:pPr marL="0" indent="0" algn="l" rtl="0">
              <a:buNone/>
            </a:pPr>
            <a:r>
              <a:rPr lang="id-ID" sz="1800" b="1" dirty="0">
                <a:solidFill>
                  <a:schemeClr val="tx1"/>
                </a:solidFill>
              </a:rPr>
              <a:t>&lt;html&gt;</a:t>
            </a:r>
          </a:p>
          <a:p>
            <a:pPr marL="0" indent="0" algn="l" rtl="0">
              <a:buNone/>
            </a:pPr>
            <a:r>
              <a:rPr lang="id-ID" sz="1800" b="1" dirty="0">
                <a:solidFill>
                  <a:schemeClr val="tx1"/>
                </a:solidFill>
              </a:rPr>
              <a:t>&lt;head&gt;</a:t>
            </a:r>
          </a:p>
          <a:p>
            <a:pPr marL="0" indent="0" algn="l" rtl="0">
              <a:buNone/>
            </a:pPr>
            <a:r>
              <a:rPr lang="id-ID" sz="1800" b="1" dirty="0">
                <a:solidFill>
                  <a:schemeClr val="tx1"/>
                </a:solidFill>
              </a:rPr>
              <a:t> &lt;title&gt; Linked Style Sheet &lt;/title&gt;</a:t>
            </a:r>
          </a:p>
          <a:p>
            <a:pPr marL="0" indent="0" algn="l" rtl="0">
              <a:buNone/>
            </a:pPr>
            <a:r>
              <a:rPr lang="id-ID" sz="1800" b="1" dirty="0">
                <a:solidFill>
                  <a:schemeClr val="tx1"/>
                </a:solidFill>
              </a:rPr>
              <a:t> &lt;link rel = "stylesheet" href = "style.css" type = "text / css"&gt;</a:t>
            </a:r>
          </a:p>
          <a:p>
            <a:pPr marL="0" indent="0" algn="l" rtl="0">
              <a:buNone/>
            </a:pPr>
            <a:r>
              <a:rPr lang="id-ID" sz="1800" b="1" dirty="0">
                <a:solidFill>
                  <a:schemeClr val="tx1"/>
                </a:solidFill>
              </a:rPr>
              <a:t>&lt;/head&gt;</a:t>
            </a:r>
          </a:p>
          <a:p>
            <a:pPr marL="0" indent="0" algn="l" rtl="0">
              <a:buNone/>
            </a:pPr>
            <a:r>
              <a:rPr lang="id-ID" sz="1800" b="1" dirty="0">
                <a:solidFill>
                  <a:schemeClr val="tx1"/>
                </a:solidFill>
              </a:rPr>
              <a:t>&lt;body&gt;</a:t>
            </a:r>
          </a:p>
          <a:p>
            <a:pPr marL="0" indent="0" algn="l" rtl="0">
              <a:buNone/>
            </a:pPr>
            <a:r>
              <a:rPr lang="id-ID" sz="1800" b="1" dirty="0">
                <a:solidFill>
                  <a:schemeClr val="tx1"/>
                </a:solidFill>
              </a:rPr>
              <a:t>&lt;h1&gt; HTML5 and CSS3 Web Plus Programmer's Mandatory Book &lt;/h1&gt;</a:t>
            </a:r>
          </a:p>
          <a:p>
            <a:pPr marL="0" indent="0" algn="l" rtl="0">
              <a:buNone/>
            </a:pPr>
            <a:r>
              <a:rPr lang="id-ID" sz="1800" b="1" dirty="0">
                <a:solidFill>
                  <a:schemeClr val="tx1"/>
                </a:solidFill>
              </a:rPr>
              <a:t>&lt;p&gt; Jasakom Publisher &lt;/p&gt;</a:t>
            </a:r>
          </a:p>
          <a:p>
            <a:pPr marL="0" indent="0" algn="l" rtl="0">
              <a:buNone/>
            </a:pPr>
            <a:r>
              <a:rPr lang="id-ID" sz="1800" b="1" dirty="0">
                <a:solidFill>
                  <a:schemeClr val="tx1"/>
                </a:solidFill>
              </a:rPr>
              <a:t>&lt;p&gt; Jakarta &lt;/p&gt;</a:t>
            </a:r>
          </a:p>
          <a:p>
            <a:pPr marL="0" indent="0" algn="l" rtl="0">
              <a:buNone/>
            </a:pPr>
            <a:r>
              <a:rPr lang="id-ID" sz="1800" b="1" dirty="0">
                <a:solidFill>
                  <a:schemeClr val="tx1"/>
                </a:solidFill>
              </a:rPr>
              <a:t>&lt;/body&gt;</a:t>
            </a:r>
          </a:p>
          <a:p>
            <a:pPr marL="0" indent="0" algn="l" rtl="0">
              <a:buNone/>
            </a:pPr>
            <a:r>
              <a:rPr lang="id-ID" sz="1800" b="1" dirty="0">
                <a:solidFill>
                  <a:schemeClr val="tx1"/>
                </a:solidFill>
              </a:rPr>
              <a:t>&lt;/html&gt;</a:t>
            </a:r>
            <a:endParaRPr lang="id" sz="1800" b="1" dirty="0">
              <a:solidFill>
                <a:schemeClr val="tx1"/>
              </a:solidFill>
            </a:endParaRPr>
          </a:p>
        </p:txBody>
      </p:sp>
    </p:spTree>
    <p:extLst>
      <p:ext uri="{BB962C8B-B14F-4D97-AF65-F5344CB8AC3E}">
        <p14:creationId xmlns:p14="http://schemas.microsoft.com/office/powerpoint/2010/main" val="1128833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70BB02-D4A3-DED6-3CD6-D3950CD18DA0}"/>
              </a:ext>
            </a:extLst>
          </p:cNvPr>
          <p:cNvSpPr/>
          <p:nvPr/>
        </p:nvSpPr>
        <p:spPr>
          <a:xfrm>
            <a:off x="0" y="1534332"/>
            <a:ext cx="9144000" cy="532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2" name="Title 1">
            <a:extLst>
              <a:ext uri="{FF2B5EF4-FFF2-40B4-BE49-F238E27FC236}">
                <a16:creationId xmlns:a16="http://schemas.microsoft.com/office/drawing/2014/main" id="{44C9CA6E-2CD0-1B4F-E828-3DD696AA5F2D}"/>
              </a:ext>
            </a:extLst>
          </p:cNvPr>
          <p:cNvSpPr>
            <a:spLocks noGrp="1"/>
          </p:cNvSpPr>
          <p:nvPr>
            <p:ph type="title"/>
          </p:nvPr>
        </p:nvSpPr>
        <p:spPr>
          <a:xfrm>
            <a:off x="2300663" y="349588"/>
            <a:ext cx="6069724" cy="1143000"/>
          </a:xfrm>
        </p:spPr>
        <p:txBody>
          <a:bodyPr/>
          <a:lstStyle/>
          <a:p>
            <a:pPr algn="l" rtl="0"/>
            <a:r>
              <a:rPr lang="id-ID" b="1" dirty="0">
                <a:solidFill>
                  <a:schemeClr val="tx1"/>
                </a:solidFill>
              </a:rPr>
              <a:t>Linked Style Sheet</a:t>
            </a:r>
          </a:p>
        </p:txBody>
      </p:sp>
      <p:sp>
        <p:nvSpPr>
          <p:cNvPr id="3" name="Content Placeholder 2"/>
          <p:cNvSpPr>
            <a:spLocks noGrp="1"/>
          </p:cNvSpPr>
          <p:nvPr>
            <p:ph idx="1"/>
          </p:nvPr>
        </p:nvSpPr>
        <p:spPr>
          <a:xfrm>
            <a:off x="226005" y="1764822"/>
            <a:ext cx="3358662" cy="4980751"/>
          </a:xfrm>
        </p:spPr>
        <p:txBody>
          <a:bodyPr>
            <a:normAutofit fontScale="40000" lnSpcReduction="20000"/>
          </a:bodyPr>
          <a:lstStyle/>
          <a:p>
            <a:pPr marL="0" indent="0" algn="l" rtl="0">
              <a:buNone/>
            </a:pPr>
            <a:r>
              <a:rPr lang="id" sz="2900" b="1" u="sng" dirty="0">
                <a:solidFill>
                  <a:schemeClr val="tx1"/>
                </a:solidFill>
                <a:effectLst>
                  <a:outerShdw blurRad="38100" dist="38100" dir="2700000" algn="tl">
                    <a:srgbClr val="000000">
                      <a:alpha val="43137"/>
                    </a:srgbClr>
                  </a:outerShdw>
                </a:effectLst>
              </a:rPr>
              <a:t>Langkah pertama:</a:t>
            </a:r>
          </a:p>
          <a:p>
            <a:pPr marL="0" indent="0" algn="l" rtl="0">
              <a:buNone/>
            </a:pPr>
            <a:r>
              <a:rPr lang="id" sz="2900" b="1" dirty="0">
                <a:solidFill>
                  <a:schemeClr val="tx1"/>
                </a:solidFill>
              </a:rPr>
              <a:t>Buat file css dengan nama style.css yang berisi berikut ini:</a:t>
            </a:r>
          </a:p>
          <a:p>
            <a:pPr marL="0" indent="0" algn="l" rtl="0">
              <a:buNone/>
            </a:pPr>
            <a:endParaRPr lang="id-ID" sz="1800" b="1" dirty="0">
              <a:solidFill>
                <a:schemeClr val="tx1"/>
              </a:solidFill>
            </a:endParaRPr>
          </a:p>
          <a:p>
            <a:pPr marL="0" indent="0" algn="l" rtl="0">
              <a:buNone/>
            </a:pPr>
            <a:r>
              <a:rPr lang="id-ID" sz="2800" b="1" dirty="0">
                <a:solidFill>
                  <a:schemeClr val="tx1"/>
                </a:solidFill>
              </a:rPr>
              <a:t>body {</a:t>
            </a:r>
          </a:p>
          <a:p>
            <a:pPr marL="0" indent="0" algn="l" rtl="0">
              <a:buNone/>
            </a:pPr>
            <a:r>
              <a:rPr lang="id-ID" sz="2800" b="1" dirty="0">
                <a:solidFill>
                  <a:schemeClr val="tx1"/>
                </a:solidFill>
              </a:rPr>
              <a:t> background: # 999999;</a:t>
            </a:r>
          </a:p>
          <a:p>
            <a:pPr marL="0" indent="0" algn="l" rtl="0">
              <a:buNone/>
            </a:pPr>
            <a:r>
              <a:rPr lang="id-ID" sz="2800" b="1" dirty="0">
                <a:solidFill>
                  <a:schemeClr val="tx1"/>
                </a:solidFill>
              </a:rPr>
              <a:t>}</a:t>
            </a:r>
          </a:p>
          <a:p>
            <a:pPr marL="0" indent="0" algn="l" rtl="0">
              <a:buNone/>
            </a:pPr>
            <a:r>
              <a:rPr lang="id-ID" sz="2800" b="1" dirty="0">
                <a:solidFill>
                  <a:schemeClr val="tx1"/>
                </a:solidFill>
              </a:rPr>
              <a:t>h1 {</a:t>
            </a:r>
          </a:p>
          <a:p>
            <a:pPr marL="0" indent="0" algn="l" rtl="0">
              <a:buNone/>
            </a:pPr>
            <a:r>
              <a:rPr lang="id-ID" sz="2800" b="1" dirty="0">
                <a:solidFill>
                  <a:schemeClr val="tx1"/>
                </a:solidFill>
              </a:rPr>
              <a:t> font-size: 18pt; </a:t>
            </a:r>
          </a:p>
          <a:p>
            <a:pPr marL="0" indent="0" algn="l" rtl="0">
              <a:buNone/>
            </a:pPr>
            <a:r>
              <a:rPr lang="id-ID" sz="2800" b="1" dirty="0">
                <a:solidFill>
                  <a:schemeClr val="tx1"/>
                </a:solidFill>
              </a:rPr>
              <a:t> color: # FF0000;</a:t>
            </a:r>
          </a:p>
          <a:p>
            <a:pPr marL="0" indent="0" algn="l" rtl="0">
              <a:buNone/>
            </a:pPr>
            <a:r>
              <a:rPr lang="id-ID" sz="2800" b="1" dirty="0">
                <a:solidFill>
                  <a:schemeClr val="tx1"/>
                </a:solidFill>
              </a:rPr>
              <a:t>}</a:t>
            </a:r>
          </a:p>
          <a:p>
            <a:pPr marL="0" indent="0" algn="l" rtl="0">
              <a:buNone/>
            </a:pPr>
            <a:r>
              <a:rPr lang="id-ID" sz="2800" b="1" dirty="0">
                <a:solidFill>
                  <a:schemeClr val="tx1"/>
                </a:solidFill>
              </a:rPr>
              <a:t>p {</a:t>
            </a:r>
          </a:p>
          <a:p>
            <a:pPr marL="0" indent="0" algn="l" rtl="0">
              <a:buNone/>
            </a:pPr>
            <a:r>
              <a:rPr lang="id-ID" sz="2800" b="1" dirty="0">
                <a:solidFill>
                  <a:schemeClr val="tx1"/>
                </a:solidFill>
              </a:rPr>
              <a:t> color: red;</a:t>
            </a:r>
          </a:p>
          <a:p>
            <a:pPr marL="0" indent="0" algn="l" rtl="0">
              <a:buNone/>
            </a:pPr>
            <a:r>
              <a:rPr lang="id-ID" sz="2800" b="1" dirty="0">
                <a:solidFill>
                  <a:schemeClr val="tx1"/>
                </a:solidFill>
              </a:rPr>
              <a:t> font-weight: bold;</a:t>
            </a:r>
          </a:p>
          <a:p>
            <a:pPr marL="0" indent="0" algn="l" rtl="0">
              <a:buNone/>
            </a:pPr>
            <a:r>
              <a:rPr lang="id-ID" sz="2800" b="1" dirty="0">
                <a:solidFill>
                  <a:schemeClr val="tx1"/>
                </a:solidFill>
              </a:rPr>
              <a:t> text-decoration: underline</a:t>
            </a:r>
          </a:p>
          <a:p>
            <a:pPr marL="0" indent="0" algn="l" rtl="0">
              <a:buNone/>
            </a:pPr>
            <a:r>
              <a:rPr lang="id-ID" sz="2800" b="1" dirty="0">
                <a:solidFill>
                  <a:schemeClr val="tx1"/>
                </a:solidFill>
              </a:rPr>
              <a:t>}</a:t>
            </a:r>
            <a:endParaRPr lang="id-ID" sz="1800" b="1" dirty="0">
              <a:solidFill>
                <a:schemeClr val="tx1"/>
              </a:solidFill>
            </a:endParaRPr>
          </a:p>
        </p:txBody>
      </p:sp>
      <p:sp>
        <p:nvSpPr>
          <p:cNvPr id="4" name="Content Placeholder 2">
            <a:extLst>
              <a:ext uri="{FF2B5EF4-FFF2-40B4-BE49-F238E27FC236}">
                <a16:creationId xmlns:a16="http://schemas.microsoft.com/office/drawing/2014/main" id="{D2F7D236-7F04-42B6-8BE0-756424B96299}"/>
              </a:ext>
            </a:extLst>
          </p:cNvPr>
          <p:cNvSpPr txBox="1">
            <a:spLocks/>
          </p:cNvSpPr>
          <p:nvPr/>
        </p:nvSpPr>
        <p:spPr>
          <a:xfrm>
            <a:off x="3865348" y="1764823"/>
            <a:ext cx="5052647" cy="49807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a:buNone/>
            </a:pPr>
            <a:r>
              <a:rPr lang="id" sz="2600" b="1" u="sng" dirty="0">
                <a:solidFill>
                  <a:schemeClr val="tx1"/>
                </a:solidFill>
                <a:effectLst>
                  <a:outerShdw blurRad="38100" dist="38100" dir="2700000" algn="tl">
                    <a:srgbClr val="000000">
                      <a:alpha val="43137"/>
                    </a:srgbClr>
                  </a:outerShdw>
                </a:effectLst>
              </a:rPr>
              <a:t>Tahap kedua:</a:t>
            </a:r>
          </a:p>
          <a:p>
            <a:pPr marL="0" indent="0" algn="l" rtl="0">
              <a:buNone/>
            </a:pPr>
            <a:r>
              <a:rPr lang="id" sz="2600" b="1" dirty="0">
                <a:solidFill>
                  <a:schemeClr val="tx1"/>
                </a:solidFill>
              </a:rPr>
              <a:t>Buat file html bernama index.html yang berisi berikut ini:</a:t>
            </a:r>
          </a:p>
          <a:p>
            <a:pPr marL="0" indent="0" algn="l" rtl="0">
              <a:buNone/>
            </a:pPr>
            <a:endParaRPr lang="id-ID" sz="1800" b="1" dirty="0">
              <a:solidFill>
                <a:schemeClr val="tx1"/>
              </a:solidFill>
            </a:endParaRPr>
          </a:p>
          <a:p>
            <a:pPr marL="0" indent="0" algn="l" rtl="0">
              <a:buNone/>
            </a:pPr>
            <a:r>
              <a:rPr lang="id-ID" sz="1800" b="1" dirty="0">
                <a:solidFill>
                  <a:schemeClr val="tx1"/>
                </a:solidFill>
              </a:rPr>
              <a:t>&lt;! DOCTYPE HTML&gt;</a:t>
            </a:r>
          </a:p>
          <a:p>
            <a:pPr marL="0" indent="0" algn="l" rtl="0">
              <a:buNone/>
            </a:pPr>
            <a:r>
              <a:rPr lang="id-ID" sz="1800" b="1" dirty="0">
                <a:solidFill>
                  <a:schemeClr val="tx1"/>
                </a:solidFill>
              </a:rPr>
              <a:t>&lt;html&gt;</a:t>
            </a:r>
          </a:p>
          <a:p>
            <a:pPr marL="0" indent="0" algn="l" rtl="0">
              <a:buNone/>
            </a:pPr>
            <a:r>
              <a:rPr lang="id-ID" sz="1800" b="1" dirty="0">
                <a:solidFill>
                  <a:schemeClr val="tx1"/>
                </a:solidFill>
              </a:rPr>
              <a:t>&lt;head&gt;</a:t>
            </a:r>
          </a:p>
          <a:p>
            <a:pPr marL="0" indent="0" algn="l" rtl="0">
              <a:buNone/>
            </a:pPr>
            <a:r>
              <a:rPr lang="id-ID" sz="1800" b="1" dirty="0">
                <a:solidFill>
                  <a:schemeClr val="tx1"/>
                </a:solidFill>
              </a:rPr>
              <a:t> &lt;title&gt; Linked Style Sheet &lt;/title&gt;</a:t>
            </a:r>
          </a:p>
          <a:p>
            <a:pPr marL="0" indent="0" algn="l" rtl="0">
              <a:buNone/>
            </a:pPr>
            <a:r>
              <a:rPr lang="id-ID" sz="1800" b="1" dirty="0">
                <a:solidFill>
                  <a:schemeClr val="tx1"/>
                </a:solidFill>
              </a:rPr>
              <a:t> &lt;link rel = "stylesheet" href = "style.css" type = "text / css"&gt;</a:t>
            </a:r>
          </a:p>
          <a:p>
            <a:pPr marL="0" indent="0" algn="l" rtl="0">
              <a:buNone/>
            </a:pPr>
            <a:r>
              <a:rPr lang="id-ID" sz="1800" b="1" dirty="0">
                <a:solidFill>
                  <a:schemeClr val="tx1"/>
                </a:solidFill>
              </a:rPr>
              <a:t>&lt;/head&gt;</a:t>
            </a:r>
          </a:p>
          <a:p>
            <a:pPr marL="0" indent="0" algn="l" rtl="0">
              <a:buNone/>
            </a:pPr>
            <a:r>
              <a:rPr lang="id-ID" sz="1800" b="1" dirty="0">
                <a:solidFill>
                  <a:schemeClr val="tx1"/>
                </a:solidFill>
              </a:rPr>
              <a:t>&lt;body&gt;</a:t>
            </a:r>
          </a:p>
          <a:p>
            <a:pPr marL="0" indent="0" algn="l" rtl="0">
              <a:buNone/>
            </a:pPr>
            <a:r>
              <a:rPr lang="id-ID" sz="1800" b="1" dirty="0">
                <a:solidFill>
                  <a:schemeClr val="tx1"/>
                </a:solidFill>
              </a:rPr>
              <a:t>&lt;h1&gt; HTML5 and CSS3 Web Plus Programmer's Mandatory Book &lt;/h1&gt;</a:t>
            </a:r>
          </a:p>
          <a:p>
            <a:pPr marL="0" indent="0" algn="l" rtl="0">
              <a:buNone/>
            </a:pPr>
            <a:r>
              <a:rPr lang="id-ID" sz="1800" b="1" dirty="0">
                <a:solidFill>
                  <a:schemeClr val="tx1"/>
                </a:solidFill>
              </a:rPr>
              <a:t>&lt;p&gt; Jasakom Publisher &lt;/p&gt;</a:t>
            </a:r>
          </a:p>
          <a:p>
            <a:pPr marL="0" indent="0" algn="l" rtl="0">
              <a:buNone/>
            </a:pPr>
            <a:r>
              <a:rPr lang="id-ID" sz="1800" b="1" dirty="0">
                <a:solidFill>
                  <a:schemeClr val="tx1"/>
                </a:solidFill>
              </a:rPr>
              <a:t>&lt;p&gt; Jakarta &lt;/p&gt;</a:t>
            </a:r>
          </a:p>
          <a:p>
            <a:pPr marL="0" indent="0" algn="l" rtl="0">
              <a:buNone/>
            </a:pPr>
            <a:r>
              <a:rPr lang="id-ID" sz="1800" b="1" dirty="0">
                <a:solidFill>
                  <a:schemeClr val="tx1"/>
                </a:solidFill>
              </a:rPr>
              <a:t>&lt;/body&gt;</a:t>
            </a:r>
          </a:p>
          <a:p>
            <a:pPr marL="0" indent="0" algn="l" rtl="0">
              <a:buNone/>
            </a:pPr>
            <a:r>
              <a:rPr lang="id-ID" sz="1800" b="1" dirty="0">
                <a:solidFill>
                  <a:schemeClr val="tx1"/>
                </a:solidFill>
              </a:rPr>
              <a:t>&lt;/html&gt;</a:t>
            </a:r>
            <a:endParaRPr lang="id" sz="1800" b="1" dirty="0">
              <a:solidFill>
                <a:schemeClr val="tx1"/>
              </a:solidFill>
            </a:endParaRPr>
          </a:p>
        </p:txBody>
      </p:sp>
    </p:spTree>
    <p:extLst>
      <p:ext uri="{BB962C8B-B14F-4D97-AF65-F5344CB8AC3E}">
        <p14:creationId xmlns:p14="http://schemas.microsoft.com/office/powerpoint/2010/main" val="303774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CD05A2-7C9D-0B1F-39A5-C5E5B54E430A}"/>
              </a:ext>
            </a:extLst>
          </p:cNvPr>
          <p:cNvSpPr/>
          <p:nvPr/>
        </p:nvSpPr>
        <p:spPr>
          <a:xfrm>
            <a:off x="0" y="1534332"/>
            <a:ext cx="9144000" cy="5323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8" name="Title 1">
            <a:extLst>
              <a:ext uri="{FF2B5EF4-FFF2-40B4-BE49-F238E27FC236}">
                <a16:creationId xmlns:a16="http://schemas.microsoft.com/office/drawing/2014/main" id="{D92D6E3E-155B-6A96-39D8-F6BD74A06023}"/>
              </a:ext>
            </a:extLst>
          </p:cNvPr>
          <p:cNvSpPr>
            <a:spLocks noGrp="1"/>
          </p:cNvSpPr>
          <p:nvPr>
            <p:ph type="title"/>
          </p:nvPr>
        </p:nvSpPr>
        <p:spPr>
          <a:xfrm>
            <a:off x="2300663" y="349588"/>
            <a:ext cx="6069724" cy="1143000"/>
          </a:xfrm>
        </p:spPr>
        <p:txBody>
          <a:bodyPr/>
          <a:lstStyle/>
          <a:p>
            <a:pPr algn="l" rtl="0"/>
            <a:r>
              <a:rPr lang="id-ID" b="1" dirty="0">
                <a:solidFill>
                  <a:schemeClr val="tx1"/>
                </a:solidFill>
              </a:rPr>
              <a:t>Linked Style Sheet</a:t>
            </a:r>
          </a:p>
        </p:txBody>
      </p:sp>
      <p:sp>
        <p:nvSpPr>
          <p:cNvPr id="3" name="Content Placeholder 2"/>
          <p:cNvSpPr>
            <a:spLocks noGrp="1"/>
          </p:cNvSpPr>
          <p:nvPr>
            <p:ph idx="1"/>
          </p:nvPr>
        </p:nvSpPr>
        <p:spPr>
          <a:xfrm>
            <a:off x="246483" y="1768127"/>
            <a:ext cx="3501058" cy="4887506"/>
          </a:xfrm>
        </p:spPr>
        <p:txBody>
          <a:bodyPr>
            <a:normAutofit fontScale="25000" lnSpcReduction="20000"/>
          </a:bodyPr>
          <a:lstStyle/>
          <a:p>
            <a:pPr marL="0" indent="0" algn="l" rtl="0">
              <a:buNone/>
            </a:pPr>
            <a:r>
              <a:rPr lang="id" sz="2900" b="1" u="sng" dirty="0">
                <a:solidFill>
                  <a:schemeClr val="tx1"/>
                </a:solidFill>
                <a:effectLst>
                  <a:outerShdw blurRad="38100" dist="38100" dir="2700000" algn="tl">
                    <a:srgbClr val="000000">
                      <a:alpha val="43137"/>
                    </a:srgbClr>
                  </a:outerShdw>
                </a:effectLst>
              </a:rPr>
              <a:t>Langkah pertama:</a:t>
            </a:r>
          </a:p>
          <a:p>
            <a:pPr marL="0" indent="0" algn="l" rtl="0">
              <a:buNone/>
            </a:pPr>
            <a:r>
              <a:rPr lang="id" sz="2900" b="1" dirty="0">
                <a:solidFill>
                  <a:schemeClr val="tx1"/>
                </a:solidFill>
              </a:rPr>
              <a:t>Buat file css dengan nama style.css yang berisi berikut ini:</a:t>
            </a:r>
          </a:p>
          <a:p>
            <a:pPr marL="0" indent="0" algn="l" rtl="0">
              <a:buNone/>
            </a:pPr>
            <a:endParaRPr lang="id-ID" sz="1800" b="1" dirty="0">
              <a:solidFill>
                <a:schemeClr val="tx1"/>
              </a:solidFill>
            </a:endParaRPr>
          </a:p>
          <a:p>
            <a:pPr marL="0" indent="0" algn="l" rtl="0">
              <a:buNone/>
            </a:pPr>
            <a:r>
              <a:rPr lang="id-ID" sz="4800" dirty="0">
                <a:solidFill>
                  <a:schemeClr val="tx1"/>
                </a:solidFill>
              </a:rPr>
              <a:t>title{</a:t>
            </a:r>
          </a:p>
          <a:p>
            <a:pPr marL="0" indent="0" algn="l" rtl="0">
              <a:buNone/>
            </a:pPr>
            <a:r>
              <a:rPr lang="id-ID" sz="4800" dirty="0">
                <a:solidFill>
                  <a:schemeClr val="tx1"/>
                </a:solidFill>
              </a:rPr>
              <a:t> color: red;</a:t>
            </a:r>
          </a:p>
          <a:p>
            <a:pPr marL="0" indent="0" algn="l" rtl="0">
              <a:buNone/>
            </a:pPr>
            <a:r>
              <a:rPr lang="id-ID" sz="4800" dirty="0">
                <a:solidFill>
                  <a:schemeClr val="tx1"/>
                </a:solidFill>
              </a:rPr>
              <a:t> text-align: center;</a:t>
            </a:r>
          </a:p>
          <a:p>
            <a:pPr marL="0" indent="0" algn="l" rtl="0">
              <a:buNone/>
            </a:pPr>
            <a:r>
              <a:rPr lang="id-ID" sz="4800" dirty="0">
                <a:solidFill>
                  <a:schemeClr val="tx1"/>
                </a:solidFill>
              </a:rPr>
              <a:t> font-size: 50px;</a:t>
            </a:r>
          </a:p>
          <a:p>
            <a:pPr marL="0" indent="0" algn="l" rtl="0">
              <a:buNone/>
            </a:pPr>
            <a:r>
              <a:rPr lang="id-ID" sz="4800" dirty="0">
                <a:solidFill>
                  <a:schemeClr val="tx1"/>
                </a:solidFill>
              </a:rPr>
              <a:t> }</a:t>
            </a:r>
          </a:p>
          <a:p>
            <a:pPr marL="0" indent="0" algn="l" rtl="0">
              <a:buNone/>
            </a:pPr>
            <a:r>
              <a:rPr lang="id-ID" sz="4800" dirty="0">
                <a:solidFill>
                  <a:schemeClr val="tx1"/>
                </a:solidFill>
              </a:rPr>
              <a:t> .paragraph {</a:t>
            </a:r>
          </a:p>
          <a:p>
            <a:pPr marL="0" indent="0" algn="l" rtl="0">
              <a:buNone/>
            </a:pPr>
            <a:r>
              <a:rPr lang="id-ID" sz="4800" dirty="0">
                <a:solidFill>
                  <a:schemeClr val="tx1"/>
                </a:solidFill>
              </a:rPr>
              <a:t> color: black;</a:t>
            </a:r>
          </a:p>
          <a:p>
            <a:pPr marL="0" indent="0" algn="l" rtl="0">
              <a:buNone/>
            </a:pPr>
            <a:r>
              <a:rPr lang="id-ID" sz="4800" dirty="0">
                <a:solidFill>
                  <a:schemeClr val="tx1"/>
                </a:solidFill>
              </a:rPr>
              <a:t> text-align: justify;</a:t>
            </a:r>
          </a:p>
          <a:p>
            <a:pPr marL="0" indent="0" algn="l" rtl="0">
              <a:buNone/>
            </a:pPr>
            <a:r>
              <a:rPr lang="id-ID" sz="4800" dirty="0">
                <a:solidFill>
                  <a:schemeClr val="tx1"/>
                </a:solidFill>
              </a:rPr>
              <a:t> font-size: 25px;</a:t>
            </a:r>
          </a:p>
          <a:p>
            <a:pPr marL="0" indent="0" algn="l" rtl="0">
              <a:buNone/>
            </a:pPr>
            <a:r>
              <a:rPr lang="id-ID" sz="4800" dirty="0">
                <a:solidFill>
                  <a:schemeClr val="tx1"/>
                </a:solidFill>
              </a:rPr>
              <a:t> border-style: ridge;</a:t>
            </a:r>
          </a:p>
          <a:p>
            <a:pPr marL="0" indent="0" algn="l" rtl="0">
              <a:buNone/>
            </a:pPr>
            <a:r>
              <a:rPr lang="id-ID" sz="4800" dirty="0">
                <a:solidFill>
                  <a:schemeClr val="tx1"/>
                </a:solidFill>
              </a:rPr>
              <a:t> border-width: 3px;</a:t>
            </a:r>
          </a:p>
          <a:p>
            <a:pPr marL="0" indent="0" algn="l" rtl="0">
              <a:buNone/>
            </a:pPr>
            <a:r>
              <a:rPr lang="id-ID" sz="4800" dirty="0">
                <a:solidFill>
                  <a:schemeClr val="tx1"/>
                </a:solidFill>
              </a:rPr>
              <a:t> border-radius: 20px;</a:t>
            </a:r>
          </a:p>
          <a:p>
            <a:pPr marL="0" indent="0" algn="l" rtl="0">
              <a:buNone/>
            </a:pPr>
            <a:r>
              <a:rPr lang="id-ID" sz="4800" dirty="0">
                <a:solidFill>
                  <a:schemeClr val="tx1"/>
                </a:solidFill>
              </a:rPr>
              <a:t> }</a:t>
            </a:r>
            <a:endParaRPr lang="id-ID" b="1" dirty="0">
              <a:solidFill>
                <a:schemeClr val="tx1"/>
              </a:solidFill>
            </a:endParaRPr>
          </a:p>
        </p:txBody>
      </p:sp>
      <p:sp>
        <p:nvSpPr>
          <p:cNvPr id="4" name="Content Placeholder 2">
            <a:extLst>
              <a:ext uri="{FF2B5EF4-FFF2-40B4-BE49-F238E27FC236}">
                <a16:creationId xmlns:a16="http://schemas.microsoft.com/office/drawing/2014/main" id="{D2F7D236-7F04-42B6-8BE0-756424B96299}"/>
              </a:ext>
            </a:extLst>
          </p:cNvPr>
          <p:cNvSpPr txBox="1">
            <a:spLocks/>
          </p:cNvSpPr>
          <p:nvPr/>
        </p:nvSpPr>
        <p:spPr>
          <a:xfrm>
            <a:off x="3747541" y="1726383"/>
            <a:ext cx="5275384" cy="4689165"/>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a:buNone/>
            </a:pPr>
            <a:r>
              <a:rPr lang="id" sz="9600" b="1" u="sng" dirty="0">
                <a:solidFill>
                  <a:schemeClr val="tx1"/>
                </a:solidFill>
                <a:effectLst>
                  <a:outerShdw blurRad="38100" dist="38100" dir="2700000" algn="tl">
                    <a:srgbClr val="000000">
                      <a:alpha val="43137"/>
                    </a:srgbClr>
                  </a:outerShdw>
                </a:effectLst>
              </a:rPr>
              <a:t>Tahap kedua:</a:t>
            </a:r>
          </a:p>
          <a:p>
            <a:pPr marL="0" indent="0" algn="l" rtl="0">
              <a:buNone/>
            </a:pPr>
            <a:r>
              <a:rPr lang="id" sz="9600" b="1" dirty="0">
                <a:solidFill>
                  <a:schemeClr val="tx1"/>
                </a:solidFill>
              </a:rPr>
              <a:t>Buat file html bernama index.html yang berisi berikut ini:</a:t>
            </a:r>
          </a:p>
          <a:p>
            <a:pPr marL="0" indent="0" algn="l" rtl="0">
              <a:buNone/>
            </a:pPr>
            <a:endParaRPr lang="id-ID" sz="4000" b="1" dirty="0">
              <a:solidFill>
                <a:schemeClr val="tx1"/>
              </a:solidFill>
            </a:endParaRPr>
          </a:p>
          <a:p>
            <a:pPr marL="0" indent="0" algn="l" rtl="0">
              <a:buNone/>
            </a:pPr>
            <a:r>
              <a:rPr lang="id-ID" sz="4800" b="1" dirty="0">
                <a:solidFill>
                  <a:schemeClr val="tx1"/>
                </a:solidFill>
              </a:rPr>
              <a:t>&lt;! DOCTYPE HTML&gt;</a:t>
            </a:r>
          </a:p>
          <a:p>
            <a:pPr marL="0" indent="0" algn="l" rtl="0">
              <a:buNone/>
            </a:pPr>
            <a:r>
              <a:rPr lang="id-ID" sz="4800" b="1" dirty="0">
                <a:solidFill>
                  <a:schemeClr val="tx1"/>
                </a:solidFill>
              </a:rPr>
              <a:t>&lt;html&gt;</a:t>
            </a:r>
          </a:p>
          <a:p>
            <a:pPr marL="0" indent="0" algn="l" rtl="0">
              <a:buNone/>
            </a:pPr>
            <a:r>
              <a:rPr lang="id-ID" sz="4800" b="1" dirty="0">
                <a:solidFill>
                  <a:schemeClr val="tx1"/>
                </a:solidFill>
              </a:rPr>
              <a:t>&lt;head&gt;</a:t>
            </a:r>
          </a:p>
          <a:p>
            <a:pPr marL="0" indent="0" algn="l" rtl="0">
              <a:buNone/>
            </a:pPr>
            <a:r>
              <a:rPr lang="id-ID" sz="4800" b="1" dirty="0">
                <a:solidFill>
                  <a:schemeClr val="tx1"/>
                </a:solidFill>
              </a:rPr>
              <a:t> &lt;title&gt; Linked Style Sheet &lt;/title&gt;</a:t>
            </a:r>
          </a:p>
          <a:p>
            <a:pPr marL="0" indent="0" algn="l" rtl="0">
              <a:buNone/>
            </a:pPr>
            <a:r>
              <a:rPr lang="id-ID" sz="4800" b="1" dirty="0">
                <a:solidFill>
                  <a:schemeClr val="tx1"/>
                </a:solidFill>
              </a:rPr>
              <a:t> &lt;link rel = "stylesheet" href = "style.css" type = "text / css"&gt;</a:t>
            </a:r>
          </a:p>
          <a:p>
            <a:pPr marL="0" indent="0" algn="l" rtl="0">
              <a:buNone/>
            </a:pPr>
            <a:r>
              <a:rPr lang="id-ID" sz="4800" b="1" dirty="0">
                <a:solidFill>
                  <a:schemeClr val="tx1"/>
                </a:solidFill>
              </a:rPr>
              <a:t>&lt;/head&gt;</a:t>
            </a:r>
          </a:p>
          <a:p>
            <a:pPr marL="0" indent="0" algn="l" rtl="0">
              <a:buNone/>
            </a:pPr>
            <a:r>
              <a:rPr lang="id-ID" sz="4800" b="1" dirty="0">
                <a:solidFill>
                  <a:schemeClr val="tx1"/>
                </a:solidFill>
              </a:rPr>
              <a:t>&lt;body&gt;</a:t>
            </a:r>
          </a:p>
          <a:p>
            <a:pPr marL="0" indent="0" algn="l" rtl="0">
              <a:buNone/>
            </a:pPr>
            <a:r>
              <a:rPr lang="id-ID" sz="4800" dirty="0">
                <a:solidFill>
                  <a:schemeClr val="tx1"/>
                </a:solidFill>
              </a:rPr>
              <a:t>&lt;p CLASS = title&gt; DEADLY CORONA VIRUS &lt;/p&gt;</a:t>
            </a:r>
          </a:p>
          <a:p>
            <a:pPr marL="0" indent="0" algn="l" rtl="0">
              <a:buNone/>
            </a:pPr>
            <a:r>
              <a:rPr lang="id-ID" sz="4800" dirty="0">
                <a:solidFill>
                  <a:schemeClr val="tx1"/>
                </a:solidFill>
              </a:rPr>
              <a:t> &lt;p CLASS = paragraph&gt; Some countries are starting to close their borders. </a:t>
            </a:r>
            <a:r>
              <a:rPr lang="en-US" sz="4800" dirty="0">
                <a:solidFill>
                  <a:schemeClr val="tx1"/>
                </a:solidFill>
              </a:rPr>
              <a:t> </a:t>
            </a:r>
            <a:r>
              <a:rPr lang="id-ID" sz="4800" dirty="0">
                <a:solidFill>
                  <a:schemeClr val="tx1"/>
                </a:solidFill>
              </a:rPr>
              <a:t>Places that are usually crowded have now become ghost towns due to various regional quarantine policies to school closures and restrictions on activities that collect </a:t>
            </a:r>
            <a:r>
              <a:rPr lang="en-US" sz="4800" dirty="0">
                <a:solidFill>
                  <a:schemeClr val="tx1"/>
                </a:solidFill>
              </a:rPr>
              <a:t> </a:t>
            </a:r>
            <a:r>
              <a:rPr lang="id-ID" sz="4800" dirty="0">
                <a:solidFill>
                  <a:schemeClr val="tx1"/>
                </a:solidFill>
              </a:rPr>
              <a:t>many people. This situation is a response to the outbreak</a:t>
            </a:r>
            <a:r>
              <a:rPr lang="en-US" sz="4800" dirty="0">
                <a:solidFill>
                  <a:schemeClr val="tx1"/>
                </a:solidFill>
              </a:rPr>
              <a:t>y</a:t>
            </a:r>
            <a:r>
              <a:rPr lang="id-ID" sz="4800" dirty="0">
                <a:solidFill>
                  <a:schemeClr val="tx1"/>
                </a:solidFill>
              </a:rPr>
              <a:t>which was unprecedented. But, when</a:t>
            </a:r>
            <a:r>
              <a:rPr lang="en-US" sz="4800" dirty="0">
                <a:solidFill>
                  <a:schemeClr val="tx1"/>
                </a:solidFill>
              </a:rPr>
              <a:t> </a:t>
            </a:r>
            <a:r>
              <a:rPr lang="id-ID" sz="4800" dirty="0">
                <a:solidFill>
                  <a:schemeClr val="tx1"/>
                </a:solidFill>
              </a:rPr>
              <a:t>all this is over and when can we return to Strategy</a:t>
            </a:r>
            <a:r>
              <a:rPr lang="en-US" sz="4800" dirty="0">
                <a:solidFill>
                  <a:schemeClr val="tx1"/>
                </a:solidFill>
              </a:rPr>
              <a:t> </a:t>
            </a:r>
            <a:r>
              <a:rPr lang="id-ID" sz="4800" dirty="0">
                <a:solidFill>
                  <a:schemeClr val="tx1"/>
                </a:solidFill>
              </a:rPr>
              <a:t>regional quarantine and restrictions are clearly not </a:t>
            </a:r>
            <a:r>
              <a:rPr lang="en-US" sz="4800" dirty="0">
                <a:solidFill>
                  <a:schemeClr val="tx1"/>
                </a:solidFill>
              </a:rPr>
              <a:t> </a:t>
            </a:r>
            <a:r>
              <a:rPr lang="id-ID" sz="4800" dirty="0">
                <a:solidFill>
                  <a:schemeClr val="tx1"/>
                </a:solidFill>
              </a:rPr>
              <a:t>can be applied continuously because of the economic consequences</a:t>
            </a:r>
            <a:r>
              <a:rPr lang="en-US" sz="4800" dirty="0">
                <a:solidFill>
                  <a:schemeClr val="tx1"/>
                </a:solidFill>
              </a:rPr>
              <a:t> </a:t>
            </a:r>
            <a:r>
              <a:rPr lang="id-ID" sz="4800" dirty="0">
                <a:solidFill>
                  <a:schemeClr val="tx1"/>
                </a:solidFill>
              </a:rPr>
              <a:t>and the social will be too big and annoying. What is needed by all the countries that are currently fighting</a:t>
            </a:r>
            <a:r>
              <a:rPr lang="en-US" sz="4800" dirty="0">
                <a:solidFill>
                  <a:schemeClr val="tx1"/>
                </a:solidFill>
              </a:rPr>
              <a:t> </a:t>
            </a:r>
            <a:r>
              <a:rPr lang="id-ID" sz="4800" dirty="0">
                <a:solidFill>
                  <a:schemeClr val="tx1"/>
                </a:solidFill>
              </a:rPr>
              <a:t>the outbreak is an "exit strategy" - a way to stop it </a:t>
            </a:r>
          </a:p>
          <a:p>
            <a:pPr marL="0" indent="0" algn="l" rtl="0">
              <a:buNone/>
            </a:pPr>
            <a:r>
              <a:rPr lang="id-ID" sz="4800" dirty="0">
                <a:solidFill>
                  <a:schemeClr val="tx1"/>
                </a:solidFill>
              </a:rPr>
              <a:t> various restriction policies and restore normal life. </a:t>
            </a:r>
          </a:p>
          <a:p>
            <a:pPr marL="0" indent="0" algn="l" rtl="0">
              <a:buNone/>
            </a:pPr>
            <a:r>
              <a:rPr lang="id-ID" sz="4800" dirty="0">
                <a:solidFill>
                  <a:schemeClr val="tx1"/>
                </a:solidFill>
              </a:rPr>
              <a:t> &lt;/p&gt;</a:t>
            </a:r>
          </a:p>
          <a:p>
            <a:pPr marL="0" indent="0" algn="l" rtl="0">
              <a:buNone/>
            </a:pPr>
            <a:r>
              <a:rPr lang="id-ID" sz="4800" b="1" dirty="0">
                <a:solidFill>
                  <a:schemeClr val="tx1"/>
                </a:solidFill>
              </a:rPr>
              <a:t>&lt;/body&gt;</a:t>
            </a:r>
          </a:p>
          <a:p>
            <a:pPr marL="0" indent="0" algn="l" rtl="0">
              <a:buNone/>
            </a:pPr>
            <a:r>
              <a:rPr lang="id-ID" sz="4800" b="1" dirty="0">
                <a:solidFill>
                  <a:schemeClr val="tx1"/>
                </a:solidFill>
              </a:rPr>
              <a:t>&lt;/html&gt;</a:t>
            </a:r>
            <a:endParaRPr lang="id" sz="4800" b="1" dirty="0">
              <a:solidFill>
                <a:schemeClr val="tx1"/>
              </a:solidFill>
            </a:endParaRPr>
          </a:p>
        </p:txBody>
      </p:sp>
    </p:spTree>
    <p:extLst>
      <p:ext uri="{BB962C8B-B14F-4D97-AF65-F5344CB8AC3E}">
        <p14:creationId xmlns:p14="http://schemas.microsoft.com/office/powerpoint/2010/main" val="265449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Linked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b="1">
                <a:solidFill>
                  <a:schemeClr val="bg1"/>
                </a:solidFill>
              </a:rPr>
              <a:t>Manfaat Lembar Gaya Tertaut CSS:</a:t>
            </a:r>
            <a:endParaRPr lang="id-ID">
              <a:solidFill>
                <a:schemeClr val="bg1"/>
              </a:solidFill>
            </a:endParaRPr>
          </a:p>
          <a:p>
            <a:pPr rtl="0">
              <a:spcAft>
                <a:spcPts val="600"/>
              </a:spcAft>
            </a:pPr>
            <a:r>
              <a:rPr lang="id">
                <a:solidFill>
                  <a:schemeClr val="bg1"/>
                </a:solidFill>
              </a:rPr>
              <a:t>Ukuran file HTML lebih kecil dan strukturnya lebih rapi</a:t>
            </a:r>
          </a:p>
          <a:p>
            <a:pPr rtl="0">
              <a:spcAft>
                <a:spcPts val="600"/>
              </a:spcAft>
            </a:pPr>
            <a:r>
              <a:rPr lang="id">
                <a:solidFill>
                  <a:schemeClr val="bg1"/>
                </a:solidFill>
              </a:rPr>
              <a:t>Kecepatan memuat lebih cepat</a:t>
            </a:r>
          </a:p>
          <a:p>
            <a:pPr rtl="0">
              <a:spcAft>
                <a:spcPts val="600"/>
              </a:spcAft>
            </a:pPr>
            <a:r>
              <a:rPr lang="id">
                <a:solidFill>
                  <a:schemeClr val="bg1"/>
                </a:solidFill>
              </a:rPr>
              <a:t>File CSS yang sama dapat digunakan pada banyak halaman.</a:t>
            </a:r>
          </a:p>
          <a:p>
            <a:pPr marL="0" indent="0" rtl="0">
              <a:spcAft>
                <a:spcPts val="600"/>
              </a:spcAft>
              <a:buNone/>
            </a:pPr>
            <a:r>
              <a:rPr lang="id" b="1">
                <a:solidFill>
                  <a:schemeClr val="bg1"/>
                </a:solidFill>
              </a:rPr>
              <a:t>Kontra Lembar Gaya Tertaut CSS:</a:t>
            </a:r>
            <a:endParaRPr lang="id-ID">
              <a:solidFill>
                <a:schemeClr val="bg1"/>
              </a:solidFill>
            </a:endParaRPr>
          </a:p>
          <a:p>
            <a:pPr rtl="0">
              <a:spcAft>
                <a:spcPts val="600"/>
              </a:spcAft>
            </a:pPr>
            <a:r>
              <a:rPr lang="id">
                <a:solidFill>
                  <a:schemeClr val="bg1"/>
                </a:solidFill>
              </a:rPr>
              <a:t>Halaman tidak akan ditampilkan dengan benar sampai file CSS dipanggil.</a:t>
            </a:r>
          </a:p>
        </p:txBody>
      </p:sp>
    </p:spTree>
    <p:extLst>
      <p:ext uri="{BB962C8B-B14F-4D97-AF65-F5344CB8AC3E}">
        <p14:creationId xmlns:p14="http://schemas.microsoft.com/office/powerpoint/2010/main" val="370176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52" y="364579"/>
            <a:ext cx="5785945" cy="1143000"/>
          </a:xfrm>
        </p:spPr>
        <p:txBody>
          <a:bodyPr>
            <a:normAutofit fontScale="90000"/>
          </a:bodyPr>
          <a:lstStyle/>
          <a:p>
            <a:pPr algn="l" rtl="0"/>
            <a:r>
              <a:rPr lang="id" b="1" dirty="0">
                <a:solidFill>
                  <a:schemeClr val="tx1"/>
                </a:solidFill>
              </a:rPr>
              <a:t>Contoh Penggunaan Dasar CSS dan Menu Lanjutan</a:t>
            </a:r>
          </a:p>
        </p:txBody>
      </p:sp>
      <p:pic>
        <p:nvPicPr>
          <p:cNvPr id="22" name="Picture 21" descr="A screenshot of a cell phone  Description automatically generated">
            <a:extLst>
              <a:ext uri="{FF2B5EF4-FFF2-40B4-BE49-F238E27FC236}">
                <a16:creationId xmlns:a16="http://schemas.microsoft.com/office/drawing/2014/main" id="{2D32364C-D3A9-4EB0-93D6-B0A2EA68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51" y="1768288"/>
            <a:ext cx="6896100" cy="4848225"/>
          </a:xfrm>
          <a:prstGeom prst="rect">
            <a:avLst/>
          </a:prstGeom>
        </p:spPr>
      </p:pic>
    </p:spTree>
    <p:extLst>
      <p:ext uri="{BB962C8B-B14F-4D97-AF65-F5344CB8AC3E}">
        <p14:creationId xmlns:p14="http://schemas.microsoft.com/office/powerpoint/2010/main" val="202542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726" y="364579"/>
            <a:ext cx="5785945" cy="1143000"/>
          </a:xfrm>
        </p:spPr>
        <p:txBody>
          <a:bodyPr>
            <a:normAutofit fontScale="90000"/>
          </a:bodyPr>
          <a:lstStyle/>
          <a:p>
            <a:pPr algn="l" rtl="0"/>
            <a:r>
              <a:rPr lang="id" b="1" dirty="0">
                <a:solidFill>
                  <a:schemeClr val="tx1"/>
                </a:solidFill>
              </a:rPr>
              <a:t>Contoh Penggunaan Dasar CSS dan Menu Lanjutan</a:t>
            </a:r>
          </a:p>
        </p:txBody>
      </p:sp>
      <p:pic>
        <p:nvPicPr>
          <p:cNvPr id="4" name="Picture 3" descr="A screenshot of a cell phone  Description automatically generated">
            <a:extLst>
              <a:ext uri="{FF2B5EF4-FFF2-40B4-BE49-F238E27FC236}">
                <a16:creationId xmlns:a16="http://schemas.microsoft.com/office/drawing/2014/main" id="{CE714FD5-07E2-412C-A9D0-8C5638FF7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329" y="1507579"/>
            <a:ext cx="7088065" cy="5133975"/>
          </a:xfrm>
          <a:prstGeom prst="rect">
            <a:avLst/>
          </a:prstGeom>
        </p:spPr>
      </p:pic>
    </p:spTree>
    <p:extLst>
      <p:ext uri="{BB962C8B-B14F-4D97-AF65-F5344CB8AC3E}">
        <p14:creationId xmlns:p14="http://schemas.microsoft.com/office/powerpoint/2010/main" val="1236309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52" y="364579"/>
            <a:ext cx="5785945" cy="1143000"/>
          </a:xfrm>
        </p:spPr>
        <p:txBody>
          <a:bodyPr>
            <a:normAutofit fontScale="90000"/>
          </a:bodyPr>
          <a:lstStyle/>
          <a:p>
            <a:pPr algn="l" rtl="0"/>
            <a:r>
              <a:rPr lang="id" b="1" dirty="0">
                <a:solidFill>
                  <a:schemeClr val="tx1"/>
                </a:solidFill>
              </a:rPr>
              <a:t>Contoh Penggunaan Dasar CSS dan Menu Lanjutan</a:t>
            </a:r>
          </a:p>
        </p:txBody>
      </p:sp>
      <p:pic>
        <p:nvPicPr>
          <p:cNvPr id="5" name="Picture 4" descr="A screenshot of a cell phone  Description automatically generated">
            <a:extLst>
              <a:ext uri="{FF2B5EF4-FFF2-40B4-BE49-F238E27FC236}">
                <a16:creationId xmlns:a16="http://schemas.microsoft.com/office/drawing/2014/main" id="{94E62350-DA1D-47A8-B0A2-0C7D009A9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291" y="1507579"/>
            <a:ext cx="7076709" cy="5174575"/>
          </a:xfrm>
          <a:prstGeom prst="rect">
            <a:avLst/>
          </a:prstGeom>
        </p:spPr>
      </p:pic>
    </p:spTree>
    <p:extLst>
      <p:ext uri="{BB962C8B-B14F-4D97-AF65-F5344CB8AC3E}">
        <p14:creationId xmlns:p14="http://schemas.microsoft.com/office/powerpoint/2010/main" val="254325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52" y="364579"/>
            <a:ext cx="5785945" cy="1143000"/>
          </a:xfrm>
        </p:spPr>
        <p:txBody>
          <a:bodyPr>
            <a:normAutofit fontScale="90000"/>
          </a:bodyPr>
          <a:lstStyle/>
          <a:p>
            <a:pPr algn="l" rtl="0"/>
            <a:r>
              <a:rPr lang="id" b="1" dirty="0">
                <a:solidFill>
                  <a:schemeClr val="tx1"/>
                </a:solidFill>
              </a:rPr>
              <a:t>Contoh Penggunaan Dasar CSS dan Menu Lanjutan</a:t>
            </a:r>
          </a:p>
        </p:txBody>
      </p:sp>
      <p:pic>
        <p:nvPicPr>
          <p:cNvPr id="4" name="Picture 3" descr="A picture containing bird  Description automatically generated">
            <a:extLst>
              <a:ext uri="{FF2B5EF4-FFF2-40B4-BE49-F238E27FC236}">
                <a16:creationId xmlns:a16="http://schemas.microsoft.com/office/drawing/2014/main" id="{4B7AA3D0-F5E2-40F2-9B2C-C383C316C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234" y="1748936"/>
            <a:ext cx="6973766" cy="1847850"/>
          </a:xfrm>
          <a:prstGeom prst="rect">
            <a:avLst/>
          </a:prstGeom>
        </p:spPr>
      </p:pic>
    </p:spTree>
    <p:extLst>
      <p:ext uri="{BB962C8B-B14F-4D97-AF65-F5344CB8AC3E}">
        <p14:creationId xmlns:p14="http://schemas.microsoft.com/office/powerpoint/2010/main" val="214797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52" y="364579"/>
            <a:ext cx="5785945" cy="1143000"/>
          </a:xfrm>
        </p:spPr>
        <p:txBody>
          <a:bodyPr>
            <a:normAutofit fontScale="90000"/>
          </a:bodyPr>
          <a:lstStyle/>
          <a:p>
            <a:pPr algn="l" rtl="0"/>
            <a:r>
              <a:rPr lang="id" b="1" dirty="0">
                <a:solidFill>
                  <a:schemeClr val="tx1"/>
                </a:solidFill>
              </a:rPr>
              <a:t>Contoh Penggunaan Dasar CSS dan Menu Lanjutan</a:t>
            </a:r>
          </a:p>
        </p:txBody>
      </p:sp>
      <p:pic>
        <p:nvPicPr>
          <p:cNvPr id="5" name="Picture 4" descr="A screenshot of a social media post  Description automatically generated">
            <a:extLst>
              <a:ext uri="{FF2B5EF4-FFF2-40B4-BE49-F238E27FC236}">
                <a16:creationId xmlns:a16="http://schemas.microsoft.com/office/drawing/2014/main" id="{62B86194-A39C-4C16-B74E-997D7C2C0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10" y="2201008"/>
            <a:ext cx="8582025" cy="4495800"/>
          </a:xfrm>
          <a:prstGeom prst="rect">
            <a:avLst/>
          </a:prstGeom>
        </p:spPr>
      </p:pic>
    </p:spTree>
    <p:extLst>
      <p:ext uri="{BB962C8B-B14F-4D97-AF65-F5344CB8AC3E}">
        <p14:creationId xmlns:p14="http://schemas.microsoft.com/office/powerpoint/2010/main" val="78520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52" y="527537"/>
            <a:ext cx="6279783" cy="980041"/>
          </a:xfrm>
        </p:spPr>
        <p:txBody>
          <a:bodyPr>
            <a:normAutofit/>
          </a:bodyPr>
          <a:lstStyle/>
          <a:p>
            <a:pPr algn="l" rtl="0"/>
            <a:r>
              <a:rPr lang="id" b="1" dirty="0">
                <a:solidFill>
                  <a:schemeClr val="tx1"/>
                </a:solidFill>
              </a:rPr>
              <a:t>Buat Efek CSS dan Dropdown</a:t>
            </a:r>
          </a:p>
        </p:txBody>
      </p:sp>
      <p:sp>
        <p:nvSpPr>
          <p:cNvPr id="4" name="Rectangle 3">
            <a:extLst>
              <a:ext uri="{FF2B5EF4-FFF2-40B4-BE49-F238E27FC236}">
                <a16:creationId xmlns:a16="http://schemas.microsoft.com/office/drawing/2014/main" id="{C3513EC8-4C98-4813-8C0D-4895C03CCC17}"/>
              </a:ext>
            </a:extLst>
          </p:cNvPr>
          <p:cNvSpPr/>
          <p:nvPr/>
        </p:nvSpPr>
        <p:spPr>
          <a:xfrm>
            <a:off x="597878" y="2224115"/>
            <a:ext cx="2813538"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rtl="0"/>
            <a:r>
              <a:rPr lang="id-ID" b="1" dirty="0"/>
              <a:t>&lt;html&gt;</a:t>
            </a:r>
          </a:p>
          <a:p>
            <a:pPr algn="l" rtl="0"/>
            <a:r>
              <a:rPr lang="id-ID" b="1" dirty="0"/>
              <a:t>&lt;head&gt;</a:t>
            </a:r>
          </a:p>
          <a:p>
            <a:pPr algn="l" rtl="0"/>
            <a:r>
              <a:rPr lang="id-ID" b="1" dirty="0"/>
              <a:t>&lt;style&gt;</a:t>
            </a:r>
          </a:p>
          <a:p>
            <a:pPr algn="l" rtl="0"/>
            <a:r>
              <a:rPr lang="id-ID" b="1" dirty="0"/>
              <a:t>.mainmenubtn {</a:t>
            </a:r>
          </a:p>
          <a:p>
            <a:pPr algn="l" rtl="0"/>
            <a:r>
              <a:rPr lang="id-ID" b="1" dirty="0"/>
              <a:t> background-color: red;</a:t>
            </a:r>
          </a:p>
          <a:p>
            <a:pPr algn="l" rtl="0"/>
            <a:r>
              <a:rPr lang="id-ID" b="1" dirty="0"/>
              <a:t> color: white;</a:t>
            </a:r>
          </a:p>
          <a:p>
            <a:pPr algn="l" rtl="0"/>
            <a:r>
              <a:rPr lang="id-ID" b="1" dirty="0"/>
              <a:t> border: none;</a:t>
            </a:r>
          </a:p>
          <a:p>
            <a:pPr algn="l" rtl="0"/>
            <a:r>
              <a:rPr lang="id-ID" b="1" dirty="0"/>
              <a:t> cursor: pointer;</a:t>
            </a:r>
          </a:p>
          <a:p>
            <a:pPr algn="l" rtl="0"/>
            <a:r>
              <a:rPr lang="id-ID" b="1" dirty="0"/>
              <a:t> padding: 20px;</a:t>
            </a:r>
          </a:p>
          <a:p>
            <a:pPr algn="l" rtl="0"/>
            <a:r>
              <a:rPr lang="id-ID" b="1" dirty="0"/>
              <a:t> margin-top: 20px;</a:t>
            </a:r>
          </a:p>
          <a:p>
            <a:pPr algn="l" rtl="0"/>
            <a:r>
              <a:rPr lang="id-ID" b="1" dirty="0"/>
              <a:t>}</a:t>
            </a:r>
          </a:p>
          <a:p>
            <a:pPr algn="l" rtl="0"/>
            <a:r>
              <a:rPr lang="id-ID" b="1" dirty="0"/>
              <a:t>.dropdown {</a:t>
            </a:r>
          </a:p>
          <a:p>
            <a:pPr algn="l" rtl="0"/>
            <a:r>
              <a:rPr lang="id-ID" b="1" dirty="0"/>
              <a:t> position: relative;</a:t>
            </a:r>
          </a:p>
          <a:p>
            <a:pPr algn="l" rtl="0"/>
            <a:r>
              <a:rPr lang="id-ID" b="1" dirty="0"/>
              <a:t> display: inline-block;</a:t>
            </a:r>
          </a:p>
          <a:p>
            <a:pPr algn="l" rtl="0"/>
            <a:r>
              <a:rPr lang="id-ID" b="1" dirty="0"/>
              <a:t>}</a:t>
            </a:r>
            <a:endParaRPr lang="en-US" b="1" dirty="0"/>
          </a:p>
          <a:p>
            <a:pPr algn="l" rtl="0"/>
            <a:endParaRPr lang="en-US" b="1" dirty="0"/>
          </a:p>
        </p:txBody>
      </p:sp>
      <p:sp>
        <p:nvSpPr>
          <p:cNvPr id="6" name="Rectangle 5">
            <a:extLst>
              <a:ext uri="{FF2B5EF4-FFF2-40B4-BE49-F238E27FC236}">
                <a16:creationId xmlns:a16="http://schemas.microsoft.com/office/drawing/2014/main" id="{626A40E1-C91D-48BC-9E1E-1A89C23C7AFB}"/>
              </a:ext>
            </a:extLst>
          </p:cNvPr>
          <p:cNvSpPr/>
          <p:nvPr/>
        </p:nvSpPr>
        <p:spPr>
          <a:xfrm>
            <a:off x="3612966" y="2224115"/>
            <a:ext cx="5320019"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rtl="0"/>
            <a:r>
              <a:rPr lang="id-ID" sz="2000" dirty="0"/>
              <a:t>.dropdown-child {</a:t>
            </a:r>
          </a:p>
          <a:p>
            <a:pPr algn="l" rtl="0"/>
            <a:r>
              <a:rPr lang="id-ID" sz="2000" dirty="0"/>
              <a:t> display: none;</a:t>
            </a:r>
          </a:p>
          <a:p>
            <a:pPr algn="l" rtl="0"/>
            <a:r>
              <a:rPr lang="id-ID" sz="2000" dirty="0"/>
              <a:t> background-color: black;</a:t>
            </a:r>
          </a:p>
          <a:p>
            <a:pPr algn="l" rtl="0"/>
            <a:r>
              <a:rPr lang="id-ID" sz="2000" dirty="0"/>
              <a:t> min-width: 200px;</a:t>
            </a:r>
          </a:p>
          <a:p>
            <a:pPr algn="l" rtl="0"/>
            <a:r>
              <a:rPr lang="id-ID" sz="2000" dirty="0"/>
              <a:t>}</a:t>
            </a:r>
          </a:p>
          <a:p>
            <a:pPr algn="l" rtl="0"/>
            <a:r>
              <a:rPr lang="id-ID" sz="2000" dirty="0"/>
              <a:t>.dropdown-child a {</a:t>
            </a:r>
          </a:p>
          <a:p>
            <a:pPr algn="l" rtl="0"/>
            <a:r>
              <a:rPr lang="id-ID" sz="2000" dirty="0"/>
              <a:t> color: white;</a:t>
            </a:r>
          </a:p>
          <a:p>
            <a:pPr algn="l" rtl="0"/>
            <a:r>
              <a:rPr lang="id-ID" sz="2000" dirty="0"/>
              <a:t> padding: 20px;</a:t>
            </a:r>
          </a:p>
          <a:p>
            <a:pPr algn="l" rtl="0"/>
            <a:r>
              <a:rPr lang="id-ID" sz="2000" dirty="0"/>
              <a:t> text-decoration: none;</a:t>
            </a:r>
          </a:p>
          <a:p>
            <a:pPr algn="l" rtl="0"/>
            <a:r>
              <a:rPr lang="id-ID" sz="2000" dirty="0"/>
              <a:t> display: block;</a:t>
            </a:r>
          </a:p>
          <a:p>
            <a:pPr algn="l" rtl="0"/>
            <a:r>
              <a:rPr lang="id-ID" sz="2000" dirty="0"/>
              <a:t>}</a:t>
            </a:r>
          </a:p>
          <a:p>
            <a:pPr algn="l" rtl="0"/>
            <a:r>
              <a:rPr lang="id-ID" sz="2000" dirty="0"/>
              <a:t>.dropdown: hover .dropdown-child {</a:t>
            </a:r>
          </a:p>
          <a:p>
            <a:pPr algn="l" rtl="0"/>
            <a:r>
              <a:rPr lang="id-ID" sz="2000" dirty="0"/>
              <a:t> display: block;</a:t>
            </a:r>
          </a:p>
          <a:p>
            <a:pPr algn="l" rtl="0"/>
            <a:r>
              <a:rPr lang="id-ID" sz="2000" dirty="0"/>
              <a:t>}</a:t>
            </a:r>
            <a:endParaRPr lang="id" sz="2000" dirty="0"/>
          </a:p>
        </p:txBody>
      </p:sp>
    </p:spTree>
    <p:extLst>
      <p:ext uri="{BB962C8B-B14F-4D97-AF65-F5344CB8AC3E}">
        <p14:creationId xmlns:p14="http://schemas.microsoft.com/office/powerpoint/2010/main" val="264457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CSS (Cascading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lnSpc>
                <a:spcPct val="105000"/>
              </a:lnSpc>
              <a:spcAft>
                <a:spcPts val="600"/>
              </a:spcAft>
              <a:buNone/>
            </a:pPr>
            <a:r>
              <a:rPr lang="id">
                <a:solidFill>
                  <a:schemeClr val="bg1"/>
                </a:solidFill>
              </a:rPr>
              <a:t>CSS saat ini sedang dikembangkan oleh World Wide Web Consortium atau lebih dikenal dengan W3C. Sehingga CSS menjadi bahasa standar dalam pembuatan web. CSS tidak menggantikan kode html, melainkan hanya berfungsi sebagai support atau pendukung file html yang berperan dalam penataan framework dan layout.</a:t>
            </a:r>
            <a:endParaRPr lang="en-US">
              <a:solidFill>
                <a:schemeClr val="bg1"/>
              </a:solidFill>
            </a:endParaRPr>
          </a:p>
          <a:p>
            <a:pPr marL="0" indent="0" rtl="0">
              <a:lnSpc>
                <a:spcPct val="105000"/>
              </a:lnSpc>
              <a:spcAft>
                <a:spcPts val="600"/>
              </a:spcAft>
              <a:buNone/>
            </a:pPr>
            <a:endParaRPr lang="en-US">
              <a:solidFill>
                <a:schemeClr val="bg1"/>
              </a:solidFill>
            </a:endParaRPr>
          </a:p>
          <a:p>
            <a:pPr marL="0" indent="0" rtl="0">
              <a:lnSpc>
                <a:spcPct val="105000"/>
              </a:lnSpc>
              <a:spcAft>
                <a:spcPts val="600"/>
              </a:spcAft>
              <a:buNone/>
            </a:pPr>
            <a:r>
              <a:rPr lang="id">
                <a:solidFill>
                  <a:schemeClr val="bg1"/>
                </a:solidFill>
              </a:rPr>
              <a:t>Tujuan utama lainnya adalah untuk mempercepat pembuatan web. Karena dengan menuliskan satu properti, properti tersebut dapat digunakan pada elemen lain, yaitu tanpa menulis ulang kode program.</a:t>
            </a:r>
          </a:p>
        </p:txBody>
      </p:sp>
    </p:spTree>
    <p:extLst>
      <p:ext uri="{BB962C8B-B14F-4D97-AF65-F5344CB8AC3E}">
        <p14:creationId xmlns:p14="http://schemas.microsoft.com/office/powerpoint/2010/main" val="400565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spcFirstLastPara="1" wrap="square" lIns="0" tIns="0" rIns="0" bIns="0" anchor="ctr" anchorCtr="0">
            <a:normAutofit/>
          </a:bodyPr>
          <a:lstStyle/>
          <a:p>
            <a:r>
              <a:rPr lang="id">
                <a:solidFill>
                  <a:schemeClr val="bg1"/>
                </a:solidFill>
              </a:rPr>
              <a:t>Buat Efek CSS dan Dropdown</a:t>
            </a:r>
          </a:p>
        </p:txBody>
      </p:sp>
      <p:sp>
        <p:nvSpPr>
          <p:cNvPr id="3" name="Rectangle 2">
            <a:extLst>
              <a:ext uri="{FF2B5EF4-FFF2-40B4-BE49-F238E27FC236}">
                <a16:creationId xmlns:a16="http://schemas.microsoft.com/office/drawing/2014/main" id="{F90C8D0B-0DBC-4F16-A517-EE674220F8F1}"/>
              </a:ext>
            </a:extLst>
          </p:cNvPr>
          <p:cNvSpPr/>
          <p:nvPr/>
        </p:nvSpPr>
        <p:spPr>
          <a:xfrm>
            <a:off x="1041075" y="1790432"/>
            <a:ext cx="7061700" cy="4209268"/>
          </a:xfrm>
          <a:prstGeom prst="rect">
            <a:avLst/>
          </a:prstGeom>
          <a:noFill/>
          <a:ln>
            <a:noFill/>
          </a:ln>
        </p:spPr>
        <p:txBody>
          <a:bodyPr spcFirstLastPara="1" wrap="square" lIns="0" tIns="0" rIns="0" bIns="0" anchor="t" anchorCtr="0">
            <a:normAutofit fontScale="92500" lnSpcReduction="10000"/>
          </a:bodyPr>
          <a:lstStyle/>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&lt;/style&gt;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&lt;/head&gt;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&lt;body&gt;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&lt;div class = "dropdown"&gt;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&lt;button class = "</a:t>
            </a:r>
            <a:r>
              <a:rPr lang="en-US" sz="1400" b="1" i="0" u="none" strike="noStrike" cap="none" dirty="0" err="1">
                <a:solidFill>
                  <a:schemeClr val="bg1"/>
                </a:solidFill>
                <a:latin typeface="Frank Ruhl Libre Light"/>
                <a:ea typeface="Frank Ruhl Libre Light"/>
                <a:cs typeface="Frank Ruhl Libre Light"/>
                <a:sym typeface="Frank Ruhl Libre Light"/>
              </a:rPr>
              <a:t>mainmenubtn</a:t>
            </a:r>
            <a:r>
              <a:rPr lang="en-US" sz="1400" b="1" i="0" u="none" strike="noStrike" cap="none" dirty="0">
                <a:solidFill>
                  <a:schemeClr val="bg1"/>
                </a:solidFill>
                <a:latin typeface="Frank Ruhl Libre Light"/>
                <a:ea typeface="Frank Ruhl Libre Light"/>
                <a:cs typeface="Frank Ruhl Libre Light"/>
                <a:sym typeface="Frank Ruhl Libre Light"/>
              </a:rPr>
              <a:t>"&gt; Main menu &lt;/button&gt;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 &lt;div class = "dropdown-child"&gt;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&lt;a </a:t>
            </a:r>
            <a:r>
              <a:rPr lang="en-US" sz="1400" b="1" i="0" u="none" strike="noStrike" cap="none" dirty="0" err="1">
                <a:solidFill>
                  <a:schemeClr val="bg1"/>
                </a:solidFill>
                <a:latin typeface="Frank Ruhl Libre Light"/>
                <a:ea typeface="Frank Ruhl Libre Light"/>
                <a:cs typeface="Frank Ruhl Libre Light"/>
                <a:sym typeface="Frank Ruhl Libre Light"/>
              </a:rPr>
              <a:t>href</a:t>
            </a:r>
            <a:r>
              <a:rPr lang="en-US" sz="1400" b="1" i="0" u="none" strike="noStrike" cap="none" dirty="0">
                <a:solidFill>
                  <a:schemeClr val="bg1"/>
                </a:solidFill>
                <a:latin typeface="Frank Ruhl Libre Light"/>
                <a:ea typeface="Frank Ruhl Libre Light"/>
                <a:cs typeface="Frank Ruhl Libre Light"/>
                <a:sym typeface="Frank Ruhl Libre Light"/>
              </a:rPr>
              <a:t>="https://www.upbatam.ac.id/"&gt; Website &lt;/a&gt;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 &lt;a </a:t>
            </a:r>
            <a:r>
              <a:rPr lang="en-US" sz="1400" b="1" i="0" u="none" strike="noStrike" cap="none" dirty="0" err="1">
                <a:solidFill>
                  <a:schemeClr val="bg1"/>
                </a:solidFill>
                <a:latin typeface="Frank Ruhl Libre Light"/>
                <a:ea typeface="Frank Ruhl Libre Light"/>
                <a:cs typeface="Frank Ruhl Libre Light"/>
                <a:sym typeface="Frank Ruhl Libre Light"/>
              </a:rPr>
              <a:t>href</a:t>
            </a:r>
            <a:r>
              <a:rPr lang="en-US" sz="1400" b="1" i="0" u="none" strike="noStrike" cap="none" dirty="0">
                <a:solidFill>
                  <a:schemeClr val="bg1"/>
                </a:solidFill>
                <a:latin typeface="Frank Ruhl Libre Light"/>
                <a:ea typeface="Frank Ruhl Libre Light"/>
                <a:cs typeface="Frank Ruhl Libre Light"/>
                <a:sym typeface="Frank Ruhl Libre Light"/>
              </a:rPr>
              <a:t>="https://mahasiswa.upbatam.ac.id/</a:t>
            </a:r>
            <a:r>
              <a:rPr lang="en-US" sz="1400" b="1" i="0" u="none" strike="noStrike" cap="none" dirty="0" err="1">
                <a:solidFill>
                  <a:schemeClr val="bg1"/>
                </a:solidFill>
                <a:latin typeface="Frank Ruhl Libre Light"/>
                <a:ea typeface="Frank Ruhl Libre Light"/>
                <a:cs typeface="Frank Ruhl Libre Light"/>
                <a:sym typeface="Frank Ruhl Libre Light"/>
              </a:rPr>
              <a:t>login.php?p</a:t>
            </a:r>
            <a:r>
              <a:rPr lang="en-US" sz="1400" b="1" i="0" u="none" strike="noStrike" cap="none" dirty="0">
                <a:solidFill>
                  <a:schemeClr val="bg1"/>
                </a:solidFill>
                <a:latin typeface="Frank Ruhl Libre Light"/>
                <a:ea typeface="Frank Ruhl Libre Light"/>
                <a:cs typeface="Frank Ruhl Libre Light"/>
                <a:sym typeface="Frank Ruhl Libre Light"/>
              </a:rPr>
              <a:t>=7"&gt; Student AIS &lt;/a&gt;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&lt;a </a:t>
            </a:r>
            <a:r>
              <a:rPr lang="en-US" sz="1400" b="1" i="0" u="none" strike="noStrike" cap="none" dirty="0" err="1">
                <a:solidFill>
                  <a:schemeClr val="bg1"/>
                </a:solidFill>
                <a:latin typeface="Frank Ruhl Libre Light"/>
                <a:ea typeface="Frank Ruhl Libre Light"/>
                <a:cs typeface="Frank Ruhl Libre Light"/>
                <a:sym typeface="Frank Ruhl Libre Light"/>
              </a:rPr>
              <a:t>href</a:t>
            </a:r>
            <a:r>
              <a:rPr lang="en-US" sz="1400" b="1" i="0" u="none" strike="noStrike" cap="none" dirty="0">
                <a:solidFill>
                  <a:schemeClr val="bg1"/>
                </a:solidFill>
                <a:latin typeface="Frank Ruhl Libre Light"/>
                <a:ea typeface="Frank Ruhl Libre Light"/>
                <a:cs typeface="Frank Ruhl Libre Light"/>
                <a:sym typeface="Frank Ruhl Libre Light"/>
              </a:rPr>
              <a:t>="https://dosen.upbatam.ac.id/"&gt; Lecturer AIS &lt;/a&gt;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 &lt;a </a:t>
            </a:r>
            <a:r>
              <a:rPr lang="en-US" sz="1400" b="1" i="0" u="none" strike="noStrike" cap="none" dirty="0" err="1">
                <a:solidFill>
                  <a:schemeClr val="bg1"/>
                </a:solidFill>
                <a:latin typeface="Frank Ruhl Libre Light"/>
                <a:ea typeface="Frank Ruhl Libre Light"/>
                <a:cs typeface="Frank Ruhl Libre Light"/>
                <a:sym typeface="Frank Ruhl Libre Light"/>
              </a:rPr>
              <a:t>href</a:t>
            </a:r>
            <a:r>
              <a:rPr lang="en-US" sz="1400" b="1" i="0" u="none" strike="noStrike" cap="none" dirty="0">
                <a:solidFill>
                  <a:schemeClr val="bg1"/>
                </a:solidFill>
                <a:latin typeface="Frank Ruhl Libre Light"/>
                <a:ea typeface="Frank Ruhl Libre Light"/>
                <a:cs typeface="Frank Ruhl Libre Light"/>
                <a:sym typeface="Frank Ruhl Libre Light"/>
              </a:rPr>
              <a:t>="https://alumni.upbatam.ac.id/"&gt; SIA Alumni &lt;/a&gt;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&lt;a </a:t>
            </a:r>
            <a:r>
              <a:rPr lang="en-US" sz="1400" b="1" i="0" u="none" strike="noStrike" cap="none" dirty="0" err="1">
                <a:solidFill>
                  <a:schemeClr val="bg1"/>
                </a:solidFill>
                <a:latin typeface="Frank Ruhl Libre Light"/>
                <a:ea typeface="Frank Ruhl Libre Light"/>
                <a:cs typeface="Frank Ruhl Libre Light"/>
                <a:sym typeface="Frank Ruhl Libre Light"/>
              </a:rPr>
              <a:t>href</a:t>
            </a:r>
            <a:r>
              <a:rPr lang="en-US" sz="1400" b="1" i="0" u="none" strike="noStrike" cap="none" dirty="0">
                <a:solidFill>
                  <a:schemeClr val="bg1"/>
                </a:solidFill>
                <a:latin typeface="Frank Ruhl Libre Light"/>
                <a:ea typeface="Frank Ruhl Libre Light"/>
                <a:cs typeface="Frank Ruhl Libre Light"/>
                <a:sym typeface="Frank Ruhl Libre Light"/>
              </a:rPr>
              <a:t>="https://payment.upbatam.ac.id/"&gt; e-Payment &lt;/a&gt;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&lt;/div&gt;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&lt;/div&gt;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&lt;/body&gt;</a:t>
            </a:r>
          </a:p>
          <a:p>
            <a:pPr marL="88900">
              <a:lnSpc>
                <a:spcPct val="105000"/>
              </a:lnSpc>
              <a:spcAft>
                <a:spcPts val="600"/>
              </a:spcAft>
              <a:buClr>
                <a:schemeClr val="accent5"/>
              </a:buClr>
              <a:buSzPts val="2200"/>
            </a:pPr>
            <a:r>
              <a:rPr lang="en-US" sz="1400" b="1" i="0" u="none" strike="noStrike" cap="none" dirty="0">
                <a:solidFill>
                  <a:schemeClr val="bg1"/>
                </a:solidFill>
                <a:latin typeface="Frank Ruhl Libre Light"/>
                <a:ea typeface="Frank Ruhl Libre Light"/>
                <a:cs typeface="Frank Ruhl Libre Light"/>
                <a:sym typeface="Frank Ruhl Libre Light"/>
              </a:rPr>
              <a:t>&lt;/html&gt;</a:t>
            </a:r>
            <a:endParaRPr lang="id" sz="1400" b="1" i="0" u="none" strike="noStrike" cap="none" dirty="0">
              <a:solidFill>
                <a:schemeClr val="bg1"/>
              </a:solidFill>
              <a:latin typeface="Frank Ruhl Libre Light"/>
              <a:ea typeface="Frank Ruhl Libre Light"/>
              <a:cs typeface="Frank Ruhl Libre Light"/>
              <a:sym typeface="Frank Ruhl Libre Light"/>
            </a:endParaRPr>
          </a:p>
        </p:txBody>
      </p:sp>
    </p:spTree>
    <p:extLst>
      <p:ext uri="{BB962C8B-B14F-4D97-AF65-F5344CB8AC3E}">
        <p14:creationId xmlns:p14="http://schemas.microsoft.com/office/powerpoint/2010/main" val="13199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wrap="square" anchor="ctr">
            <a:normAutofit/>
          </a:bodyPr>
          <a:lstStyle/>
          <a:p>
            <a:pPr rtl="0">
              <a:spcAft>
                <a:spcPts val="600"/>
              </a:spcAft>
            </a:pPr>
            <a:r>
              <a:rPr lang="id" sz="9600" dirty="0">
                <a:solidFill>
                  <a:schemeClr val="bg1"/>
                </a:solidFill>
              </a:rPr>
              <a:t>CSS 3</a:t>
            </a:r>
            <a:endParaRPr lang="en-US" sz="9600" dirty="0">
              <a:solidFill>
                <a:schemeClr val="bg1"/>
              </a:solidFill>
            </a:endParaRPr>
          </a:p>
        </p:txBody>
      </p:sp>
    </p:spTree>
    <p:extLst>
      <p:ext uri="{BB962C8B-B14F-4D97-AF65-F5344CB8AC3E}">
        <p14:creationId xmlns:p14="http://schemas.microsoft.com/office/powerpoint/2010/main" val="3387666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Menu drop down</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Menu web/blog sangat bervariasi, salah satunya dibuat dengan css, ada menu berupa teks atau gambar biasa, dan ada juga bentuk dropdown menu/menu yang bercabang horizontal maupun vertikal. Pembuatannya pun beragam, ada yang menggunakan javascript, ada yang menggunakan jquery, bahkan ada yang membuat menu dari flash. Dalam materi ini, kita akan mengetahui cara membuat dropdown menu horizontal murni yang dibuat dengan css.</a:t>
            </a:r>
          </a:p>
        </p:txBody>
      </p:sp>
    </p:spTree>
    <p:extLst>
      <p:ext uri="{BB962C8B-B14F-4D97-AF65-F5344CB8AC3E}">
        <p14:creationId xmlns:p14="http://schemas.microsoft.com/office/powerpoint/2010/main" val="279267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Menu drop down</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User Experience (UX) dan kecepatan akses (load time) sebuah website sangatlah penting. Itu sebabnya Anda tidak boleh membebani situs web Anda dengan aksesori tambahan seperti JavaScript atau gambar besar. Namun, bagaimana jika Anda ingin memiliki menu tarik-turun CSS yang sederhana? Kabar baiknya, Anda tidak memerlukan JavaScript tambahan untuk membuatnya, cukup CSS saja. Dalam tutorial ini Anda akan belajar cara mudah membuat menu tarik-turun CSS sederhana.</a:t>
            </a:r>
          </a:p>
        </p:txBody>
      </p:sp>
    </p:spTree>
    <p:extLst>
      <p:ext uri="{BB962C8B-B14F-4D97-AF65-F5344CB8AC3E}">
        <p14:creationId xmlns:p14="http://schemas.microsoft.com/office/powerpoint/2010/main" val="2622737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Menu drop down</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dirty="0">
                <a:solidFill>
                  <a:schemeClr val="bg1"/>
                </a:solidFill>
              </a:rPr>
              <a:t>Kali ini kita membuat versi menu yang lain yaitu Dropdown. Menu ini paling sering diterapkan pada hampir semua situs web. Namun, di sini kita akan mencoba memadukannya dengan teknik JavaScript. Untuk lebih mempercepat pembahasan, Anda dapat menemukan file JavaScript dan gambar yang akan digunakan pada CD terlampir (terletak di folder Source Code / JS).</a:t>
            </a:r>
            <a:endParaRPr lang="en-US">
              <a:solidFill>
                <a:schemeClr val="bg1"/>
              </a:solidFill>
            </a:endParaRPr>
          </a:p>
        </p:txBody>
      </p:sp>
    </p:spTree>
    <p:extLst>
      <p:ext uri="{BB962C8B-B14F-4D97-AF65-F5344CB8AC3E}">
        <p14:creationId xmlns:p14="http://schemas.microsoft.com/office/powerpoint/2010/main" val="1381865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Menu drop down</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Salin file bernama </a:t>
            </a:r>
            <a:r>
              <a:rPr lang="id" b="1">
                <a:solidFill>
                  <a:schemeClr val="bg1"/>
                </a:solidFill>
              </a:rPr>
              <a:t>chrome.js </a:t>
            </a:r>
            <a:r>
              <a:rPr lang="id">
                <a:solidFill>
                  <a:schemeClr val="bg1"/>
                </a:solidFill>
              </a:rPr>
              <a:t>dan letakkan di folder kerja baru Anda. Misalnya, simpan di folder </a:t>
            </a:r>
            <a:r>
              <a:rPr lang="id" b="1">
                <a:solidFill>
                  <a:schemeClr val="bg1"/>
                </a:solidFill>
              </a:rPr>
              <a:t>chrome </a:t>
            </a:r>
            <a:r>
              <a:rPr lang="id">
                <a:solidFill>
                  <a:schemeClr val="bg1"/>
                </a:solidFill>
              </a:rPr>
              <a:t>.</a:t>
            </a:r>
            <a:endParaRPr lang="en-US">
              <a:solidFill>
                <a:schemeClr val="bg1"/>
              </a:solidFill>
            </a:endParaRPr>
          </a:p>
          <a:p>
            <a:pPr marL="0" indent="0" rtl="0">
              <a:spcAft>
                <a:spcPts val="600"/>
              </a:spcAft>
              <a:buNone/>
            </a:pPr>
            <a:r>
              <a:rPr lang="id">
                <a:solidFill>
                  <a:schemeClr val="bg1"/>
                </a:solidFill>
              </a:rPr>
              <a:t>Selanjutnya, salin semua file gambar ke folder baru yang berbeda, misalnya </a:t>
            </a:r>
            <a:r>
              <a:rPr lang="id" b="1">
                <a:solidFill>
                  <a:schemeClr val="bg1"/>
                </a:solidFill>
              </a:rPr>
              <a:t>chrometheme </a:t>
            </a:r>
            <a:r>
              <a:rPr lang="id">
                <a:solidFill>
                  <a:schemeClr val="bg1"/>
                </a:solidFill>
              </a:rPr>
              <a:t>.</a:t>
            </a:r>
            <a:endParaRPr lang="en-US">
              <a:solidFill>
                <a:schemeClr val="bg1"/>
              </a:solidFill>
            </a:endParaRPr>
          </a:p>
        </p:txBody>
      </p:sp>
    </p:spTree>
    <p:extLst>
      <p:ext uri="{BB962C8B-B14F-4D97-AF65-F5344CB8AC3E}">
        <p14:creationId xmlns:p14="http://schemas.microsoft.com/office/powerpoint/2010/main" val="3281670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square" anchor="ctr">
            <a:normAutofit/>
          </a:bodyPr>
          <a:lstStyle/>
          <a:p>
            <a:pPr rtl="0"/>
            <a:r>
              <a:rPr lang="id"/>
              <a:t>Membuat Halaman Berbayang</a:t>
            </a:r>
          </a:p>
        </p:txBody>
      </p:sp>
    </p:spTree>
    <p:extLst>
      <p:ext uri="{BB962C8B-B14F-4D97-AF65-F5344CB8AC3E}">
        <p14:creationId xmlns:p14="http://schemas.microsoft.com/office/powerpoint/2010/main" val="76368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Membuat Halaman Berbayang</a:t>
            </a: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dirty="0">
                <a:solidFill>
                  <a:schemeClr val="bg1"/>
                </a:solidFill>
              </a:rPr>
              <a:t>Mungkin ini salah satu trik css yang paling banyak ditanyakan oleh pemula. Bagaimana cara membuat halaman tembus pandang atau istilah yang terkenal </a:t>
            </a:r>
            <a:r>
              <a:rPr lang="id" u="sng" dirty="0">
                <a:solidFill>
                  <a:schemeClr val="bg1"/>
                </a:solidFill>
              </a:rPr>
              <a:t>Transparan </a:t>
            </a:r>
            <a:r>
              <a:rPr lang="id" dirty="0">
                <a:solidFill>
                  <a:schemeClr val="bg1"/>
                </a:solidFill>
              </a:rPr>
              <a:t>? .. tidak sulit .. kita hanya perlu memainkan opacitynya. Disini penulis akan membeberkan triknya.</a:t>
            </a:r>
            <a:endParaRPr lang="en-ID">
              <a:solidFill>
                <a:schemeClr val="bg1"/>
              </a:solidFill>
            </a:endParaRPr>
          </a:p>
          <a:p>
            <a:pPr marL="0" indent="0" rtl="0">
              <a:spcAft>
                <a:spcPts val="600"/>
              </a:spcAft>
              <a:buNone/>
            </a:pPr>
            <a:r>
              <a:rPr lang="id" b="1">
                <a:solidFill>
                  <a:schemeClr val="bg1"/>
                </a:solidFill>
              </a:rPr>
              <a:t>Buat file html css style.css yang berisi berikut ini:</a:t>
            </a:r>
            <a:endParaRPr lang="en-ID" b="1">
              <a:solidFill>
                <a:schemeClr val="bg1"/>
              </a:solidFill>
            </a:endParaRPr>
          </a:p>
        </p:txBody>
      </p:sp>
    </p:spTree>
    <p:extLst>
      <p:ext uri="{BB962C8B-B14F-4D97-AF65-F5344CB8AC3E}">
        <p14:creationId xmlns:p14="http://schemas.microsoft.com/office/powerpoint/2010/main" val="2182455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Membuat Halaman Berbayang</a:t>
            </a:r>
          </a:p>
        </p:txBody>
      </p:sp>
      <p:sp>
        <p:nvSpPr>
          <p:cNvPr id="3" name="Content Placeholder 2"/>
          <p:cNvSpPr>
            <a:spLocks noGrp="1"/>
          </p:cNvSpPr>
          <p:nvPr>
            <p:ph type="body" idx="1"/>
          </p:nvPr>
        </p:nvSpPr>
        <p:spPr/>
        <p:txBody>
          <a:bodyPr wrap="square" anchor="t">
            <a:normAutofit lnSpcReduction="10000"/>
          </a:bodyPr>
          <a:lstStyle/>
          <a:p>
            <a:pPr marL="0" indent="0" rtl="0">
              <a:lnSpc>
                <a:spcPct val="105000"/>
              </a:lnSpc>
              <a:spcAft>
                <a:spcPts val="600"/>
              </a:spcAft>
              <a:buNone/>
            </a:pPr>
            <a:r>
              <a:rPr lang="id-ID" sz="2000" dirty="0">
                <a:solidFill>
                  <a:schemeClr val="bg1"/>
                </a:solidFill>
              </a:rPr>
              <a:t>* {</a:t>
            </a:r>
            <a:r>
              <a:rPr lang="en-ID" sz="2000" dirty="0">
                <a:solidFill>
                  <a:schemeClr val="bg1"/>
                </a:solidFill>
              </a:rPr>
              <a:t> </a:t>
            </a:r>
            <a:r>
              <a:rPr lang="id-ID" sz="2000" dirty="0">
                <a:solidFill>
                  <a:schemeClr val="bg1"/>
                </a:solidFill>
              </a:rPr>
              <a:t>margin: 0px;</a:t>
            </a:r>
            <a:r>
              <a:rPr lang="en-ID" sz="2000" dirty="0">
                <a:solidFill>
                  <a:schemeClr val="bg1"/>
                </a:solidFill>
              </a:rPr>
              <a:t> </a:t>
            </a:r>
            <a:r>
              <a:rPr lang="id-ID" sz="2000" dirty="0">
                <a:solidFill>
                  <a:schemeClr val="bg1"/>
                </a:solidFill>
              </a:rPr>
              <a:t>padding: 0px;</a:t>
            </a:r>
            <a:r>
              <a:rPr lang="en-ID" sz="2000" dirty="0">
                <a:solidFill>
                  <a:schemeClr val="bg1"/>
                </a:solidFill>
              </a:rPr>
              <a:t> </a:t>
            </a:r>
            <a:r>
              <a:rPr lang="id-ID" sz="2000" dirty="0">
                <a:solidFill>
                  <a:schemeClr val="bg1"/>
                </a:solidFill>
              </a:rPr>
              <a:t>}</a:t>
            </a:r>
          </a:p>
          <a:p>
            <a:pPr marL="0" indent="0" rtl="0">
              <a:lnSpc>
                <a:spcPct val="105000"/>
              </a:lnSpc>
              <a:spcAft>
                <a:spcPts val="600"/>
              </a:spcAft>
              <a:buNone/>
            </a:pPr>
            <a:r>
              <a:rPr lang="id-ID" sz="2000" dirty="0">
                <a:solidFill>
                  <a:schemeClr val="bg1"/>
                </a:solidFill>
              </a:rPr>
              <a:t>body {</a:t>
            </a:r>
            <a:r>
              <a:rPr lang="en-ID" sz="2000" dirty="0">
                <a:solidFill>
                  <a:schemeClr val="bg1"/>
                </a:solidFill>
              </a:rPr>
              <a:t> </a:t>
            </a:r>
            <a:r>
              <a:rPr lang="id-ID" sz="2000" dirty="0">
                <a:solidFill>
                  <a:schemeClr val="bg1"/>
                </a:solidFill>
              </a:rPr>
              <a:t>font-family: arial, sans-serif;</a:t>
            </a:r>
          </a:p>
          <a:p>
            <a:pPr marL="0" indent="0" rtl="0">
              <a:lnSpc>
                <a:spcPct val="105000"/>
              </a:lnSpc>
              <a:spcAft>
                <a:spcPts val="600"/>
              </a:spcAft>
              <a:buNone/>
            </a:pPr>
            <a:r>
              <a:rPr lang="id-ID" sz="2000" dirty="0">
                <a:solidFill>
                  <a:schemeClr val="bg1"/>
                </a:solidFill>
              </a:rPr>
              <a:t> background: url ('asfasolution.jpg');</a:t>
            </a:r>
          </a:p>
          <a:p>
            <a:pPr marL="0" indent="0" rtl="0">
              <a:lnSpc>
                <a:spcPct val="105000"/>
              </a:lnSpc>
              <a:spcAft>
                <a:spcPts val="600"/>
              </a:spcAft>
              <a:buNone/>
            </a:pPr>
            <a:r>
              <a:rPr lang="id-ID" sz="2000" dirty="0">
                <a:solidFill>
                  <a:schemeClr val="bg1"/>
                </a:solidFill>
              </a:rPr>
              <a:t> border-left: 2px solid;</a:t>
            </a:r>
          </a:p>
          <a:p>
            <a:pPr marL="0" indent="0" rtl="0">
              <a:lnSpc>
                <a:spcPct val="105000"/>
              </a:lnSpc>
              <a:spcAft>
                <a:spcPts val="600"/>
              </a:spcAft>
              <a:buNone/>
            </a:pPr>
            <a:r>
              <a:rPr lang="id-ID" sz="2000" dirty="0">
                <a:solidFill>
                  <a:schemeClr val="bg1"/>
                </a:solidFill>
              </a:rPr>
              <a:t> border-right: 2px solid;</a:t>
            </a:r>
          </a:p>
          <a:p>
            <a:pPr marL="0" indent="0" rtl="0">
              <a:lnSpc>
                <a:spcPct val="105000"/>
              </a:lnSpc>
              <a:spcAft>
                <a:spcPts val="600"/>
              </a:spcAft>
              <a:buNone/>
            </a:pPr>
            <a:r>
              <a:rPr lang="id-ID" sz="2000" dirty="0">
                <a:solidFill>
                  <a:schemeClr val="bg1"/>
                </a:solidFill>
              </a:rPr>
              <a:t>}</a:t>
            </a:r>
          </a:p>
          <a:p>
            <a:pPr marL="0" indent="0" rtl="0">
              <a:lnSpc>
                <a:spcPct val="105000"/>
              </a:lnSpc>
              <a:spcAft>
                <a:spcPts val="600"/>
              </a:spcAft>
              <a:buNone/>
            </a:pPr>
            <a:r>
              <a:rPr lang="id-ID" sz="2000" dirty="0">
                <a:solidFill>
                  <a:schemeClr val="bg1"/>
                </a:solidFill>
              </a:rPr>
              <a:t>p {</a:t>
            </a:r>
            <a:r>
              <a:rPr lang="en-ID" sz="2000" dirty="0">
                <a:solidFill>
                  <a:schemeClr val="bg1"/>
                </a:solidFill>
              </a:rPr>
              <a:t> </a:t>
            </a:r>
            <a:r>
              <a:rPr lang="id-ID" sz="2000" dirty="0">
                <a:solidFill>
                  <a:schemeClr val="bg1"/>
                </a:solidFill>
              </a:rPr>
              <a:t>padding: 10px 0px 11px;</a:t>
            </a:r>
          </a:p>
          <a:p>
            <a:pPr marL="0" indent="0" rtl="0">
              <a:lnSpc>
                <a:spcPct val="105000"/>
              </a:lnSpc>
              <a:spcAft>
                <a:spcPts val="600"/>
              </a:spcAft>
              <a:buNone/>
            </a:pPr>
            <a:r>
              <a:rPr lang="id-ID" sz="2000" dirty="0">
                <a:solidFill>
                  <a:schemeClr val="bg1"/>
                </a:solidFill>
              </a:rPr>
              <a:t> text-align: justify;</a:t>
            </a:r>
          </a:p>
          <a:p>
            <a:pPr marL="0" indent="0" rtl="0">
              <a:lnSpc>
                <a:spcPct val="105000"/>
              </a:lnSpc>
              <a:spcAft>
                <a:spcPts val="600"/>
              </a:spcAft>
              <a:buNone/>
            </a:pPr>
            <a:r>
              <a:rPr lang="id-ID" sz="2000" dirty="0">
                <a:solidFill>
                  <a:schemeClr val="bg1"/>
                </a:solidFill>
              </a:rPr>
              <a:t> line-height: 16px;</a:t>
            </a:r>
          </a:p>
          <a:p>
            <a:pPr marL="0" indent="0" rtl="0">
              <a:lnSpc>
                <a:spcPct val="105000"/>
              </a:lnSpc>
              <a:spcAft>
                <a:spcPts val="600"/>
              </a:spcAft>
              <a:buNone/>
            </a:pPr>
            <a:r>
              <a:rPr lang="id-ID" sz="2000" dirty="0">
                <a:solidFill>
                  <a:schemeClr val="bg1"/>
                </a:solidFill>
              </a:rPr>
              <a:t>}</a:t>
            </a:r>
            <a:endParaRPr lang="id" sz="2000" dirty="0">
              <a:solidFill>
                <a:schemeClr val="bg1"/>
              </a:solidFill>
            </a:endParaRPr>
          </a:p>
        </p:txBody>
      </p:sp>
    </p:spTree>
    <p:extLst>
      <p:ext uri="{BB962C8B-B14F-4D97-AF65-F5344CB8AC3E}">
        <p14:creationId xmlns:p14="http://schemas.microsoft.com/office/powerpoint/2010/main" val="244749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Membuat Halaman Berbayang</a:t>
            </a:r>
          </a:p>
        </p:txBody>
      </p:sp>
      <p:sp>
        <p:nvSpPr>
          <p:cNvPr id="3" name="Content Placeholder 2"/>
          <p:cNvSpPr>
            <a:spLocks noGrp="1"/>
          </p:cNvSpPr>
          <p:nvPr>
            <p:ph type="body" idx="1"/>
          </p:nvPr>
        </p:nvSpPr>
        <p:spPr/>
        <p:txBody>
          <a:bodyPr wrap="square" anchor="t">
            <a:normAutofit lnSpcReduction="10000"/>
          </a:bodyPr>
          <a:lstStyle/>
          <a:p>
            <a:pPr marL="0" indent="0" rtl="0">
              <a:lnSpc>
                <a:spcPct val="105000"/>
              </a:lnSpc>
              <a:spcAft>
                <a:spcPts val="600"/>
              </a:spcAft>
              <a:buNone/>
            </a:pPr>
            <a:r>
              <a:rPr lang="id-ID" sz="2000" dirty="0">
                <a:solidFill>
                  <a:schemeClr val="bg1"/>
                </a:solidFill>
              </a:rPr>
              <a:t># maincontent_2 {</a:t>
            </a:r>
            <a:r>
              <a:rPr lang="en-ID" sz="2000" dirty="0">
                <a:solidFill>
                  <a:schemeClr val="bg1"/>
                </a:solidFill>
              </a:rPr>
              <a:t> </a:t>
            </a:r>
            <a:r>
              <a:rPr lang="id-ID" sz="2000" dirty="0">
                <a:solidFill>
                  <a:schemeClr val="bg1"/>
                </a:solidFill>
              </a:rPr>
              <a:t> padding: 12px 0px;</a:t>
            </a:r>
          </a:p>
          <a:p>
            <a:pPr marL="0" indent="0" rtl="0">
              <a:lnSpc>
                <a:spcPct val="105000"/>
              </a:lnSpc>
              <a:spcAft>
                <a:spcPts val="600"/>
              </a:spcAft>
              <a:buNone/>
            </a:pPr>
            <a:r>
              <a:rPr lang="id-ID" sz="2000" dirty="0">
                <a:solidFill>
                  <a:schemeClr val="bg1"/>
                </a:solidFill>
              </a:rPr>
              <a:t> width: 600px;</a:t>
            </a:r>
          </a:p>
          <a:p>
            <a:pPr marL="0" indent="0" rtl="0">
              <a:lnSpc>
                <a:spcPct val="105000"/>
              </a:lnSpc>
              <a:spcAft>
                <a:spcPts val="600"/>
              </a:spcAft>
              <a:buNone/>
            </a:pPr>
            <a:r>
              <a:rPr lang="id-ID" sz="2000" dirty="0">
                <a:solidFill>
                  <a:schemeClr val="bg1"/>
                </a:solidFill>
              </a:rPr>
              <a:t>}</a:t>
            </a:r>
          </a:p>
          <a:p>
            <a:pPr marL="0" indent="0" rtl="0">
              <a:lnSpc>
                <a:spcPct val="105000"/>
              </a:lnSpc>
              <a:spcAft>
                <a:spcPts val="600"/>
              </a:spcAft>
              <a:buNone/>
            </a:pPr>
            <a:r>
              <a:rPr lang="id-ID" sz="2000" dirty="0">
                <a:solidFill>
                  <a:schemeClr val="bg1"/>
                </a:solidFill>
              </a:rPr>
              <a:t>#maincontent_content {</a:t>
            </a:r>
          </a:p>
          <a:p>
            <a:pPr marL="0" indent="0" rtl="0">
              <a:lnSpc>
                <a:spcPct val="105000"/>
              </a:lnSpc>
              <a:spcAft>
                <a:spcPts val="600"/>
              </a:spcAft>
              <a:buNone/>
            </a:pPr>
            <a:r>
              <a:rPr lang="id-ID" sz="2000" dirty="0">
                <a:solidFill>
                  <a:schemeClr val="bg1"/>
                </a:solidFill>
              </a:rPr>
              <a:t> padding: 17px 20px;</a:t>
            </a:r>
            <a:r>
              <a:rPr lang="en-ID" sz="2000" dirty="0">
                <a:solidFill>
                  <a:schemeClr val="bg1"/>
                </a:solidFill>
              </a:rPr>
              <a:t> </a:t>
            </a:r>
            <a:r>
              <a:rPr lang="id-ID" sz="2000" dirty="0">
                <a:solidFill>
                  <a:schemeClr val="bg1"/>
                </a:solidFill>
              </a:rPr>
              <a:t>color: # 000;</a:t>
            </a:r>
          </a:p>
          <a:p>
            <a:pPr marL="0" indent="0" rtl="0">
              <a:lnSpc>
                <a:spcPct val="105000"/>
              </a:lnSpc>
              <a:spcAft>
                <a:spcPts val="600"/>
              </a:spcAft>
              <a:buNone/>
            </a:pPr>
            <a:r>
              <a:rPr lang="id-ID" sz="2000" dirty="0">
                <a:solidFill>
                  <a:schemeClr val="bg1"/>
                </a:solidFill>
              </a:rPr>
              <a:t> background-color: #fff;</a:t>
            </a:r>
          </a:p>
          <a:p>
            <a:pPr marL="0" indent="0" rtl="0">
              <a:lnSpc>
                <a:spcPct val="105000"/>
              </a:lnSpc>
              <a:spcAft>
                <a:spcPts val="600"/>
              </a:spcAft>
              <a:buNone/>
            </a:pPr>
            <a:r>
              <a:rPr lang="id-ID" sz="2000" dirty="0">
                <a:solidFill>
                  <a:schemeClr val="bg1"/>
                </a:solidFill>
              </a:rPr>
              <a:t> filter: alpha (opacity = 80);</a:t>
            </a:r>
            <a:r>
              <a:rPr lang="en-ID" sz="2000" dirty="0">
                <a:solidFill>
                  <a:schemeClr val="bg1"/>
                </a:solidFill>
              </a:rPr>
              <a:t> </a:t>
            </a:r>
            <a:r>
              <a:rPr lang="id-ID" sz="2000" dirty="0">
                <a:solidFill>
                  <a:schemeClr val="bg1"/>
                </a:solidFill>
              </a:rPr>
              <a:t>opacity: .8;</a:t>
            </a:r>
          </a:p>
          <a:p>
            <a:pPr marL="0" indent="0" rtl="0">
              <a:lnSpc>
                <a:spcPct val="105000"/>
              </a:lnSpc>
              <a:spcAft>
                <a:spcPts val="600"/>
              </a:spcAft>
              <a:buNone/>
            </a:pPr>
            <a:r>
              <a:rPr lang="id-ID" sz="2000" dirty="0">
                <a:solidFill>
                  <a:schemeClr val="bg1"/>
                </a:solidFill>
              </a:rPr>
              <a:t> font-family: verdana, arial, sans-serif;</a:t>
            </a:r>
          </a:p>
          <a:p>
            <a:pPr marL="0" indent="0" rtl="0">
              <a:lnSpc>
                <a:spcPct val="105000"/>
              </a:lnSpc>
              <a:spcAft>
                <a:spcPts val="600"/>
              </a:spcAft>
              <a:buNone/>
            </a:pPr>
            <a:r>
              <a:rPr lang="id-ID" sz="2000" dirty="0">
                <a:solidFill>
                  <a:schemeClr val="bg1"/>
                </a:solidFill>
              </a:rPr>
              <a:t> font-size: 12px;</a:t>
            </a:r>
            <a:r>
              <a:rPr lang="en-ID" sz="2000" dirty="0">
                <a:solidFill>
                  <a:schemeClr val="bg1"/>
                </a:solidFill>
              </a:rPr>
              <a:t> </a:t>
            </a:r>
            <a:r>
              <a:rPr lang="id-ID" sz="2000" dirty="0">
                <a:solidFill>
                  <a:schemeClr val="bg1"/>
                </a:solidFill>
              </a:rPr>
              <a:t>border: 1px solid;</a:t>
            </a:r>
          </a:p>
          <a:p>
            <a:pPr marL="0" indent="0" rtl="0">
              <a:lnSpc>
                <a:spcPct val="105000"/>
              </a:lnSpc>
              <a:spcAft>
                <a:spcPts val="600"/>
              </a:spcAft>
              <a:buNone/>
            </a:pPr>
            <a:r>
              <a:rPr lang="id-ID" sz="2000" dirty="0">
                <a:solidFill>
                  <a:schemeClr val="bg1"/>
                </a:solidFill>
              </a:rPr>
              <a:t>}</a:t>
            </a:r>
          </a:p>
        </p:txBody>
      </p:sp>
    </p:spTree>
    <p:extLst>
      <p:ext uri="{BB962C8B-B14F-4D97-AF65-F5344CB8AC3E}">
        <p14:creationId xmlns:p14="http://schemas.microsoft.com/office/powerpoint/2010/main" val="26556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Berbagai versi CSS</a:t>
            </a:r>
          </a:p>
        </p:txBody>
      </p:sp>
      <p:sp>
        <p:nvSpPr>
          <p:cNvPr id="3" name="Content Placeholder 2"/>
          <p:cNvSpPr>
            <a:spLocks noGrp="1"/>
          </p:cNvSpPr>
          <p:nvPr>
            <p:ph type="body" idx="1"/>
          </p:nvPr>
        </p:nvSpPr>
        <p:spPr/>
        <p:txBody>
          <a:bodyPr wrap="square" anchor="t">
            <a:normAutofit/>
          </a:bodyPr>
          <a:lstStyle/>
          <a:p>
            <a:pPr marL="457200" indent="-457200" rtl="0">
              <a:spcAft>
                <a:spcPts val="600"/>
              </a:spcAft>
              <a:buAutoNum type="arabicPeriod"/>
            </a:pPr>
            <a:r>
              <a:rPr lang="id">
                <a:solidFill>
                  <a:schemeClr val="bg1"/>
                </a:solidFill>
              </a:rPr>
              <a:t>CSS 1: Digunakan untuk memformat dokumen HTML.</a:t>
            </a:r>
          </a:p>
          <a:p>
            <a:pPr marL="457200" indent="-457200" rtl="0">
              <a:spcAft>
                <a:spcPts val="600"/>
              </a:spcAft>
              <a:buAutoNum type="arabicPeriod"/>
            </a:pPr>
            <a:r>
              <a:rPr lang="id">
                <a:solidFill>
                  <a:schemeClr val="bg1"/>
                </a:solidFill>
              </a:rPr>
              <a:t>CSS 2: Sudah mulai menggunakan font, table-layout dan berbagai media untuk dokumen yang dapat ditampilkan pada printer.</a:t>
            </a:r>
          </a:p>
          <a:p>
            <a:pPr marL="457200" indent="-457200" rtl="0">
              <a:spcAft>
                <a:spcPts val="600"/>
              </a:spcAft>
              <a:buAutoNum type="arabicPeriod"/>
            </a:pPr>
            <a:r>
              <a:rPr lang="id">
                <a:solidFill>
                  <a:schemeClr val="bg1"/>
                </a:solidFill>
              </a:rPr>
              <a:t>CSS 3: peningkatan fitur yang mengarah pada efek animasi, seperti crop, slide gambar, dll.</a:t>
            </a:r>
          </a:p>
        </p:txBody>
      </p:sp>
    </p:spTree>
    <p:extLst>
      <p:ext uri="{BB962C8B-B14F-4D97-AF65-F5344CB8AC3E}">
        <p14:creationId xmlns:p14="http://schemas.microsoft.com/office/powerpoint/2010/main" val="2673644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a:solidFill>
                  <a:schemeClr val="bg1"/>
                </a:solidFill>
              </a:rPr>
              <a:t>Membuat Halaman Berbayang</a:t>
            </a:r>
          </a:p>
        </p:txBody>
      </p:sp>
      <p:sp>
        <p:nvSpPr>
          <p:cNvPr id="3" name="Content Placeholder 2"/>
          <p:cNvSpPr>
            <a:spLocks noGrp="1"/>
          </p:cNvSpPr>
          <p:nvPr>
            <p:ph type="body" idx="1"/>
          </p:nvPr>
        </p:nvSpPr>
        <p:spPr/>
        <p:txBody>
          <a:bodyPr wrap="square" anchor="t">
            <a:normAutofit/>
          </a:bodyPr>
          <a:lstStyle/>
          <a:p>
            <a:pPr rtl="0">
              <a:spcAft>
                <a:spcPts val="600"/>
              </a:spcAft>
            </a:pPr>
            <a:r>
              <a:rPr lang="id" dirty="0">
                <a:solidFill>
                  <a:schemeClr val="bg1"/>
                </a:solidFill>
              </a:rPr>
              <a:t>Skrip tercetak adalah titik kunci dalam membuat konten halaman transparan. Pada bagian body tag penulis menggunakan background gambar, jadi anda harus menyiapkan gambar untuk membuat halaman transparan.</a:t>
            </a:r>
            <a:endParaRPr lang="en-ID">
              <a:solidFill>
                <a:schemeClr val="bg1"/>
              </a:solidFill>
            </a:endParaRPr>
          </a:p>
          <a:p>
            <a:pPr rtl="0">
              <a:spcAft>
                <a:spcPts val="600"/>
              </a:spcAft>
            </a:pPr>
            <a:r>
              <a:rPr lang="id" dirty="0">
                <a:solidFill>
                  <a:schemeClr val="bg1"/>
                </a:solidFill>
              </a:rPr>
              <a:t>Langkah kedua, buat file html dengan nama </a:t>
            </a:r>
            <a:r>
              <a:rPr lang="id" b="1" dirty="0">
                <a:solidFill>
                  <a:schemeClr val="bg1"/>
                </a:solidFill>
              </a:rPr>
              <a:t>demo .html </a:t>
            </a:r>
            <a:r>
              <a:rPr lang="id" dirty="0">
                <a:solidFill>
                  <a:schemeClr val="bg1"/>
                </a:solidFill>
              </a:rPr>
              <a:t>, isinya sebagai berikut :</a:t>
            </a:r>
            <a:endParaRPr lang="id-ID">
              <a:solidFill>
                <a:schemeClr val="bg1"/>
              </a:solidFill>
            </a:endParaRPr>
          </a:p>
        </p:txBody>
      </p:sp>
    </p:spTree>
    <p:extLst>
      <p:ext uri="{BB962C8B-B14F-4D97-AF65-F5344CB8AC3E}">
        <p14:creationId xmlns:p14="http://schemas.microsoft.com/office/powerpoint/2010/main" val="1057500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16" y="175188"/>
            <a:ext cx="6393305" cy="631993"/>
          </a:xfrm>
        </p:spPr>
        <p:txBody>
          <a:bodyPr>
            <a:normAutofit fontScale="90000"/>
          </a:bodyPr>
          <a:lstStyle/>
          <a:p>
            <a:pPr algn="l" rtl="0"/>
            <a:r>
              <a:rPr lang="id" dirty="0">
                <a:solidFill>
                  <a:srgbClr val="FFFF00"/>
                </a:solidFill>
              </a:rPr>
              <a:t>Membuat Halaman Berbayang</a:t>
            </a:r>
          </a:p>
        </p:txBody>
      </p:sp>
      <p:sp>
        <p:nvSpPr>
          <p:cNvPr id="3" name="Content Placeholder 2"/>
          <p:cNvSpPr>
            <a:spLocks noGrp="1"/>
          </p:cNvSpPr>
          <p:nvPr>
            <p:ph idx="1"/>
          </p:nvPr>
        </p:nvSpPr>
        <p:spPr>
          <a:xfrm>
            <a:off x="264734" y="860790"/>
            <a:ext cx="6393305" cy="5136419"/>
          </a:xfrm>
        </p:spPr>
        <p:txBody>
          <a:bodyPr>
            <a:noAutofit/>
          </a:bodyPr>
          <a:lstStyle/>
          <a:p>
            <a:pPr marL="0" indent="0" algn="l" rtl="0">
              <a:buNone/>
            </a:pPr>
            <a:r>
              <a:rPr lang="id-ID" sz="2000" b="1" dirty="0">
                <a:solidFill>
                  <a:schemeClr val="tx1">
                    <a:lumMod val="75000"/>
                  </a:schemeClr>
                </a:solidFill>
              </a:rPr>
              <a:t>&lt;! DOCTYPE HTML&gt;</a:t>
            </a:r>
          </a:p>
          <a:p>
            <a:pPr marL="0" indent="0" algn="l" rtl="0">
              <a:buNone/>
            </a:pPr>
            <a:r>
              <a:rPr lang="id-ID" sz="2000" b="1" dirty="0">
                <a:solidFill>
                  <a:schemeClr val="tx1">
                    <a:lumMod val="75000"/>
                  </a:schemeClr>
                </a:solidFill>
              </a:rPr>
              <a:t>&lt;html&gt;</a:t>
            </a:r>
          </a:p>
          <a:p>
            <a:pPr marL="0" indent="0" algn="l" rtl="0">
              <a:buNone/>
            </a:pPr>
            <a:r>
              <a:rPr lang="id-ID" sz="2000" b="1" dirty="0">
                <a:solidFill>
                  <a:schemeClr val="tx1">
                    <a:lumMod val="75000"/>
                  </a:schemeClr>
                </a:solidFill>
              </a:rPr>
              <a:t>&lt;head&gt;</a:t>
            </a:r>
          </a:p>
          <a:p>
            <a:pPr marL="0" indent="0" algn="l" rtl="0">
              <a:buNone/>
            </a:pPr>
            <a:r>
              <a:rPr lang="id-ID" sz="2000" b="1" dirty="0">
                <a:solidFill>
                  <a:schemeClr val="tx1">
                    <a:lumMod val="75000"/>
                  </a:schemeClr>
                </a:solidFill>
              </a:rPr>
              <a:t> &lt;title&gt; Shaded Pages &lt;/title&gt;</a:t>
            </a:r>
          </a:p>
          <a:p>
            <a:pPr marL="0" indent="0" algn="l" rtl="0">
              <a:buNone/>
            </a:pPr>
            <a:r>
              <a:rPr lang="id-ID" sz="2000" b="1" dirty="0">
                <a:solidFill>
                  <a:schemeClr val="tx1">
                    <a:lumMod val="75000"/>
                  </a:schemeClr>
                </a:solidFill>
              </a:rPr>
              <a:t> &lt;link rel = "stylesheet" href = "style.css" type = "text / css"&gt;</a:t>
            </a:r>
          </a:p>
          <a:p>
            <a:pPr marL="0" indent="0" algn="l" rtl="0">
              <a:buNone/>
            </a:pPr>
            <a:r>
              <a:rPr lang="id-ID" sz="2000" b="1" dirty="0">
                <a:solidFill>
                  <a:schemeClr val="tx1">
                    <a:lumMod val="75000"/>
                  </a:schemeClr>
                </a:solidFill>
              </a:rPr>
              <a:t>&lt;/head&gt;</a:t>
            </a:r>
          </a:p>
          <a:p>
            <a:pPr marL="0" indent="0" algn="l" rtl="0">
              <a:buNone/>
            </a:pPr>
            <a:r>
              <a:rPr lang="id-ID" sz="2000" b="1" dirty="0">
                <a:solidFill>
                  <a:schemeClr val="tx1">
                    <a:lumMod val="75000"/>
                  </a:schemeClr>
                </a:solidFill>
              </a:rPr>
              <a:t>&lt;body&gt;</a:t>
            </a:r>
          </a:p>
          <a:p>
            <a:pPr marL="0" indent="0" algn="l" rtl="0">
              <a:buNone/>
            </a:pPr>
            <a:r>
              <a:rPr lang="id-ID" sz="2000" b="1" dirty="0">
                <a:solidFill>
                  <a:schemeClr val="tx1">
                    <a:lumMod val="75000"/>
                  </a:schemeClr>
                </a:solidFill>
              </a:rPr>
              <a:t>&lt;div id = "maincontent_2"&gt;</a:t>
            </a:r>
          </a:p>
          <a:p>
            <a:pPr marL="0" indent="0" algn="l" rtl="0">
              <a:buNone/>
            </a:pPr>
            <a:r>
              <a:rPr lang="id-ID" sz="2000" b="1" dirty="0">
                <a:solidFill>
                  <a:schemeClr val="tx1">
                    <a:lumMod val="75000"/>
                  </a:schemeClr>
                </a:solidFill>
              </a:rPr>
              <a:t> &lt;div id = "maincontent_content"&gt;</a:t>
            </a:r>
          </a:p>
          <a:p>
            <a:pPr marL="0" indent="0" algn="l" rtl="0">
              <a:buNone/>
            </a:pPr>
            <a:r>
              <a:rPr lang="id-ID" sz="2000" b="1" dirty="0">
                <a:solidFill>
                  <a:schemeClr val="tx1">
                    <a:lumMod val="75000"/>
                  </a:schemeClr>
                </a:solidFill>
              </a:rPr>
              <a:t> &lt;p&gt; &lt;table height = "400" width = 100%&gt; &lt;tr valign = "top"&gt; &lt;td align = "justify"&gt; </a:t>
            </a:r>
          </a:p>
          <a:p>
            <a:pPr marL="0" indent="0" algn="l" rtl="0">
              <a:buNone/>
            </a:pPr>
            <a:r>
              <a:rPr lang="id-ID" sz="2000" b="1" dirty="0">
                <a:solidFill>
                  <a:schemeClr val="tx1">
                    <a:lumMod val="75000"/>
                  </a:schemeClr>
                </a:solidFill>
              </a:rPr>
              <a:t> Fill in the Content</a:t>
            </a:r>
          </a:p>
          <a:p>
            <a:pPr marL="0" indent="0" algn="l" rtl="0">
              <a:buNone/>
            </a:pPr>
            <a:r>
              <a:rPr lang="id-ID" sz="2000" b="1" dirty="0">
                <a:solidFill>
                  <a:schemeClr val="tx1">
                    <a:lumMod val="75000"/>
                  </a:schemeClr>
                </a:solidFill>
              </a:rPr>
              <a:t> </a:t>
            </a:r>
            <a:endParaRPr lang="id" sz="2000" b="1" dirty="0">
              <a:solidFill>
                <a:schemeClr val="tx1">
                  <a:lumMod val="75000"/>
                </a:schemeClr>
              </a:solidFill>
            </a:endParaRPr>
          </a:p>
        </p:txBody>
      </p:sp>
      <p:sp>
        <p:nvSpPr>
          <p:cNvPr id="4" name="Rectangle 3">
            <a:extLst>
              <a:ext uri="{FF2B5EF4-FFF2-40B4-BE49-F238E27FC236}">
                <a16:creationId xmlns:a16="http://schemas.microsoft.com/office/drawing/2014/main" id="{0251C06D-83FF-7F02-759E-3214C61B05AD}"/>
              </a:ext>
            </a:extLst>
          </p:cNvPr>
          <p:cNvSpPr/>
          <p:nvPr/>
        </p:nvSpPr>
        <p:spPr>
          <a:xfrm>
            <a:off x="0" y="-1"/>
            <a:ext cx="9305669"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err="1"/>
              <a:t>Buatlah</a:t>
            </a:r>
            <a:r>
              <a:rPr lang="en-US" sz="4000" dirty="0"/>
              <a:t> </a:t>
            </a:r>
            <a:r>
              <a:rPr lang="en-US" sz="4000" dirty="0" err="1"/>
              <a:t>sebuah</a:t>
            </a:r>
            <a:r>
              <a:rPr lang="en-US" sz="4000" dirty="0"/>
              <a:t> </a:t>
            </a:r>
            <a:r>
              <a:rPr lang="en-US" sz="4000" dirty="0" err="1"/>
              <a:t>halaman</a:t>
            </a:r>
            <a:r>
              <a:rPr lang="en-US" sz="4000" dirty="0"/>
              <a:t> web </a:t>
            </a:r>
            <a:r>
              <a:rPr lang="en-US" sz="4000" dirty="0" err="1"/>
              <a:t>sedehana</a:t>
            </a:r>
            <a:r>
              <a:rPr lang="en-US" sz="4000" dirty="0"/>
              <a:t> yang menggunakan </a:t>
            </a:r>
            <a:r>
              <a:rPr lang="en-US" sz="4000" dirty="0" err="1"/>
              <a:t>css</a:t>
            </a:r>
            <a:r>
              <a:rPr lang="en-US" sz="4000" dirty="0"/>
              <a:t> </a:t>
            </a:r>
            <a:r>
              <a:rPr lang="en-US" sz="4000" dirty="0" err="1"/>
              <a:t>berbayang</a:t>
            </a:r>
            <a:r>
              <a:rPr lang="en-US" sz="4000" dirty="0"/>
              <a:t> </a:t>
            </a:r>
          </a:p>
          <a:p>
            <a:pPr marL="0" indent="0" algn="l" rtl="0">
              <a:buNone/>
            </a:pPr>
            <a:r>
              <a:rPr lang="id-ID" sz="4000" b="1" dirty="0">
                <a:solidFill>
                  <a:schemeClr val="tx1">
                    <a:lumMod val="75000"/>
                  </a:schemeClr>
                </a:solidFill>
              </a:rPr>
              <a:t>&lt;/td&gt;&lt;/tr&gt;&lt;/table&gt; &lt;/p&gt;</a:t>
            </a:r>
          </a:p>
          <a:p>
            <a:pPr marL="0" indent="0" algn="l" rtl="0">
              <a:buNone/>
            </a:pPr>
            <a:r>
              <a:rPr lang="id-ID" sz="4000" b="1" dirty="0">
                <a:solidFill>
                  <a:schemeClr val="tx1">
                    <a:lumMod val="75000"/>
                  </a:schemeClr>
                </a:solidFill>
              </a:rPr>
              <a:t> &lt;/div&gt;</a:t>
            </a:r>
          </a:p>
          <a:p>
            <a:pPr marL="0" indent="0" algn="l" rtl="0">
              <a:buNone/>
            </a:pPr>
            <a:r>
              <a:rPr lang="id-ID" sz="4000" b="1" dirty="0">
                <a:solidFill>
                  <a:schemeClr val="tx1">
                    <a:lumMod val="75000"/>
                  </a:schemeClr>
                </a:solidFill>
              </a:rPr>
              <a:t>&lt;/div&gt;</a:t>
            </a:r>
          </a:p>
          <a:p>
            <a:pPr marL="0" indent="0" algn="l" rtl="0">
              <a:buNone/>
            </a:pPr>
            <a:r>
              <a:rPr lang="id-ID" sz="4000" b="1" dirty="0">
                <a:solidFill>
                  <a:schemeClr val="tx1">
                    <a:lumMod val="75000"/>
                  </a:schemeClr>
                </a:solidFill>
              </a:rPr>
              <a:t>&lt;/body&gt;</a:t>
            </a:r>
          </a:p>
          <a:p>
            <a:pPr marL="0" indent="0" algn="l" rtl="0">
              <a:buNone/>
            </a:pPr>
            <a:r>
              <a:rPr lang="id-ID" sz="4000" b="1" dirty="0">
                <a:solidFill>
                  <a:schemeClr val="tx1">
                    <a:lumMod val="75000"/>
                  </a:schemeClr>
                </a:solidFill>
              </a:rPr>
              <a:t>&lt;/html&gt;</a:t>
            </a:r>
            <a:endParaRPr lang="id-ID" sz="4000" dirty="0"/>
          </a:p>
        </p:txBody>
      </p:sp>
    </p:spTree>
    <p:extLst>
      <p:ext uri="{BB962C8B-B14F-4D97-AF65-F5344CB8AC3E}">
        <p14:creationId xmlns:p14="http://schemas.microsoft.com/office/powerpoint/2010/main" val="25033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idx="1"/>
          </p:nvPr>
        </p:nvSpPr>
        <p:spPr/>
        <p:txBody>
          <a:bodyPr wrap="square" anchor="ctr">
            <a:normAutofit/>
          </a:bodyPr>
          <a:lstStyle/>
          <a:p>
            <a:pPr rtl="0">
              <a:spcAft>
                <a:spcPts val="600"/>
              </a:spcAft>
            </a:pPr>
            <a:r>
              <a:rPr lang="id" b="1">
                <a:solidFill>
                  <a:schemeClr val="bg1"/>
                </a:solidFill>
              </a:rPr>
              <a:t>Maka Dalam Proses Belajar Ini Harus Dibiasakan Untuk Berhati-Hati, Karena Jika Sudah Dibiasakan Akan Tertanam Dan Dengan Sendirinya Kebiasaan Akan Terus Berkembang Seiring Dengan Proses Belajar Dalam Praktek.</a:t>
            </a:r>
          </a:p>
        </p:txBody>
      </p:sp>
    </p:spTree>
    <p:extLst>
      <p:ext uri="{BB962C8B-B14F-4D97-AF65-F5344CB8AC3E}">
        <p14:creationId xmlns:p14="http://schemas.microsoft.com/office/powerpoint/2010/main" val="140371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ID" b="1" dirty="0">
                <a:solidFill>
                  <a:schemeClr val="bg1"/>
                </a:solidFill>
              </a:rPr>
              <a:t>CSS (Cascading Style Sheet)</a:t>
            </a:r>
            <a:endParaRPr lang="id" b="1" dirty="0">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Banyak dari mereka selalu bertanya </a:t>
            </a:r>
            <a:r>
              <a:rPr lang="id" b="1">
                <a:solidFill>
                  <a:schemeClr val="bg1"/>
                </a:solidFill>
              </a:rPr>
              <a:t>Mengapa CSS? </a:t>
            </a:r>
            <a:r>
              <a:rPr lang="id">
                <a:solidFill>
                  <a:schemeClr val="bg1"/>
                </a:solidFill>
              </a:rPr>
              <a:t>... tidak cukup hanya menggunakan tabel kode HTML? . Jika web sangat lambat loadingnya, tentunya pengunjung juga akan merasa bosan, malahan mereka akan menutup web browsernya sebelum semua informasi yang ada di web tersebut ditampilkan.</a:t>
            </a:r>
          </a:p>
        </p:txBody>
      </p:sp>
    </p:spTree>
    <p:extLst>
      <p:ext uri="{BB962C8B-B14F-4D97-AF65-F5344CB8AC3E}">
        <p14:creationId xmlns:p14="http://schemas.microsoft.com/office/powerpoint/2010/main" val="46348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Kelebihan CSS</a:t>
            </a:r>
          </a:p>
        </p:txBody>
      </p:sp>
      <p:sp>
        <p:nvSpPr>
          <p:cNvPr id="3" name="Content Placeholder 2"/>
          <p:cNvSpPr>
            <a:spLocks noGrp="1"/>
          </p:cNvSpPr>
          <p:nvPr>
            <p:ph type="body" idx="1"/>
          </p:nvPr>
        </p:nvSpPr>
        <p:spPr/>
        <p:txBody>
          <a:bodyPr wrap="square" anchor="t">
            <a:normAutofit/>
          </a:bodyPr>
          <a:lstStyle/>
          <a:p>
            <a:pPr lvl="0" rtl="0">
              <a:spcAft>
                <a:spcPts val="600"/>
              </a:spcAft>
            </a:pPr>
            <a:r>
              <a:rPr lang="id">
                <a:solidFill>
                  <a:schemeClr val="bg1"/>
                </a:solidFill>
              </a:rPr>
              <a:t>Pembuatan dokumen terpisah (CSS dan HTML).</a:t>
            </a:r>
            <a:endParaRPr lang="en-US">
              <a:solidFill>
                <a:schemeClr val="bg1"/>
              </a:solidFill>
            </a:endParaRPr>
          </a:p>
          <a:p>
            <a:pPr lvl="0" rtl="0">
              <a:spcAft>
                <a:spcPts val="600"/>
              </a:spcAft>
            </a:pPr>
            <a:r>
              <a:rPr lang="id">
                <a:solidFill>
                  <a:schemeClr val="bg1"/>
                </a:solidFill>
              </a:rPr>
              <a:t>Menyederhanakan dan merampingkan pembuatan dan pemeliharaan dokumen web.</a:t>
            </a:r>
            <a:endParaRPr lang="en-US">
              <a:solidFill>
                <a:schemeClr val="bg1"/>
              </a:solidFill>
            </a:endParaRPr>
          </a:p>
          <a:p>
            <a:pPr lvl="0" rtl="0">
              <a:spcAft>
                <a:spcPts val="600"/>
              </a:spcAft>
            </a:pPr>
            <a:r>
              <a:rPr lang="id">
                <a:solidFill>
                  <a:schemeClr val="bg1"/>
                </a:solidFill>
              </a:rPr>
              <a:t>Akses web dimuat lebih cepat (mempercepat pembacaan HTML).</a:t>
            </a:r>
            <a:endParaRPr lang="en-US">
              <a:solidFill>
                <a:schemeClr val="bg1"/>
              </a:solidFill>
            </a:endParaRPr>
          </a:p>
          <a:p>
            <a:pPr lvl="0" rtl="0">
              <a:spcAft>
                <a:spcPts val="600"/>
              </a:spcAft>
            </a:pPr>
            <a:r>
              <a:rPr lang="id">
                <a:solidFill>
                  <a:schemeClr val="bg1"/>
                </a:solidFill>
              </a:rPr>
              <a:t>Fleksibel, interaktif, tampilan lebih menarik dan nyaman dipandang.</a:t>
            </a:r>
            <a:endParaRPr lang="en-US">
              <a:solidFill>
                <a:schemeClr val="bg1"/>
              </a:solidFill>
            </a:endParaRPr>
          </a:p>
          <a:p>
            <a:pPr lvl="0" rtl="0">
              <a:spcAft>
                <a:spcPts val="600"/>
              </a:spcAft>
            </a:pPr>
            <a:r>
              <a:rPr lang="id">
                <a:solidFill>
                  <a:schemeClr val="bg1"/>
                </a:solidFill>
              </a:rPr>
              <a:t>Ringan pada ukuran file / bandwidth lebih kecil.</a:t>
            </a:r>
            <a:endParaRPr lang="en-US">
              <a:solidFill>
                <a:schemeClr val="bg1"/>
              </a:solidFill>
            </a:endParaRPr>
          </a:p>
          <a:p>
            <a:pPr rtl="0">
              <a:spcAft>
                <a:spcPts val="600"/>
              </a:spcAft>
            </a:pPr>
            <a:r>
              <a:rPr lang="id">
                <a:solidFill>
                  <a:schemeClr val="bg1"/>
                </a:solidFill>
              </a:rPr>
              <a:t>Dapat digunakan di semua web browser.</a:t>
            </a:r>
          </a:p>
        </p:txBody>
      </p:sp>
    </p:spTree>
    <p:extLst>
      <p:ext uri="{BB962C8B-B14F-4D97-AF65-F5344CB8AC3E}">
        <p14:creationId xmlns:p14="http://schemas.microsoft.com/office/powerpoint/2010/main" val="65642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Cara Menggunakan CSS</a:t>
            </a:r>
            <a:br>
              <a:rPr lang="id-ID" b="1">
                <a:solidFill>
                  <a:schemeClr val="bg1"/>
                </a:solidFill>
              </a:rPr>
            </a:br>
            <a:endParaRPr lang="id-ID" b="1">
              <a:solidFill>
                <a:schemeClr val="bg1"/>
              </a:solidFill>
            </a:endParaRPr>
          </a:p>
        </p:txBody>
      </p:sp>
      <p:sp>
        <p:nvSpPr>
          <p:cNvPr id="3" name="Content Placeholder 2"/>
          <p:cNvSpPr>
            <a:spLocks noGrp="1"/>
          </p:cNvSpPr>
          <p:nvPr>
            <p:ph type="body" idx="1"/>
          </p:nvPr>
        </p:nvSpPr>
        <p:spPr/>
        <p:txBody>
          <a:bodyPr wrap="square" anchor="t">
            <a:normAutofit/>
          </a:bodyPr>
          <a:lstStyle/>
          <a:p>
            <a:pPr marL="0" indent="0" rtl="0">
              <a:spcAft>
                <a:spcPts val="600"/>
              </a:spcAft>
              <a:buNone/>
            </a:pPr>
            <a:r>
              <a:rPr lang="id">
                <a:solidFill>
                  <a:schemeClr val="bg1"/>
                </a:solidFill>
              </a:rPr>
              <a:t>Untuk menggunakan CSS, setidaknya ada 3 cara yang bisa kita gunakan, yaitu Embedded Style Sheet, Inline Style Sheet, dan Linked Style Sheet. Nah, disini penulis akan menjabarkan 3 cara tersebut.</a:t>
            </a:r>
            <a:endParaRPr lang="en-US">
              <a:solidFill>
                <a:schemeClr val="bg1"/>
              </a:solidFill>
            </a:endParaRPr>
          </a:p>
          <a:p>
            <a:pPr marL="0" indent="0" rtl="0">
              <a:spcAft>
                <a:spcPts val="600"/>
              </a:spcAft>
              <a:buNone/>
            </a:pPr>
            <a:endParaRPr lang="id-ID">
              <a:solidFill>
                <a:schemeClr val="bg1"/>
              </a:solidFill>
            </a:endParaRPr>
          </a:p>
        </p:txBody>
      </p:sp>
    </p:spTree>
    <p:extLst>
      <p:ext uri="{BB962C8B-B14F-4D97-AF65-F5344CB8AC3E}">
        <p14:creationId xmlns:p14="http://schemas.microsoft.com/office/powerpoint/2010/main" val="218567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rmAutofit/>
          </a:bodyPr>
          <a:lstStyle/>
          <a:p>
            <a:pPr rtl="0"/>
            <a:r>
              <a:rPr lang="id" b="1">
                <a:solidFill>
                  <a:schemeClr val="bg1"/>
                </a:solidFill>
              </a:rPr>
              <a:t>Lembar Gaya Tertanam</a:t>
            </a:r>
          </a:p>
        </p:txBody>
      </p:sp>
      <p:sp>
        <p:nvSpPr>
          <p:cNvPr id="3" name="Content Placeholder 2"/>
          <p:cNvSpPr>
            <a:spLocks noGrp="1"/>
          </p:cNvSpPr>
          <p:nvPr>
            <p:ph type="body" idx="1"/>
          </p:nvPr>
        </p:nvSpPr>
        <p:spPr/>
        <p:txBody>
          <a:bodyPr wrap="square" anchor="t">
            <a:normAutofit/>
          </a:bodyPr>
          <a:lstStyle/>
          <a:p>
            <a:pPr marL="0" indent="0" rtl="0">
              <a:lnSpc>
                <a:spcPct val="105000"/>
              </a:lnSpc>
              <a:spcAft>
                <a:spcPts val="600"/>
              </a:spcAft>
              <a:buNone/>
            </a:pPr>
            <a:r>
              <a:rPr lang="id" b="1" dirty="0">
                <a:solidFill>
                  <a:schemeClr val="bg1"/>
                </a:solidFill>
              </a:rPr>
              <a:t>Embedded Style Sheet </a:t>
            </a:r>
            <a:r>
              <a:rPr lang="id" dirty="0">
                <a:solidFill>
                  <a:schemeClr val="bg1"/>
                </a:solidFill>
              </a:rPr>
              <a:t>, adalah cara penulisan kode dimana kode CSS dituliskan di dalam tag html, yaitu tag &lt;style&gt; ...</a:t>
            </a:r>
            <a:endParaRPr lang="en-US" dirty="0">
              <a:solidFill>
                <a:schemeClr val="bg1"/>
              </a:solidFill>
            </a:endParaRPr>
          </a:p>
          <a:p>
            <a:pPr marL="0" indent="0" rtl="0">
              <a:lnSpc>
                <a:spcPct val="105000"/>
              </a:lnSpc>
              <a:spcAft>
                <a:spcPts val="600"/>
              </a:spcAft>
              <a:buNone/>
            </a:pPr>
            <a:r>
              <a:rPr lang="id" dirty="0">
                <a:solidFill>
                  <a:schemeClr val="bg1"/>
                </a:solidFill>
              </a:rPr>
              <a:t>&lt;/style&gt; dan sebelum tag &lt;body&gt;. Tag ini akan memasukkan kode CSS yang akan digunakan oleh tag html.</a:t>
            </a:r>
            <a:endParaRPr lang="en-US" dirty="0">
              <a:solidFill>
                <a:schemeClr val="bg1"/>
              </a:solidFill>
            </a:endParaRPr>
          </a:p>
          <a:p>
            <a:pPr marL="0" indent="0" rtl="0">
              <a:lnSpc>
                <a:spcPct val="105000"/>
              </a:lnSpc>
              <a:spcAft>
                <a:spcPts val="600"/>
              </a:spcAft>
              <a:buNone/>
            </a:pPr>
            <a:r>
              <a:rPr lang="id" dirty="0">
                <a:solidFill>
                  <a:schemeClr val="bg1"/>
                </a:solidFill>
              </a:rPr>
              <a:t>Format dasarnya adalah sebagai berikut:</a:t>
            </a:r>
            <a:endParaRPr lang="en-US" dirty="0">
              <a:solidFill>
                <a:schemeClr val="bg1"/>
              </a:solidFill>
            </a:endParaRPr>
          </a:p>
          <a:p>
            <a:pPr marL="0" indent="0" rtl="0">
              <a:lnSpc>
                <a:spcPct val="105000"/>
              </a:lnSpc>
              <a:spcAft>
                <a:spcPts val="600"/>
              </a:spcAft>
              <a:buNone/>
            </a:pPr>
            <a:r>
              <a:rPr lang="id" dirty="0">
                <a:solidFill>
                  <a:schemeClr val="bg1"/>
                </a:solidFill>
              </a:rPr>
              <a:t> </a:t>
            </a:r>
            <a:endParaRPr lang="en-US" dirty="0">
              <a:solidFill>
                <a:schemeClr val="bg1"/>
              </a:solidFill>
            </a:endParaRPr>
          </a:p>
          <a:p>
            <a:pPr marL="0" indent="0" rtl="0">
              <a:lnSpc>
                <a:spcPct val="105000"/>
              </a:lnSpc>
              <a:spcAft>
                <a:spcPts val="600"/>
              </a:spcAft>
              <a:buNone/>
            </a:pPr>
            <a:r>
              <a:rPr lang="id-ID" dirty="0">
                <a:solidFill>
                  <a:schemeClr val="bg1"/>
                </a:solidFill>
              </a:rPr>
              <a:t>&lt;style&gt;</a:t>
            </a:r>
            <a:endParaRPr lang="en-US" dirty="0">
              <a:solidFill>
                <a:schemeClr val="bg1"/>
              </a:solidFill>
            </a:endParaRPr>
          </a:p>
          <a:p>
            <a:pPr marL="0" indent="0" rtl="0">
              <a:lnSpc>
                <a:spcPct val="105000"/>
              </a:lnSpc>
              <a:spcAft>
                <a:spcPts val="600"/>
              </a:spcAft>
              <a:buNone/>
            </a:pPr>
            <a:r>
              <a:rPr lang="id-ID" dirty="0">
                <a:solidFill>
                  <a:schemeClr val="bg1"/>
                </a:solidFill>
              </a:rPr>
              <a:t>&lt;! - CSS attribute -&gt;</a:t>
            </a:r>
            <a:endParaRPr lang="en-US" dirty="0">
              <a:solidFill>
                <a:schemeClr val="bg1"/>
              </a:solidFill>
            </a:endParaRPr>
          </a:p>
          <a:p>
            <a:pPr marL="0" indent="0" rtl="0">
              <a:lnSpc>
                <a:spcPct val="105000"/>
              </a:lnSpc>
              <a:spcAft>
                <a:spcPts val="600"/>
              </a:spcAft>
              <a:buNone/>
            </a:pPr>
            <a:r>
              <a:rPr lang="id-ID" dirty="0">
                <a:solidFill>
                  <a:schemeClr val="bg1"/>
                </a:solidFill>
              </a:rPr>
              <a:t>&lt;/style&gt;</a:t>
            </a:r>
            <a:endParaRPr lang="en-US" dirty="0">
              <a:solidFill>
                <a:schemeClr val="bg1"/>
              </a:solidFill>
            </a:endParaRPr>
          </a:p>
          <a:p>
            <a:pPr marL="0" indent="0" rtl="0">
              <a:lnSpc>
                <a:spcPct val="105000"/>
              </a:lnSpc>
              <a:spcAft>
                <a:spcPts val="600"/>
              </a:spcAft>
              <a:buNone/>
            </a:pPr>
            <a:endParaRPr lang="id-ID" dirty="0">
              <a:solidFill>
                <a:schemeClr val="bg1"/>
              </a:solidFill>
            </a:endParaRPr>
          </a:p>
        </p:txBody>
      </p:sp>
    </p:spTree>
    <p:extLst>
      <p:ext uri="{BB962C8B-B14F-4D97-AF65-F5344CB8AC3E}">
        <p14:creationId xmlns:p14="http://schemas.microsoft.com/office/powerpoint/2010/main" val="20969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2B9F7D-51A5-9F78-94B8-7A5238CF8F56}"/>
              </a:ext>
            </a:extLst>
          </p:cNvPr>
          <p:cNvSpPr/>
          <p:nvPr/>
        </p:nvSpPr>
        <p:spPr>
          <a:xfrm>
            <a:off x="0" y="1184223"/>
            <a:ext cx="9144000" cy="5673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a:extLst>
              <a:ext uri="{FF2B5EF4-FFF2-40B4-BE49-F238E27FC236}">
                <a16:creationId xmlns:a16="http://schemas.microsoft.com/office/drawing/2014/main" id="{F58DC510-9B94-B222-4540-8B9737119634}"/>
              </a:ext>
            </a:extLst>
          </p:cNvPr>
          <p:cNvSpPr>
            <a:spLocks noGrp="1"/>
          </p:cNvSpPr>
          <p:nvPr>
            <p:ph type="title"/>
          </p:nvPr>
        </p:nvSpPr>
        <p:spPr>
          <a:xfrm>
            <a:off x="1812631" y="228634"/>
            <a:ext cx="5738648" cy="1143000"/>
          </a:xfrm>
        </p:spPr>
        <p:txBody>
          <a:bodyPr>
            <a:normAutofit/>
          </a:bodyPr>
          <a:lstStyle/>
          <a:p>
            <a:pPr algn="l" rtl="0"/>
            <a:r>
              <a:rPr lang="id-ID" b="1" dirty="0">
                <a:solidFill>
                  <a:schemeClr val="tx1"/>
                </a:solidFill>
              </a:rPr>
              <a:t>Embedded Style Sheet</a:t>
            </a:r>
          </a:p>
        </p:txBody>
      </p:sp>
      <p:sp>
        <p:nvSpPr>
          <p:cNvPr id="11" name="Content Placeholder 2">
            <a:extLst>
              <a:ext uri="{FF2B5EF4-FFF2-40B4-BE49-F238E27FC236}">
                <a16:creationId xmlns:a16="http://schemas.microsoft.com/office/drawing/2014/main" id="{879D9753-34E8-B4F9-3F97-E2494C50FD46}"/>
              </a:ext>
            </a:extLst>
          </p:cNvPr>
          <p:cNvSpPr>
            <a:spLocks noGrp="1"/>
          </p:cNvSpPr>
          <p:nvPr>
            <p:ph idx="1"/>
          </p:nvPr>
        </p:nvSpPr>
        <p:spPr>
          <a:xfrm>
            <a:off x="141659" y="1253067"/>
            <a:ext cx="4057808" cy="5218005"/>
          </a:xfrm>
        </p:spPr>
        <p:txBody>
          <a:bodyPr>
            <a:normAutofit fontScale="85000" lnSpcReduction="10000"/>
          </a:bodyPr>
          <a:lstStyle/>
          <a:p>
            <a:pPr marL="0" indent="0" algn="l" rtl="0">
              <a:buNone/>
            </a:pPr>
            <a:r>
              <a:rPr lang="id-ID" b="1" dirty="0">
                <a:solidFill>
                  <a:schemeClr val="tx1"/>
                </a:solidFill>
              </a:rPr>
              <a:t>&lt;! DOCTYPE HTML&gt;</a:t>
            </a:r>
          </a:p>
          <a:p>
            <a:pPr marL="0" indent="0" algn="l" rtl="0">
              <a:buNone/>
            </a:pPr>
            <a:r>
              <a:rPr lang="id-ID" b="1" dirty="0">
                <a:solidFill>
                  <a:schemeClr val="tx1"/>
                </a:solidFill>
              </a:rPr>
              <a:t>&lt;html&gt;</a:t>
            </a:r>
          </a:p>
          <a:p>
            <a:pPr marL="0" indent="0" algn="l" rtl="0">
              <a:buNone/>
            </a:pPr>
            <a:r>
              <a:rPr lang="id-ID" b="1" dirty="0">
                <a:solidFill>
                  <a:schemeClr val="tx1"/>
                </a:solidFill>
              </a:rPr>
              <a:t>&lt;head&gt;</a:t>
            </a:r>
          </a:p>
          <a:p>
            <a:pPr marL="0" indent="0" algn="l" rtl="0">
              <a:buNone/>
            </a:pPr>
            <a:r>
              <a:rPr lang="id-ID" b="1" dirty="0">
                <a:solidFill>
                  <a:schemeClr val="tx1"/>
                </a:solidFill>
              </a:rPr>
              <a:t> &lt;title&gt; Embedded Style Sheet &lt;/title&gt;</a:t>
            </a:r>
          </a:p>
          <a:p>
            <a:pPr marL="0" indent="0" algn="l" rtl="0">
              <a:buNone/>
            </a:pPr>
            <a:r>
              <a:rPr lang="id-ID" b="1" dirty="0">
                <a:solidFill>
                  <a:schemeClr val="tx1"/>
                </a:solidFill>
              </a:rPr>
              <a:t>&lt;style&gt;</a:t>
            </a:r>
          </a:p>
          <a:p>
            <a:pPr marL="0" indent="0" algn="l" rtl="0">
              <a:buNone/>
            </a:pPr>
            <a:r>
              <a:rPr lang="id-ID" b="1" dirty="0">
                <a:solidFill>
                  <a:schemeClr val="tx1"/>
                </a:solidFill>
              </a:rPr>
              <a:t>body {</a:t>
            </a:r>
          </a:p>
          <a:p>
            <a:pPr marL="0" indent="0" algn="l" rtl="0">
              <a:buNone/>
            </a:pPr>
            <a:r>
              <a:rPr lang="id-ID" b="1" dirty="0">
                <a:solidFill>
                  <a:schemeClr val="tx1"/>
                </a:solidFill>
              </a:rPr>
              <a:t> background: # 999999;</a:t>
            </a:r>
          </a:p>
          <a:p>
            <a:pPr marL="0" indent="0" algn="l" rtl="0">
              <a:buNone/>
            </a:pPr>
            <a:r>
              <a:rPr lang="id-ID" b="1" dirty="0">
                <a:solidFill>
                  <a:schemeClr val="tx1"/>
                </a:solidFill>
              </a:rPr>
              <a:t>}</a:t>
            </a:r>
          </a:p>
          <a:p>
            <a:pPr marL="0" indent="0" algn="l" rtl="0">
              <a:buNone/>
            </a:pPr>
            <a:r>
              <a:rPr lang="id-ID" b="1" dirty="0">
                <a:solidFill>
                  <a:schemeClr val="tx1"/>
                </a:solidFill>
              </a:rPr>
              <a:t>h1 {</a:t>
            </a:r>
          </a:p>
          <a:p>
            <a:pPr marL="0" indent="0" algn="l" rtl="0">
              <a:buNone/>
            </a:pPr>
            <a:r>
              <a:rPr lang="id-ID" b="1" dirty="0">
                <a:solidFill>
                  <a:schemeClr val="tx1"/>
                </a:solidFill>
              </a:rPr>
              <a:t> font-size: 18pt; </a:t>
            </a:r>
          </a:p>
          <a:p>
            <a:pPr marL="0" indent="0" algn="l" rtl="0">
              <a:buNone/>
            </a:pPr>
            <a:r>
              <a:rPr lang="id-ID" b="1" dirty="0">
                <a:solidFill>
                  <a:schemeClr val="tx1"/>
                </a:solidFill>
              </a:rPr>
              <a:t> color: # FF0000;</a:t>
            </a:r>
          </a:p>
          <a:p>
            <a:pPr marL="0" indent="0" algn="l" rtl="0">
              <a:buNone/>
            </a:pPr>
            <a:r>
              <a:rPr lang="id-ID" b="1" dirty="0">
                <a:solidFill>
                  <a:schemeClr val="tx1"/>
                </a:solidFill>
              </a:rPr>
              <a:t>}</a:t>
            </a:r>
            <a:endParaRPr lang="id-ID" dirty="0">
              <a:solidFill>
                <a:schemeClr val="tx1"/>
              </a:solidFill>
            </a:endParaRPr>
          </a:p>
        </p:txBody>
      </p:sp>
      <p:sp>
        <p:nvSpPr>
          <p:cNvPr id="12" name="Content Placeholder 2">
            <a:extLst>
              <a:ext uri="{FF2B5EF4-FFF2-40B4-BE49-F238E27FC236}">
                <a16:creationId xmlns:a16="http://schemas.microsoft.com/office/drawing/2014/main" id="{AD4F4229-3B3E-865F-DB01-9B6EFE0145F9}"/>
              </a:ext>
            </a:extLst>
          </p:cNvPr>
          <p:cNvSpPr txBox="1">
            <a:spLocks/>
          </p:cNvSpPr>
          <p:nvPr/>
        </p:nvSpPr>
        <p:spPr>
          <a:xfrm>
            <a:off x="4795720" y="1117601"/>
            <a:ext cx="4206621" cy="535347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rtl="0">
              <a:buNone/>
            </a:pPr>
            <a:endParaRPr lang="id-ID" b="1" dirty="0">
              <a:solidFill>
                <a:schemeClr val="tx1"/>
              </a:solidFill>
            </a:endParaRPr>
          </a:p>
          <a:p>
            <a:pPr marL="0" indent="0" algn="l" rtl="0">
              <a:buNone/>
            </a:pPr>
            <a:r>
              <a:rPr lang="id-ID" b="1" dirty="0">
                <a:solidFill>
                  <a:schemeClr val="tx1"/>
                </a:solidFill>
              </a:rPr>
              <a:t>p {</a:t>
            </a:r>
          </a:p>
          <a:p>
            <a:pPr marL="0" indent="0" algn="l" rtl="0">
              <a:buNone/>
            </a:pPr>
            <a:r>
              <a:rPr lang="id-ID" b="1" dirty="0">
                <a:solidFill>
                  <a:schemeClr val="tx1"/>
                </a:solidFill>
              </a:rPr>
              <a:t> color: red;</a:t>
            </a:r>
          </a:p>
          <a:p>
            <a:pPr marL="0" indent="0" algn="l" rtl="0">
              <a:buNone/>
            </a:pPr>
            <a:r>
              <a:rPr lang="id-ID" b="1" dirty="0">
                <a:solidFill>
                  <a:schemeClr val="tx1"/>
                </a:solidFill>
              </a:rPr>
              <a:t> font-weight: bold;</a:t>
            </a:r>
          </a:p>
          <a:p>
            <a:pPr marL="0" indent="0" algn="l" rtl="0">
              <a:buNone/>
            </a:pPr>
            <a:r>
              <a:rPr lang="id-ID" b="1" dirty="0">
                <a:solidFill>
                  <a:schemeClr val="tx1"/>
                </a:solidFill>
              </a:rPr>
              <a:t> text-decoration: underline</a:t>
            </a:r>
          </a:p>
          <a:p>
            <a:pPr marL="0" indent="0" algn="l" rtl="0">
              <a:buNone/>
            </a:pPr>
            <a:r>
              <a:rPr lang="id-ID" b="1" dirty="0">
                <a:solidFill>
                  <a:schemeClr val="tx1"/>
                </a:solidFill>
              </a:rPr>
              <a:t>}</a:t>
            </a:r>
          </a:p>
          <a:p>
            <a:pPr marL="0" indent="0" algn="l" rtl="0">
              <a:buNone/>
            </a:pPr>
            <a:r>
              <a:rPr lang="id-ID" b="1" dirty="0">
                <a:solidFill>
                  <a:schemeClr val="tx1"/>
                </a:solidFill>
              </a:rPr>
              <a:t>&lt;/style&gt;</a:t>
            </a:r>
          </a:p>
          <a:p>
            <a:pPr marL="0" indent="0" algn="l" rtl="0">
              <a:buNone/>
            </a:pPr>
            <a:r>
              <a:rPr lang="id-ID" b="1" dirty="0">
                <a:solidFill>
                  <a:schemeClr val="tx1"/>
                </a:solidFill>
              </a:rPr>
              <a:t>&lt;/head&gt;</a:t>
            </a:r>
          </a:p>
          <a:p>
            <a:pPr marL="0" indent="0" algn="l" rtl="0">
              <a:buNone/>
            </a:pPr>
            <a:r>
              <a:rPr lang="id-ID" b="1" dirty="0">
                <a:solidFill>
                  <a:schemeClr val="tx1"/>
                </a:solidFill>
              </a:rPr>
              <a:t>&lt;body&gt;</a:t>
            </a:r>
          </a:p>
          <a:p>
            <a:pPr marL="0" indent="0" algn="l" rtl="0">
              <a:buNone/>
            </a:pPr>
            <a:r>
              <a:rPr lang="id-ID" b="1" dirty="0">
                <a:solidFill>
                  <a:schemeClr val="tx1"/>
                </a:solidFill>
              </a:rPr>
              <a:t>&lt;h1&gt; HTML5 and CSS3 Web Plus Programmer's Mandatory Book &lt;/h1&gt;</a:t>
            </a:r>
          </a:p>
          <a:p>
            <a:pPr marL="0" indent="0" algn="l" rtl="0">
              <a:buNone/>
            </a:pPr>
            <a:r>
              <a:rPr lang="id-ID" b="1" dirty="0">
                <a:solidFill>
                  <a:schemeClr val="tx1"/>
                </a:solidFill>
              </a:rPr>
              <a:t>&lt;p&gt; Jasakom Publisher &lt;/p&gt;</a:t>
            </a:r>
          </a:p>
          <a:p>
            <a:pPr marL="0" indent="0" algn="l" rtl="0">
              <a:buNone/>
            </a:pPr>
            <a:r>
              <a:rPr lang="id-ID" b="1" dirty="0">
                <a:solidFill>
                  <a:schemeClr val="tx1"/>
                </a:solidFill>
              </a:rPr>
              <a:t>&lt;p&gt; Jakarta &lt;/p&gt;</a:t>
            </a:r>
          </a:p>
          <a:p>
            <a:pPr marL="0" indent="0" algn="l" rtl="0">
              <a:buNone/>
            </a:pPr>
            <a:r>
              <a:rPr lang="id-ID" b="1" dirty="0">
                <a:solidFill>
                  <a:schemeClr val="tx1"/>
                </a:solidFill>
              </a:rPr>
              <a:t>&lt;/body&gt;</a:t>
            </a:r>
          </a:p>
          <a:p>
            <a:pPr marL="0" indent="0" algn="l" rtl="0">
              <a:buNone/>
            </a:pPr>
            <a:r>
              <a:rPr lang="id-ID" b="1" dirty="0">
                <a:solidFill>
                  <a:schemeClr val="tx1"/>
                </a:solidFill>
              </a:rPr>
              <a:t>&lt;/html&gt;</a:t>
            </a:r>
          </a:p>
        </p:txBody>
      </p:sp>
    </p:spTree>
    <p:extLst>
      <p:ext uri="{BB962C8B-B14F-4D97-AF65-F5344CB8AC3E}">
        <p14:creationId xmlns:p14="http://schemas.microsoft.com/office/powerpoint/2010/main" val="3328299884"/>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2_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EBD84A244F7D48BE366A6294A75B8B" ma:contentTypeVersion="18" ma:contentTypeDescription="Create a new document." ma:contentTypeScope="" ma:versionID="1b2ab31f77c275c0cb43bf19782f44f3">
  <xsd:schema xmlns:xsd="http://www.w3.org/2001/XMLSchema" xmlns:xs="http://www.w3.org/2001/XMLSchema" xmlns:p="http://schemas.microsoft.com/office/2006/metadata/properties" xmlns:ns2="1bb9edae-d526-427b-8d7b-15cdfb503acb" xmlns:ns3="d646d5f4-ac27-4456-8602-0c09079ef23c" targetNamespace="http://schemas.microsoft.com/office/2006/metadata/properties" ma:root="true" ma:fieldsID="03fd404b6b06359917e7ce96e39d2936" ns2:_="" ns3:_="">
    <xsd:import namespace="1bb9edae-d526-427b-8d7b-15cdfb503acb"/>
    <xsd:import namespace="d646d5f4-ac27-4456-8602-0c09079ef2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ObjectDetectorVersions" minOccurs="0"/>
                <xsd:element ref="ns2:lcf76f155ced4ddcb4097134ff3c332f" minOccurs="0"/>
                <xsd:element ref="ns3:TaxCatchAll"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9edae-d526-427b-8d7b-15cdfb503a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05b3439-a0bf-400d-857e-d49c183f184e" ma:termSetId="09814cd3-568e-fe90-9814-8d621ff8fb84" ma:anchorId="fba54fb3-c3e1-fe81-a776-ca4b69148c4d" ma:open="true" ma:isKeyword="false">
      <xsd:complexType>
        <xsd:sequence>
          <xsd:element ref="pc:Terms" minOccurs="0" maxOccurs="1"/>
        </xsd:sequence>
      </xsd:complex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46d5f4-ac27-4456-8602-0c09079ef23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bfad74a-a72b-41f2-bea9-fcd8fd487f02}" ma:internalName="TaxCatchAll" ma:showField="CatchAllData" ma:web="d646d5f4-ac27-4456-8602-0c09079ef2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46d5f4-ac27-4456-8602-0c09079ef23c">
      <UserInfo>
        <DisplayName/>
        <AccountId xsi:nil="true"/>
        <AccountType/>
      </UserInfo>
    </SharedWithUsers>
    <MediaLengthInSeconds xmlns="1bb9edae-d526-427b-8d7b-15cdfb503acb" xsi:nil="true"/>
    <TaxCatchAll xmlns="d646d5f4-ac27-4456-8602-0c09079ef23c" xsi:nil="true"/>
    <lcf76f155ced4ddcb4097134ff3c332f xmlns="1bb9edae-d526-427b-8d7b-15cdfb503ac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1EE9A5-DF9B-4161-9605-5B6291B7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b9edae-d526-427b-8d7b-15cdfb503acb"/>
    <ds:schemaRef ds:uri="d646d5f4-ac27-4456-8602-0c09079ef2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6057C7-F3AC-43DF-B492-774F320DCABB}">
  <ds:schemaRefs>
    <ds:schemaRef ds:uri="http://schemas.microsoft.com/office/2006/metadata/properties"/>
    <ds:schemaRef ds:uri="http://schemas.microsoft.com/office/infopath/2007/PartnerControls"/>
    <ds:schemaRef ds:uri="d646d5f4-ac27-4456-8602-0c09079ef23c"/>
    <ds:schemaRef ds:uri="1bb9edae-d526-427b-8d7b-15cdfb503acb"/>
  </ds:schemaRefs>
</ds:datastoreItem>
</file>

<file path=customXml/itemProps3.xml><?xml version="1.0" encoding="utf-8"?>
<ds:datastoreItem xmlns:ds="http://schemas.openxmlformats.org/officeDocument/2006/customXml" ds:itemID="{B976B078-063F-45AC-9D10-461A31CB2F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274</TotalTime>
  <Words>3045</Words>
  <Application>Microsoft Office PowerPoint</Application>
  <PresentationFormat>On-screen Show (4:3)</PresentationFormat>
  <Paragraphs>357</Paragraphs>
  <Slides>42</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42</vt:i4>
      </vt:variant>
    </vt:vector>
  </HeadingPairs>
  <TitlesOfParts>
    <vt:vector size="58" baseType="lpstr">
      <vt:lpstr>맑은 고딕</vt:lpstr>
      <vt:lpstr>Aharoni</vt:lpstr>
      <vt:lpstr>Arial</vt:lpstr>
      <vt:lpstr>Frank Ruhl Libre Light</vt:lpstr>
      <vt:lpstr>Gill Sans MT</vt:lpstr>
      <vt:lpstr>Montserrat Light</vt:lpstr>
      <vt:lpstr>Muli</vt:lpstr>
      <vt:lpstr>Cover and End Slide Master</vt:lpstr>
      <vt:lpstr>Contents Slide Master</vt:lpstr>
      <vt:lpstr>Section Break Slide Master</vt:lpstr>
      <vt:lpstr>1_Cover and End Slide Master</vt:lpstr>
      <vt:lpstr>1_Contents Slide Master</vt:lpstr>
      <vt:lpstr>1_Section Break Slide Master</vt:lpstr>
      <vt:lpstr>2_Contents Slide Master</vt:lpstr>
      <vt:lpstr>2_Section Break Slide Master</vt:lpstr>
      <vt:lpstr>Gallery</vt:lpstr>
      <vt:lpstr>PERTEMUAN 3</vt:lpstr>
      <vt:lpstr>CSS (Cascading Style Sheet)</vt:lpstr>
      <vt:lpstr>CSS (Cascading Style Sheet)</vt:lpstr>
      <vt:lpstr>Berbagai versi CSS</vt:lpstr>
      <vt:lpstr>CSS (Cascading Style Sheet)</vt:lpstr>
      <vt:lpstr>Kelebihan CSS</vt:lpstr>
      <vt:lpstr>Cara Menggunakan CSS </vt:lpstr>
      <vt:lpstr>Lembar Gaya Tertanam</vt:lpstr>
      <vt:lpstr>Embedded Style Sheet</vt:lpstr>
      <vt:lpstr>Embedded Style Sheet</vt:lpstr>
      <vt:lpstr>Lembar Gaya Tertanam</vt:lpstr>
      <vt:lpstr>Lembar Gaya Sebaris</vt:lpstr>
      <vt:lpstr>Lembar Gaya Sebaris</vt:lpstr>
      <vt:lpstr>Lembar Gaya Sebaris</vt:lpstr>
      <vt:lpstr>Inline Style Sheet</vt:lpstr>
      <vt:lpstr>Inline Style Sheet</vt:lpstr>
      <vt:lpstr>Inline Style Sheet</vt:lpstr>
      <vt:lpstr>Linked Style Sheet</vt:lpstr>
      <vt:lpstr>Linked Style Sheet</vt:lpstr>
      <vt:lpstr>Linked Style Sheet</vt:lpstr>
      <vt:lpstr>Linked Style Sheet</vt:lpstr>
      <vt:lpstr>Linked Style Sheet</vt:lpstr>
      <vt:lpstr>Linked Style Sheet</vt:lpstr>
      <vt:lpstr>Contoh Penggunaan Dasar CSS dan Menu Lanjutan</vt:lpstr>
      <vt:lpstr>Contoh Penggunaan Dasar CSS dan Menu Lanjutan</vt:lpstr>
      <vt:lpstr>Contoh Penggunaan Dasar CSS dan Menu Lanjutan</vt:lpstr>
      <vt:lpstr>Contoh Penggunaan Dasar CSS dan Menu Lanjutan</vt:lpstr>
      <vt:lpstr>Contoh Penggunaan Dasar CSS dan Menu Lanjutan</vt:lpstr>
      <vt:lpstr>Buat Efek CSS dan Dropdown</vt:lpstr>
      <vt:lpstr>Buat Efek CSS dan Dropdown</vt:lpstr>
      <vt:lpstr>PowerPoint Presentation</vt:lpstr>
      <vt:lpstr>Menu drop down</vt:lpstr>
      <vt:lpstr>Menu drop down</vt:lpstr>
      <vt:lpstr>Menu drop down</vt:lpstr>
      <vt:lpstr>Menu drop down</vt:lpstr>
      <vt:lpstr>Membuat Halaman Berbayang</vt:lpstr>
      <vt:lpstr>Membuat Halaman Berbayang</vt:lpstr>
      <vt:lpstr>Membuat Halaman Berbayang</vt:lpstr>
      <vt:lpstr>Membuat Halaman Berbayang</vt:lpstr>
      <vt:lpstr>Membuat Halaman Berbayang</vt:lpstr>
      <vt:lpstr>Membuat Halaman Berbayang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Welly Sugianto, S.T., M.M., Ph.D.</cp:lastModifiedBy>
  <cp:revision>53</cp:revision>
  <dcterms:created xsi:type="dcterms:W3CDTF">2016-03-10T13:22:34Z</dcterms:created>
  <dcterms:modified xsi:type="dcterms:W3CDTF">2025-03-07T01:43:30Z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0x01010097EBD84A244F7D48BE366A6294A75B8B</vt:lpwstr>
  </property>
  <property fmtid="{D5CDD505-2E9C-101B-9397-08002B2CF9AE}" pid="3" name="Order">
    <vt:r8>4451100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