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2" r:id="rId5"/>
    <p:sldId id="317" r:id="rId6"/>
    <p:sldId id="320" r:id="rId7"/>
    <p:sldId id="318" r:id="rId8"/>
    <p:sldId id="322" r:id="rId9"/>
    <p:sldId id="323" r:id="rId10"/>
    <p:sldId id="321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D97E-7499-485D-967A-ED1E7D31E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88765-C8B4-4B1F-87DE-6A5CC2DC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9EA3-E152-4043-B3E1-F7E06AEF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BB0-D814-4902-83F0-582E8791F26A}" type="datetimeFigureOut">
              <a:rPr lang="LID4096" smtClean="0"/>
              <a:t>06/26/2022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5C90-565E-42FB-8287-4798FA4A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8954-E3CE-4CB1-AEEE-6462A0EF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4B08-0355-4977-9C01-54A767DF06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80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2C51-7C1D-4BA7-878E-C56B0015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D37B7-BEAC-4EED-8AD0-DE46F67F9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EE0C-27EC-4444-987B-61726AFA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BB0-D814-4902-83F0-582E8791F26A}" type="datetimeFigureOut">
              <a:rPr lang="LID4096" smtClean="0"/>
              <a:t>06/26/2022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671C-958D-4869-8BAC-72D51339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56D7-7D6E-4E78-B94F-AB1ECAC4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4B08-0355-4977-9C01-54A767DF06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60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94FBF-9CA6-4EBC-83F7-0E89CCCE8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A9B15-382F-429E-9BD4-5BFD71C86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F703-D380-4846-B8F7-E83D751C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BB0-D814-4902-83F0-582E8791F26A}" type="datetimeFigureOut">
              <a:rPr lang="LID4096" smtClean="0"/>
              <a:t>06/26/2022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D1A3-D6E2-48BF-9F2F-DDE97700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C1F59-CF32-4454-B583-4917CB92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4B08-0355-4977-9C01-54A767DF06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901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9919-DC20-4A07-A0FF-6A38C653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70A1-E0EB-42C1-850E-0CF184C0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4A85-F007-4595-8C3C-BDE1562D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BB0-D814-4902-83F0-582E8791F26A}" type="datetimeFigureOut">
              <a:rPr lang="LID4096" smtClean="0"/>
              <a:t>06/26/2022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FFBA8-88BD-4766-B3F6-23FEB567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3AC4-066A-4BA4-86B1-FB4B0CB9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4B08-0355-4977-9C01-54A767DF06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385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02C3-788C-4896-A101-DB54C617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5E139-96E3-4839-AC95-DE4087FC1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F5F9E-5E72-4ED9-AFCF-25602DE6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BB0-D814-4902-83F0-582E8791F26A}" type="datetimeFigureOut">
              <a:rPr lang="LID4096" smtClean="0"/>
              <a:t>06/26/2022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3389-236C-45D7-8CA2-80B2623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EC95-7492-45ED-B5CF-5E317E7B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4B08-0355-4977-9C01-54A767DF06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972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97B8-59F8-4203-A58E-9B3360C8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5AD2-8E68-45C9-A485-7746CCA4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4750B-2FB7-4B76-976E-7CE3F715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781FC-84DA-4C7F-AAC0-62122A4A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BB0-D814-4902-83F0-582E8791F26A}" type="datetimeFigureOut">
              <a:rPr lang="LID4096" smtClean="0"/>
              <a:t>06/26/2022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D302-BA35-4B9A-8067-5BCE39EE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AF740-1E81-425F-8C49-3E61B0ED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4B08-0355-4977-9C01-54A767DF06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352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1937-FD9B-4EF5-AB12-3C4AA4B6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70FBC-196C-49AF-B807-206F4D21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2CBEC-08D5-479F-8A4E-8C1F2DA0E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43679-23A5-4BAA-BAAA-CAA4C7D2B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62363-5B5D-4697-A7FA-948C4FF47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0F986-61BE-4B25-B351-979BE193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BB0-D814-4902-83F0-582E8791F26A}" type="datetimeFigureOut">
              <a:rPr lang="LID4096" smtClean="0"/>
              <a:t>06/26/2022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00035-CD62-4D34-9A6C-F46D67C7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AEE1B-C277-495D-BCE0-EB7855A5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4B08-0355-4977-9C01-54A767DF06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745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1E3F-AF98-41F3-AD50-53278B0A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0EF76-4880-4C6E-8B46-BA00842D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BB0-D814-4902-83F0-582E8791F26A}" type="datetimeFigureOut">
              <a:rPr lang="LID4096" smtClean="0"/>
              <a:t>06/26/2022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422EC-8933-4337-AAB7-9349739E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2A947-ABB5-425D-9CEE-3049594B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4B08-0355-4977-9C01-54A767DF06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610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F6954-C272-485D-80CD-891504AC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BB0-D814-4902-83F0-582E8791F26A}" type="datetimeFigureOut">
              <a:rPr lang="LID4096" smtClean="0"/>
              <a:t>06/26/2022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419C2-A5A6-48F8-B2BD-A885ED81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C9EB-D686-4BD7-BAB1-15AFA32E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4B08-0355-4977-9C01-54A767DF06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315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A095-4078-49C9-9CAA-54AA3F1C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060C-E0F7-4999-AD00-9F89A0F6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7F78D-7E42-4A46-9655-C58E5BF58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66EE-CB88-4D5A-8587-4A2651A9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BB0-D814-4902-83F0-582E8791F26A}" type="datetimeFigureOut">
              <a:rPr lang="LID4096" smtClean="0"/>
              <a:t>06/26/2022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5A1A6-918A-4C1E-A4E1-79CB52BC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CFEE-7803-4587-8FD1-71DF775E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4B08-0355-4977-9C01-54A767DF06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19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B6D2-A49A-4F9E-9A13-485EC7D4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9BA92-8C9F-4F2E-AE77-0B3F31C8C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98CB2-6549-45C3-994D-2B988732C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11B40-5068-4B16-9A31-37C1BCD3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BB0-D814-4902-83F0-582E8791F26A}" type="datetimeFigureOut">
              <a:rPr lang="LID4096" smtClean="0"/>
              <a:t>06/26/2022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67726-D7BF-4554-B9AD-8077744F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8A63-0E0E-44A7-9205-70B22039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4B08-0355-4977-9C01-54A767DF06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93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7AB73-E953-49A9-B46F-B33A7D6C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C77BF-A3ED-4087-B20E-9699D729B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B520-596B-428F-959E-355294C1A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ABB0-D814-4902-83F0-582E8791F26A}" type="datetimeFigureOut">
              <a:rPr lang="LID4096" smtClean="0"/>
              <a:t>06/26/2022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13C4-9961-4245-BB03-79E46F09E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61DC-0EFE-4634-9CF1-4765C485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34B08-0355-4977-9C01-54A767DF06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48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3B06C-928E-4905-A01F-2E0C1B6D55CC}"/>
              </a:ext>
            </a:extLst>
          </p:cNvPr>
          <p:cNvSpPr/>
          <p:nvPr/>
        </p:nvSpPr>
        <p:spPr>
          <a:xfrm>
            <a:off x="421574" y="302821"/>
            <a:ext cx="11584379" cy="638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F198-65BF-4327-87AC-B6CAE1F5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99" y="2953708"/>
            <a:ext cx="10437855" cy="3601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1CA93-F566-4708-AE08-A848487D6211}"/>
              </a:ext>
            </a:extLst>
          </p:cNvPr>
          <p:cNvSpPr txBox="1"/>
          <p:nvPr/>
        </p:nvSpPr>
        <p:spPr>
          <a:xfrm>
            <a:off x="6002976" y="2136529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משתמש: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EF940-9B57-455F-84A9-2D59D96D24AB}"/>
              </a:ext>
            </a:extLst>
          </p:cNvPr>
          <p:cNvSpPr txBox="1"/>
          <p:nvPr/>
        </p:nvSpPr>
        <p:spPr>
          <a:xfrm>
            <a:off x="6002976" y="2487000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סיסמא:  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C1206-00A5-40CD-9BE8-86ECFDFF12EA}"/>
              </a:ext>
            </a:extLst>
          </p:cNvPr>
          <p:cNvSpPr txBox="1"/>
          <p:nvPr/>
        </p:nvSpPr>
        <p:spPr>
          <a:xfrm>
            <a:off x="4771901" y="2117668"/>
            <a:ext cx="1181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84C7D-7CD0-4879-86C4-F915007BEC5F}"/>
              </a:ext>
            </a:extLst>
          </p:cNvPr>
          <p:cNvSpPr txBox="1"/>
          <p:nvPr/>
        </p:nvSpPr>
        <p:spPr>
          <a:xfrm>
            <a:off x="4796641" y="2578827"/>
            <a:ext cx="1181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B9696-0FE2-4A7E-9372-7507BFF57844}"/>
              </a:ext>
            </a:extLst>
          </p:cNvPr>
          <p:cNvSpPr txBox="1"/>
          <p:nvPr/>
        </p:nvSpPr>
        <p:spPr>
          <a:xfrm>
            <a:off x="1876302" y="237617"/>
            <a:ext cx="7397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5000" b="1" dirty="0">
                <a:solidFill>
                  <a:srgbClr val="FF9900"/>
                </a:solidFill>
              </a:rPr>
              <a:t>בית אריזה "איתן" – אלמגור</a:t>
            </a:r>
          </a:p>
          <a:p>
            <a:pPr algn="ctr" rtl="1"/>
            <a:r>
              <a:rPr lang="he-IL" sz="3000" b="1" dirty="0">
                <a:solidFill>
                  <a:srgbClr val="FF9900"/>
                </a:solidFill>
              </a:rPr>
              <a:t>רוני לוי</a:t>
            </a:r>
            <a:endParaRPr lang="LID4096" sz="30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3B06C-928E-4905-A01F-2E0C1B6D55CC}"/>
              </a:ext>
            </a:extLst>
          </p:cNvPr>
          <p:cNvSpPr/>
          <p:nvPr/>
        </p:nvSpPr>
        <p:spPr>
          <a:xfrm>
            <a:off x="421574" y="302821"/>
            <a:ext cx="11584379" cy="638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F198-65BF-4327-87AC-B6CAE1F5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652" y="346089"/>
            <a:ext cx="1810670" cy="624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1CA93-F566-4708-AE08-A848487D6211}"/>
              </a:ext>
            </a:extLst>
          </p:cNvPr>
          <p:cNvSpPr txBox="1"/>
          <p:nvPr/>
        </p:nvSpPr>
        <p:spPr>
          <a:xfrm>
            <a:off x="7576456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קבלת פרי</a:t>
            </a:r>
            <a:endParaRPr lang="LID4096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EF940-9B57-455F-84A9-2D59D96D24AB}"/>
              </a:ext>
            </a:extLst>
          </p:cNvPr>
          <p:cNvSpPr txBox="1"/>
          <p:nvPr/>
        </p:nvSpPr>
        <p:spPr>
          <a:xfrm>
            <a:off x="611579" y="378148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יציאה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CF4D8-E665-4354-A2B6-30B32DBC66EA}"/>
              </a:ext>
            </a:extLst>
          </p:cNvPr>
          <p:cNvSpPr txBox="1"/>
          <p:nvPr/>
        </p:nvSpPr>
        <p:spPr>
          <a:xfrm>
            <a:off x="5882738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שוק מקומי</a:t>
            </a:r>
            <a:endParaRPr lang="LID4096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5931E8-435E-4FD2-B5F3-D996D6CD6396}"/>
              </a:ext>
            </a:extLst>
          </p:cNvPr>
          <p:cNvCxnSpPr/>
          <p:nvPr/>
        </p:nvCxnSpPr>
        <p:spPr>
          <a:xfrm>
            <a:off x="421574" y="1009403"/>
            <a:ext cx="115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5CB88-6DF2-450C-8974-0AA5B9101B94}"/>
              </a:ext>
            </a:extLst>
          </p:cNvPr>
          <p:cNvCxnSpPr>
            <a:cxnSpLocks/>
          </p:cNvCxnSpPr>
          <p:nvPr/>
        </p:nvCxnSpPr>
        <p:spPr>
          <a:xfrm flipH="1" flipV="1">
            <a:off x="10129652" y="1028683"/>
            <a:ext cx="77190" cy="567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401EF8-BAA2-4CF3-A898-A81CED112E70}"/>
              </a:ext>
            </a:extLst>
          </p:cNvPr>
          <p:cNvSpPr txBox="1"/>
          <p:nvPr/>
        </p:nvSpPr>
        <p:spPr>
          <a:xfrm>
            <a:off x="10758727" y="1531320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עדכונים </a:t>
            </a:r>
            <a:endParaRPr lang="LID4096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7E29D1-FD79-46A5-A329-4DA9B5BEE155}"/>
              </a:ext>
            </a:extLst>
          </p:cNvPr>
          <p:cNvSpPr/>
          <p:nvPr/>
        </p:nvSpPr>
        <p:spPr>
          <a:xfrm rot="19022717">
            <a:off x="10658378" y="1602621"/>
            <a:ext cx="160154" cy="150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60BD1E-A041-4390-BB7C-DF9A84AD041F}"/>
              </a:ext>
            </a:extLst>
          </p:cNvPr>
          <p:cNvSpPr/>
          <p:nvPr/>
        </p:nvSpPr>
        <p:spPr>
          <a:xfrm>
            <a:off x="10414660" y="1568290"/>
            <a:ext cx="1355766" cy="369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265996B0-380E-453F-9B17-DC6EA2074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96845"/>
              </p:ext>
            </p:extLst>
          </p:nvPr>
        </p:nvGraphicFramePr>
        <p:xfrm>
          <a:off x="3960421" y="3704160"/>
          <a:ext cx="55685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571">
                  <a:extLst>
                    <a:ext uri="{9D8B030D-6E8A-4147-A177-3AD203B41FA5}">
                      <a16:colId xmlns:a16="http://schemas.microsoft.com/office/drawing/2014/main" val="3140798841"/>
                    </a:ext>
                  </a:extLst>
                </a:gridCol>
                <a:gridCol w="664931">
                  <a:extLst>
                    <a:ext uri="{9D8B030D-6E8A-4147-A177-3AD203B41FA5}">
                      <a16:colId xmlns:a16="http://schemas.microsoft.com/office/drawing/2014/main" val="586982729"/>
                    </a:ext>
                  </a:extLst>
                </a:gridCol>
                <a:gridCol w="1273516">
                  <a:extLst>
                    <a:ext uri="{9D8B030D-6E8A-4147-A177-3AD203B41FA5}">
                      <a16:colId xmlns:a16="http://schemas.microsoft.com/office/drawing/2014/main" val="3067017201"/>
                    </a:ext>
                  </a:extLst>
                </a:gridCol>
                <a:gridCol w="1273516">
                  <a:extLst>
                    <a:ext uri="{9D8B030D-6E8A-4147-A177-3AD203B41FA5}">
                      <a16:colId xmlns:a16="http://schemas.microsoft.com/office/drawing/2014/main" val="2275760332"/>
                    </a:ext>
                  </a:extLst>
                </a:gridCol>
                <a:gridCol w="859005">
                  <a:extLst>
                    <a:ext uri="{9D8B030D-6E8A-4147-A177-3AD203B41FA5}">
                      <a16:colId xmlns:a16="http://schemas.microsoft.com/office/drawing/2014/main" val="84041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ישוב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בית אריזה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38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אלמגור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איתן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6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משואות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פרי דגנים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361871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AFE6A616-D5DD-4303-9CE0-472B65BD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636" y="4128053"/>
            <a:ext cx="1311234" cy="2682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C2ADA8-F7B2-4F23-AFB7-B13597D8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636" y="4479327"/>
            <a:ext cx="1311234" cy="26820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D25649-2172-4754-88DA-CC86E2EFC1DD}"/>
              </a:ext>
            </a:extLst>
          </p:cNvPr>
          <p:cNvCxnSpPr>
            <a:cxnSpLocks/>
          </p:cNvCxnSpPr>
          <p:nvPr/>
        </p:nvCxnSpPr>
        <p:spPr>
          <a:xfrm flipV="1">
            <a:off x="421574" y="3135153"/>
            <a:ext cx="9708078" cy="4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2E1EECD-7DAF-423E-82E1-973DF0630143}"/>
              </a:ext>
            </a:extLst>
          </p:cNvPr>
          <p:cNvSpPr txBox="1"/>
          <p:nvPr/>
        </p:nvSpPr>
        <p:spPr>
          <a:xfrm>
            <a:off x="4189020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תשתית </a:t>
            </a:r>
            <a:r>
              <a:rPr lang="en-US" dirty="0"/>
              <a:t>DB</a:t>
            </a:r>
            <a:endParaRPr lang="LID40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784AF7-2C35-47E3-92EB-376BEEBD88FE}"/>
              </a:ext>
            </a:extLst>
          </p:cNvPr>
          <p:cNvSpPr txBox="1"/>
          <p:nvPr/>
        </p:nvSpPr>
        <p:spPr>
          <a:xfrm>
            <a:off x="4937803" y="1047967"/>
            <a:ext cx="178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rgbClr val="7030A0"/>
                </a:solidFill>
              </a:rPr>
              <a:t>בית אריזה</a:t>
            </a:r>
            <a:endParaRPr lang="LID4096" dirty="0">
              <a:solidFill>
                <a:srgbClr val="7030A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017B91-6F72-47DB-AD11-D7758D6E93E7}"/>
              </a:ext>
            </a:extLst>
          </p:cNvPr>
          <p:cNvGrpSpPr/>
          <p:nvPr/>
        </p:nvGrpSpPr>
        <p:grpSpPr>
          <a:xfrm>
            <a:off x="5690182" y="4128053"/>
            <a:ext cx="306849" cy="268207"/>
            <a:chOff x="5690182" y="4128053"/>
            <a:chExt cx="306849" cy="2682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438A8B-D764-4ACC-903A-6F1EC3F945EB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FA19D3-CE28-4A42-A4B4-B2E58A808951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9F545E-E61B-45D9-B88F-909D2DF5F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66901"/>
              </p:ext>
            </p:extLst>
          </p:nvPr>
        </p:nvGraphicFramePr>
        <p:xfrm>
          <a:off x="6217348" y="1927681"/>
          <a:ext cx="32759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21">
                  <a:extLst>
                    <a:ext uri="{9D8B030D-6E8A-4147-A177-3AD203B41FA5}">
                      <a16:colId xmlns:a16="http://schemas.microsoft.com/office/drawing/2014/main" val="3229794689"/>
                    </a:ext>
                  </a:extLst>
                </a:gridCol>
                <a:gridCol w="1122091">
                  <a:extLst>
                    <a:ext uri="{9D8B030D-6E8A-4147-A177-3AD203B41FA5}">
                      <a16:colId xmlns:a16="http://schemas.microsoft.com/office/drawing/2014/main" val="3270439849"/>
                    </a:ext>
                  </a:extLst>
                </a:gridCol>
                <a:gridCol w="1317171">
                  <a:extLst>
                    <a:ext uri="{9D8B030D-6E8A-4147-A177-3AD203B41FA5}">
                      <a16:colId xmlns:a16="http://schemas.microsoft.com/office/drawing/2014/main" val="74722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ישוב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בית אריזה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743622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F80DCB7B-546C-4125-8EEE-DCFCD15832C6}"/>
              </a:ext>
            </a:extLst>
          </p:cNvPr>
          <p:cNvGrpSpPr/>
          <p:nvPr/>
        </p:nvGrpSpPr>
        <p:grpSpPr>
          <a:xfrm>
            <a:off x="5688001" y="4509536"/>
            <a:ext cx="306849" cy="268207"/>
            <a:chOff x="5690182" y="4128053"/>
            <a:chExt cx="306849" cy="26820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C085D4-8FDA-4019-B31E-21DD4DF154AE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B57000E-E60F-4E79-8209-133A6B03DCC3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7C1EB7-79D2-40D6-8A31-ED81B36CB9B0}"/>
              </a:ext>
            </a:extLst>
          </p:cNvPr>
          <p:cNvGrpSpPr/>
          <p:nvPr/>
        </p:nvGrpSpPr>
        <p:grpSpPr>
          <a:xfrm>
            <a:off x="6499882" y="2354017"/>
            <a:ext cx="306849" cy="268207"/>
            <a:chOff x="5690182" y="4128053"/>
            <a:chExt cx="306849" cy="26820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65FDD3-FC55-48AF-A3B3-D6D2CFFA4017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DFDCA36-0A41-4D97-9ED3-426E8C7BC0A9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Rectangle: Beveled 61">
            <a:extLst>
              <a:ext uri="{FF2B5EF4-FFF2-40B4-BE49-F238E27FC236}">
                <a16:creationId xmlns:a16="http://schemas.microsoft.com/office/drawing/2014/main" id="{A3073840-2F4C-4C78-A15B-AF09AF84312C}"/>
              </a:ext>
            </a:extLst>
          </p:cNvPr>
          <p:cNvSpPr/>
          <p:nvPr/>
        </p:nvSpPr>
        <p:spPr>
          <a:xfrm>
            <a:off x="5246142" y="2418899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שמור</a:t>
            </a:r>
            <a:endParaRPr lang="LID4096" sz="1600" dirty="0"/>
          </a:p>
        </p:txBody>
      </p:sp>
      <p:sp>
        <p:nvSpPr>
          <p:cNvPr id="63" name="Rectangle: Beveled 62">
            <a:extLst>
              <a:ext uri="{FF2B5EF4-FFF2-40B4-BE49-F238E27FC236}">
                <a16:creationId xmlns:a16="http://schemas.microsoft.com/office/drawing/2014/main" id="{EC520CCC-0221-4411-9B83-9B01EF23B401}"/>
              </a:ext>
            </a:extLst>
          </p:cNvPr>
          <p:cNvSpPr/>
          <p:nvPr/>
        </p:nvSpPr>
        <p:spPr>
          <a:xfrm>
            <a:off x="4280379" y="2422250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בטל</a:t>
            </a:r>
            <a:endParaRPr lang="LID4096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5D9E29-0298-4582-9CC3-0AD67EE342AC}"/>
              </a:ext>
            </a:extLst>
          </p:cNvPr>
          <p:cNvSpPr/>
          <p:nvPr/>
        </p:nvSpPr>
        <p:spPr>
          <a:xfrm>
            <a:off x="10238633" y="2109296"/>
            <a:ext cx="1067665" cy="13849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4BDC35-95A6-41E1-A96A-5CABF8565DF4}"/>
              </a:ext>
            </a:extLst>
          </p:cNvPr>
          <p:cNvSpPr txBox="1"/>
          <p:nvPr/>
        </p:nvSpPr>
        <p:spPr>
          <a:xfrm>
            <a:off x="10261948" y="2186747"/>
            <a:ext cx="943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מגדלים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פירות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עסקאות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חלקות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אריזות</a:t>
            </a:r>
          </a:p>
          <a:p>
            <a:pPr algn="r" rtl="1"/>
            <a:r>
              <a:rPr lang="he-IL" sz="1400" u="sng" dirty="0">
                <a:solidFill>
                  <a:srgbClr val="7030A0"/>
                </a:solidFill>
              </a:rPr>
              <a:t>בית אריזה</a:t>
            </a:r>
          </a:p>
          <a:p>
            <a:pPr algn="r" rtl="1"/>
            <a:endParaRPr lang="LID4096" sz="1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5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3B06C-928E-4905-A01F-2E0C1B6D55CC}"/>
              </a:ext>
            </a:extLst>
          </p:cNvPr>
          <p:cNvSpPr/>
          <p:nvPr/>
        </p:nvSpPr>
        <p:spPr>
          <a:xfrm>
            <a:off x="421574" y="302821"/>
            <a:ext cx="11584379" cy="638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F198-65BF-4327-87AC-B6CAE1F5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652" y="346089"/>
            <a:ext cx="1810670" cy="624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EF940-9B57-455F-84A9-2D59D96D24AB}"/>
              </a:ext>
            </a:extLst>
          </p:cNvPr>
          <p:cNvSpPr txBox="1"/>
          <p:nvPr/>
        </p:nvSpPr>
        <p:spPr>
          <a:xfrm>
            <a:off x="611579" y="378148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יציאה</a:t>
            </a:r>
            <a:endParaRPr lang="LID4096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5931E8-435E-4FD2-B5F3-D996D6CD6396}"/>
              </a:ext>
            </a:extLst>
          </p:cNvPr>
          <p:cNvCxnSpPr/>
          <p:nvPr/>
        </p:nvCxnSpPr>
        <p:spPr>
          <a:xfrm>
            <a:off x="421574" y="1009403"/>
            <a:ext cx="115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53CEC2-2900-4CA3-A6DB-13A28B882B2D}"/>
              </a:ext>
            </a:extLst>
          </p:cNvPr>
          <p:cNvSpPr txBox="1"/>
          <p:nvPr/>
        </p:nvSpPr>
        <p:spPr>
          <a:xfrm>
            <a:off x="7576456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קבלת פרי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121217-1399-4411-A005-FDA37173F221}"/>
              </a:ext>
            </a:extLst>
          </p:cNvPr>
          <p:cNvSpPr txBox="1"/>
          <p:nvPr/>
        </p:nvSpPr>
        <p:spPr>
          <a:xfrm>
            <a:off x="5882738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שוק מקומי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72ECEA-3F20-4D9D-9117-2106CDD6A9B9}"/>
              </a:ext>
            </a:extLst>
          </p:cNvPr>
          <p:cNvSpPr txBox="1"/>
          <p:nvPr/>
        </p:nvSpPr>
        <p:spPr>
          <a:xfrm>
            <a:off x="4189020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תשתית </a:t>
            </a:r>
            <a:r>
              <a:rPr lang="en-US" dirty="0"/>
              <a:t>DB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B4095-621C-480A-B617-AB188BCD440E}"/>
              </a:ext>
            </a:extLst>
          </p:cNvPr>
          <p:cNvSpPr txBox="1"/>
          <p:nvPr/>
        </p:nvSpPr>
        <p:spPr>
          <a:xfrm>
            <a:off x="6394861" y="2642259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עונת קטיף: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C4157-E299-48DD-BD36-7417DB80D0C9}"/>
              </a:ext>
            </a:extLst>
          </p:cNvPr>
          <p:cNvSpPr txBox="1"/>
          <p:nvPr/>
        </p:nvSpPr>
        <p:spPr>
          <a:xfrm>
            <a:off x="5163786" y="2623398"/>
            <a:ext cx="1181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2021</a:t>
            </a:r>
            <a:endParaRPr lang="LID4096" dirty="0"/>
          </a:p>
        </p:txBody>
      </p:sp>
      <p:pic>
        <p:nvPicPr>
          <p:cNvPr id="11" name="Graphic 10" descr="Caret Down outline">
            <a:extLst>
              <a:ext uri="{FF2B5EF4-FFF2-40B4-BE49-F238E27FC236}">
                <a16:creationId xmlns:a16="http://schemas.microsoft.com/office/drawing/2014/main" id="{428F1471-769C-4A60-A245-2F18B5042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9589" y="2665899"/>
            <a:ext cx="322051" cy="322051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81C929F1-9901-489A-9B43-EB5F6CD8B6B8}"/>
              </a:ext>
            </a:extLst>
          </p:cNvPr>
          <p:cNvSpPr/>
          <p:nvPr/>
        </p:nvSpPr>
        <p:spPr>
          <a:xfrm>
            <a:off x="2454020" y="1900053"/>
            <a:ext cx="1945788" cy="591649"/>
          </a:xfrm>
          <a:prstGeom prst="wedgeRoundRectCallout">
            <a:avLst>
              <a:gd name="adj1" fmla="val 80415"/>
              <a:gd name="adj2" fmla="val 1039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Important as we will filter from the DB only the required data</a:t>
            </a:r>
            <a:endParaRPr lang="LID4096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5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3B06C-928E-4905-A01F-2E0C1B6D55CC}"/>
              </a:ext>
            </a:extLst>
          </p:cNvPr>
          <p:cNvSpPr/>
          <p:nvPr/>
        </p:nvSpPr>
        <p:spPr>
          <a:xfrm>
            <a:off x="421574" y="302821"/>
            <a:ext cx="11584379" cy="638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F198-65BF-4327-87AC-B6CAE1F5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652" y="346089"/>
            <a:ext cx="1810670" cy="624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1CA93-F566-4708-AE08-A848487D6211}"/>
              </a:ext>
            </a:extLst>
          </p:cNvPr>
          <p:cNvSpPr txBox="1"/>
          <p:nvPr/>
        </p:nvSpPr>
        <p:spPr>
          <a:xfrm>
            <a:off x="7576456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קבלת פרי</a:t>
            </a:r>
            <a:endParaRPr lang="LID4096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EF940-9B57-455F-84A9-2D59D96D24AB}"/>
              </a:ext>
            </a:extLst>
          </p:cNvPr>
          <p:cNvSpPr txBox="1"/>
          <p:nvPr/>
        </p:nvSpPr>
        <p:spPr>
          <a:xfrm>
            <a:off x="611579" y="378148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יציאה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CF4D8-E665-4354-A2B6-30B32DBC66EA}"/>
              </a:ext>
            </a:extLst>
          </p:cNvPr>
          <p:cNvSpPr txBox="1"/>
          <p:nvPr/>
        </p:nvSpPr>
        <p:spPr>
          <a:xfrm>
            <a:off x="5882738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שוק מקומי</a:t>
            </a:r>
            <a:endParaRPr lang="LID4096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5931E8-435E-4FD2-B5F3-D996D6CD6396}"/>
              </a:ext>
            </a:extLst>
          </p:cNvPr>
          <p:cNvCxnSpPr/>
          <p:nvPr/>
        </p:nvCxnSpPr>
        <p:spPr>
          <a:xfrm>
            <a:off x="421574" y="1009403"/>
            <a:ext cx="115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5CB88-6DF2-450C-8974-0AA5B9101B94}"/>
              </a:ext>
            </a:extLst>
          </p:cNvPr>
          <p:cNvCxnSpPr>
            <a:cxnSpLocks/>
          </p:cNvCxnSpPr>
          <p:nvPr/>
        </p:nvCxnSpPr>
        <p:spPr>
          <a:xfrm flipH="1" flipV="1">
            <a:off x="10129652" y="1028683"/>
            <a:ext cx="77190" cy="567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401EF8-BAA2-4CF3-A898-A81CED112E70}"/>
              </a:ext>
            </a:extLst>
          </p:cNvPr>
          <p:cNvSpPr txBox="1"/>
          <p:nvPr/>
        </p:nvSpPr>
        <p:spPr>
          <a:xfrm>
            <a:off x="10758727" y="1531320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עדכונים </a:t>
            </a:r>
            <a:endParaRPr lang="LID4096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7E29D1-FD79-46A5-A329-4DA9B5BEE155}"/>
              </a:ext>
            </a:extLst>
          </p:cNvPr>
          <p:cNvSpPr/>
          <p:nvPr/>
        </p:nvSpPr>
        <p:spPr>
          <a:xfrm rot="19022717">
            <a:off x="10658378" y="1602621"/>
            <a:ext cx="160154" cy="150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60BD1E-A041-4390-BB7C-DF9A84AD041F}"/>
              </a:ext>
            </a:extLst>
          </p:cNvPr>
          <p:cNvSpPr/>
          <p:nvPr/>
        </p:nvSpPr>
        <p:spPr>
          <a:xfrm>
            <a:off x="10414660" y="1568290"/>
            <a:ext cx="1355766" cy="369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8A7D07-853D-4141-BC7E-D05CE21625AA}"/>
              </a:ext>
            </a:extLst>
          </p:cNvPr>
          <p:cNvSpPr/>
          <p:nvPr/>
        </p:nvSpPr>
        <p:spPr>
          <a:xfrm>
            <a:off x="10238633" y="2109296"/>
            <a:ext cx="1067665" cy="13849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B1896B-344A-40ED-B6BA-9F453A86B698}"/>
              </a:ext>
            </a:extLst>
          </p:cNvPr>
          <p:cNvSpPr txBox="1"/>
          <p:nvPr/>
        </p:nvSpPr>
        <p:spPr>
          <a:xfrm>
            <a:off x="10261948" y="2186747"/>
            <a:ext cx="943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מגדלים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פירות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עסקאות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חלקות</a:t>
            </a:r>
            <a:endParaRPr lang="en-US" sz="1400" u="sng" dirty="0">
              <a:solidFill>
                <a:srgbClr val="0070C0"/>
              </a:solidFill>
            </a:endParaRP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אריזות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בית אריזה</a:t>
            </a:r>
          </a:p>
          <a:p>
            <a:pPr algn="r" rtl="1"/>
            <a:endParaRPr lang="LID4096" sz="1400" u="sng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7D2FE4-1D9D-405B-AB73-CD025F9985BE}"/>
              </a:ext>
            </a:extLst>
          </p:cNvPr>
          <p:cNvSpPr txBox="1"/>
          <p:nvPr/>
        </p:nvSpPr>
        <p:spPr>
          <a:xfrm>
            <a:off x="7956712" y="1159309"/>
            <a:ext cx="130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0070C0"/>
                </a:solidFill>
              </a:rPr>
              <a:t>בחר תאריך:</a:t>
            </a:r>
            <a:endParaRPr lang="LID4096" sz="1400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E8DAC-7BA7-4DAD-852D-F286613F5644}"/>
              </a:ext>
            </a:extLst>
          </p:cNvPr>
          <p:cNvSpPr txBox="1"/>
          <p:nvPr/>
        </p:nvSpPr>
        <p:spPr>
          <a:xfrm>
            <a:off x="6944340" y="1210674"/>
            <a:ext cx="1252685" cy="229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265996B0-380E-453F-9B17-DC6EA2074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43882"/>
              </p:ext>
            </p:extLst>
          </p:nvPr>
        </p:nvGraphicFramePr>
        <p:xfrm>
          <a:off x="1334920" y="3623154"/>
          <a:ext cx="857609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401">
                  <a:extLst>
                    <a:ext uri="{9D8B030D-6E8A-4147-A177-3AD203B41FA5}">
                      <a16:colId xmlns:a16="http://schemas.microsoft.com/office/drawing/2014/main" val="3140798841"/>
                    </a:ext>
                  </a:extLst>
                </a:gridCol>
                <a:gridCol w="659699">
                  <a:extLst>
                    <a:ext uri="{9D8B030D-6E8A-4147-A177-3AD203B41FA5}">
                      <a16:colId xmlns:a16="http://schemas.microsoft.com/office/drawing/2014/main" val="220367631"/>
                    </a:ext>
                  </a:extLst>
                </a:gridCol>
                <a:gridCol w="779083">
                  <a:extLst>
                    <a:ext uri="{9D8B030D-6E8A-4147-A177-3AD203B41FA5}">
                      <a16:colId xmlns:a16="http://schemas.microsoft.com/office/drawing/2014/main" val="789162601"/>
                    </a:ext>
                  </a:extLst>
                </a:gridCol>
                <a:gridCol w="765958">
                  <a:extLst>
                    <a:ext uri="{9D8B030D-6E8A-4147-A177-3AD203B41FA5}">
                      <a16:colId xmlns:a16="http://schemas.microsoft.com/office/drawing/2014/main" val="3684157842"/>
                    </a:ext>
                  </a:extLst>
                </a:gridCol>
                <a:gridCol w="700644">
                  <a:extLst>
                    <a:ext uri="{9D8B030D-6E8A-4147-A177-3AD203B41FA5}">
                      <a16:colId xmlns:a16="http://schemas.microsoft.com/office/drawing/2014/main" val="4274003159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73609798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64202232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3692625927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1132598607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586982729"/>
                    </a:ext>
                  </a:extLst>
                </a:gridCol>
                <a:gridCol w="520894">
                  <a:extLst>
                    <a:ext uri="{9D8B030D-6E8A-4147-A177-3AD203B41FA5}">
                      <a16:colId xmlns:a16="http://schemas.microsoft.com/office/drawing/2014/main" val="2275760332"/>
                    </a:ext>
                  </a:extLst>
                </a:gridCol>
                <a:gridCol w="659699">
                  <a:extLst>
                    <a:ext uri="{9D8B030D-6E8A-4147-A177-3AD203B41FA5}">
                      <a16:colId xmlns:a16="http://schemas.microsoft.com/office/drawing/2014/main" val="84041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בית אריזה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משקל ברוטו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יח' באריזה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אריזה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עסקה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זן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חלקה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תעודת משלוח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מגדל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עונה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תאריך קבלה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38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6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36187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2CEBB7B-47CD-435F-A972-DD20DD3906BB}"/>
              </a:ext>
            </a:extLst>
          </p:cNvPr>
          <p:cNvSpPr txBox="1"/>
          <p:nvPr/>
        </p:nvSpPr>
        <p:spPr>
          <a:xfrm>
            <a:off x="401776" y="3881737"/>
            <a:ext cx="734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 order per entering date</a:t>
            </a:r>
            <a:endParaRPr lang="LID4096" sz="12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FE6A616-D5DD-4303-9CE0-472B65BD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77" y="4200649"/>
            <a:ext cx="1161446" cy="2375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C2ADA8-F7B2-4F23-AFB7-B13597D8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77" y="4595637"/>
            <a:ext cx="1161446" cy="23756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D25649-2172-4754-88DA-CC86E2EFC1DD}"/>
              </a:ext>
            </a:extLst>
          </p:cNvPr>
          <p:cNvCxnSpPr>
            <a:cxnSpLocks/>
          </p:cNvCxnSpPr>
          <p:nvPr/>
        </p:nvCxnSpPr>
        <p:spPr>
          <a:xfrm flipV="1">
            <a:off x="421574" y="3135153"/>
            <a:ext cx="9708078" cy="4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4FD746-7D20-44A6-ADCE-F597128452AD}"/>
              </a:ext>
            </a:extLst>
          </p:cNvPr>
          <p:cNvCxnSpPr>
            <a:cxnSpLocks/>
          </p:cNvCxnSpPr>
          <p:nvPr/>
        </p:nvCxnSpPr>
        <p:spPr>
          <a:xfrm>
            <a:off x="421574" y="1636816"/>
            <a:ext cx="9708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Beveled 44">
            <a:extLst>
              <a:ext uri="{FF2B5EF4-FFF2-40B4-BE49-F238E27FC236}">
                <a16:creationId xmlns:a16="http://schemas.microsoft.com/office/drawing/2014/main" id="{8C4C01AB-20C6-42F5-A446-8F081E1B3CA5}"/>
              </a:ext>
            </a:extLst>
          </p:cNvPr>
          <p:cNvSpPr/>
          <p:nvPr/>
        </p:nvSpPr>
        <p:spPr>
          <a:xfrm>
            <a:off x="1425883" y="2714628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שמור</a:t>
            </a:r>
            <a:endParaRPr lang="LID4096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1EECD-7DAF-423E-82E1-973DF0630143}"/>
              </a:ext>
            </a:extLst>
          </p:cNvPr>
          <p:cNvSpPr txBox="1"/>
          <p:nvPr/>
        </p:nvSpPr>
        <p:spPr>
          <a:xfrm>
            <a:off x="4189020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תשתית </a:t>
            </a:r>
            <a:r>
              <a:rPr lang="en-US" dirty="0"/>
              <a:t>DB</a:t>
            </a:r>
            <a:endParaRPr lang="LID40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784AF7-2C35-47E3-92EB-376BEEBD88FE}"/>
              </a:ext>
            </a:extLst>
          </p:cNvPr>
          <p:cNvSpPr txBox="1"/>
          <p:nvPr/>
        </p:nvSpPr>
        <p:spPr>
          <a:xfrm>
            <a:off x="5622965" y="1603238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קבלת פרי</a:t>
            </a:r>
            <a:endParaRPr lang="LID4096" dirty="0">
              <a:solidFill>
                <a:srgbClr val="7030A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BD66E0-9FAA-4397-BC56-E44824EE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847570"/>
              </p:ext>
            </p:extLst>
          </p:nvPr>
        </p:nvGraphicFramePr>
        <p:xfrm>
          <a:off x="2486013" y="2063240"/>
          <a:ext cx="725668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699">
                  <a:extLst>
                    <a:ext uri="{9D8B030D-6E8A-4147-A177-3AD203B41FA5}">
                      <a16:colId xmlns:a16="http://schemas.microsoft.com/office/drawing/2014/main" val="1747322831"/>
                    </a:ext>
                  </a:extLst>
                </a:gridCol>
                <a:gridCol w="779083">
                  <a:extLst>
                    <a:ext uri="{9D8B030D-6E8A-4147-A177-3AD203B41FA5}">
                      <a16:colId xmlns:a16="http://schemas.microsoft.com/office/drawing/2014/main" val="1060653724"/>
                    </a:ext>
                  </a:extLst>
                </a:gridCol>
                <a:gridCol w="765958">
                  <a:extLst>
                    <a:ext uri="{9D8B030D-6E8A-4147-A177-3AD203B41FA5}">
                      <a16:colId xmlns:a16="http://schemas.microsoft.com/office/drawing/2014/main" val="1836583659"/>
                    </a:ext>
                  </a:extLst>
                </a:gridCol>
                <a:gridCol w="700644">
                  <a:extLst>
                    <a:ext uri="{9D8B030D-6E8A-4147-A177-3AD203B41FA5}">
                      <a16:colId xmlns:a16="http://schemas.microsoft.com/office/drawing/2014/main" val="358209547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197358081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637414711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778117974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2519555036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512338276"/>
                    </a:ext>
                  </a:extLst>
                </a:gridCol>
                <a:gridCol w="520894">
                  <a:extLst>
                    <a:ext uri="{9D8B030D-6E8A-4147-A177-3AD203B41FA5}">
                      <a16:colId xmlns:a16="http://schemas.microsoft.com/office/drawing/2014/main" val="4278259689"/>
                    </a:ext>
                  </a:extLst>
                </a:gridCol>
                <a:gridCol w="659699">
                  <a:extLst>
                    <a:ext uri="{9D8B030D-6E8A-4147-A177-3AD203B41FA5}">
                      <a16:colId xmlns:a16="http://schemas.microsoft.com/office/drawing/2014/main" val="372721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בית אריזה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משקל ברוטו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יח' באריזה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אריזה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עסקה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זן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חלקה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תעודת משלוח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מגדל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עונה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תאריך קבלה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92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2021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766409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8B904AC-4CF6-404B-B64F-0D4394DCFEB5}"/>
              </a:ext>
            </a:extLst>
          </p:cNvPr>
          <p:cNvSpPr/>
          <p:nvPr/>
        </p:nvSpPr>
        <p:spPr>
          <a:xfrm>
            <a:off x="1135859" y="1159309"/>
            <a:ext cx="1945788" cy="334866"/>
          </a:xfrm>
          <a:prstGeom prst="wedgeRoundRectCallout">
            <a:avLst>
              <a:gd name="adj1" fmla="val 72481"/>
              <a:gd name="adj2" fmla="val 17420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Bring only when active ==1</a:t>
            </a:r>
            <a:endParaRPr lang="LID4096" sz="1200" dirty="0">
              <a:solidFill>
                <a:sysClr val="windowText" lastClr="000000"/>
              </a:solidFill>
            </a:endParaRPr>
          </a:p>
        </p:txBody>
      </p:sp>
      <p:pic>
        <p:nvPicPr>
          <p:cNvPr id="12" name="Graphic 11" descr="Caret Down outline">
            <a:extLst>
              <a:ext uri="{FF2B5EF4-FFF2-40B4-BE49-F238E27FC236}">
                <a16:creationId xmlns:a16="http://schemas.microsoft.com/office/drawing/2014/main" id="{0691B109-983E-4151-9479-7E20E2B79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712" y="2617541"/>
            <a:ext cx="322051" cy="322051"/>
          </a:xfrm>
          <a:prstGeom prst="rect">
            <a:avLst/>
          </a:prstGeom>
        </p:spPr>
      </p:pic>
      <p:pic>
        <p:nvPicPr>
          <p:cNvPr id="40" name="Graphic 39" descr="Caret Down outline">
            <a:extLst>
              <a:ext uri="{FF2B5EF4-FFF2-40B4-BE49-F238E27FC236}">
                <a16:creationId xmlns:a16="http://schemas.microsoft.com/office/drawing/2014/main" id="{607FC806-8029-4D39-9242-F6D51B7F7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3534" y="2617541"/>
            <a:ext cx="322051" cy="322051"/>
          </a:xfrm>
          <a:prstGeom prst="rect">
            <a:avLst/>
          </a:prstGeom>
        </p:spPr>
      </p:pic>
      <p:pic>
        <p:nvPicPr>
          <p:cNvPr id="42" name="Graphic 41" descr="Caret Down outline">
            <a:extLst>
              <a:ext uri="{FF2B5EF4-FFF2-40B4-BE49-F238E27FC236}">
                <a16:creationId xmlns:a16="http://schemas.microsoft.com/office/drawing/2014/main" id="{90705637-1F5D-4E76-B7FF-C2AFDBCB1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4995" y="2617541"/>
            <a:ext cx="322051" cy="322051"/>
          </a:xfrm>
          <a:prstGeom prst="rect">
            <a:avLst/>
          </a:prstGeom>
        </p:spPr>
      </p:pic>
      <p:pic>
        <p:nvPicPr>
          <p:cNvPr id="43" name="Graphic 42" descr="Caret Down outline">
            <a:extLst>
              <a:ext uri="{FF2B5EF4-FFF2-40B4-BE49-F238E27FC236}">
                <a16:creationId xmlns:a16="http://schemas.microsoft.com/office/drawing/2014/main" id="{AA4EFE07-17D0-499B-93E5-168FCB0B9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7556" y="2617541"/>
            <a:ext cx="322051" cy="322051"/>
          </a:xfrm>
          <a:prstGeom prst="rect">
            <a:avLst/>
          </a:prstGeom>
        </p:spPr>
      </p:pic>
      <p:pic>
        <p:nvPicPr>
          <p:cNvPr id="46" name="Graphic 45" descr="Caret Down outline">
            <a:extLst>
              <a:ext uri="{FF2B5EF4-FFF2-40B4-BE49-F238E27FC236}">
                <a16:creationId xmlns:a16="http://schemas.microsoft.com/office/drawing/2014/main" id="{4F055934-273C-4B71-BCEB-DF9A5DC35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5725" y="2617541"/>
            <a:ext cx="322051" cy="322051"/>
          </a:xfrm>
          <a:prstGeom prst="rect">
            <a:avLst/>
          </a:prstGeom>
        </p:spPr>
      </p:pic>
      <p:pic>
        <p:nvPicPr>
          <p:cNvPr id="47" name="Graphic 46" descr="Caret Down outline">
            <a:extLst>
              <a:ext uri="{FF2B5EF4-FFF2-40B4-BE49-F238E27FC236}">
                <a16:creationId xmlns:a16="http://schemas.microsoft.com/office/drawing/2014/main" id="{122E2BB1-604B-40A4-A098-1185BBF2C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7209" y="2617541"/>
            <a:ext cx="322051" cy="322051"/>
          </a:xfrm>
          <a:prstGeom prst="rect">
            <a:avLst/>
          </a:prstGeom>
        </p:spPr>
      </p:pic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7639C341-09FD-43FB-BEDD-16E2DF4DEA85}"/>
              </a:ext>
            </a:extLst>
          </p:cNvPr>
          <p:cNvSpPr/>
          <p:nvPr/>
        </p:nvSpPr>
        <p:spPr>
          <a:xfrm>
            <a:off x="4015759" y="1112324"/>
            <a:ext cx="1945788" cy="334866"/>
          </a:xfrm>
          <a:prstGeom prst="wedgeRoundRectCallout">
            <a:avLst>
              <a:gd name="adj1" fmla="val 96893"/>
              <a:gd name="adj2" fmla="val 1994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Filter of </a:t>
            </a:r>
            <a:r>
              <a:rPr lang="he-IL" sz="1200" dirty="0">
                <a:solidFill>
                  <a:sysClr val="windowText" lastClr="000000"/>
                </a:solidFill>
              </a:rPr>
              <a:t>תאריך קבלה</a:t>
            </a:r>
            <a:endParaRPr lang="LID4096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: Beveled 50">
            <a:extLst>
              <a:ext uri="{FF2B5EF4-FFF2-40B4-BE49-F238E27FC236}">
                <a16:creationId xmlns:a16="http://schemas.microsoft.com/office/drawing/2014/main" id="{B396F124-116E-42EB-B171-59B78AAAD094}"/>
              </a:ext>
            </a:extLst>
          </p:cNvPr>
          <p:cNvSpPr/>
          <p:nvPr/>
        </p:nvSpPr>
        <p:spPr>
          <a:xfrm>
            <a:off x="475191" y="2705906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בטל</a:t>
            </a:r>
            <a:endParaRPr lang="LID4096" sz="1600" dirty="0"/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8106A8AF-F8BF-4A68-90D5-FC349B07A0B1}"/>
              </a:ext>
            </a:extLst>
          </p:cNvPr>
          <p:cNvSpPr/>
          <p:nvPr/>
        </p:nvSpPr>
        <p:spPr>
          <a:xfrm>
            <a:off x="1075669" y="3748472"/>
            <a:ext cx="201881" cy="1259840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EC3506-96F6-4767-81D2-085FE64871D2}"/>
              </a:ext>
            </a:extLst>
          </p:cNvPr>
          <p:cNvSpPr/>
          <p:nvPr/>
        </p:nvSpPr>
        <p:spPr>
          <a:xfrm>
            <a:off x="6933303" y="650992"/>
            <a:ext cx="1067665" cy="4085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u="sng" dirty="0">
                <a:solidFill>
                  <a:schemeClr val="tx1"/>
                </a:solidFill>
              </a:rPr>
              <a:t>קבלת פרי</a:t>
            </a:r>
          </a:p>
          <a:p>
            <a:pPr algn="ctr"/>
            <a:r>
              <a:rPr lang="he-IL" sz="1400" u="sng" dirty="0">
                <a:solidFill>
                  <a:schemeClr val="tx1"/>
                </a:solidFill>
              </a:rPr>
              <a:t>דוחות</a:t>
            </a:r>
            <a:endParaRPr lang="LID4096" sz="1400" u="sng" dirty="0">
              <a:solidFill>
                <a:schemeClr val="tx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0EB9EADF-19AD-46D5-B2E1-E44D224B1FB5}"/>
              </a:ext>
            </a:extLst>
          </p:cNvPr>
          <p:cNvSpPr/>
          <p:nvPr/>
        </p:nvSpPr>
        <p:spPr>
          <a:xfrm rot="19022717">
            <a:off x="7416723" y="433451"/>
            <a:ext cx="160154" cy="150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276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3B06C-928E-4905-A01F-2E0C1B6D55CC}"/>
              </a:ext>
            </a:extLst>
          </p:cNvPr>
          <p:cNvSpPr/>
          <p:nvPr/>
        </p:nvSpPr>
        <p:spPr>
          <a:xfrm>
            <a:off x="421574" y="302821"/>
            <a:ext cx="11584379" cy="638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F198-65BF-4327-87AC-B6CAE1F5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652" y="346089"/>
            <a:ext cx="1810670" cy="624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1CA93-F566-4708-AE08-A848487D6211}"/>
              </a:ext>
            </a:extLst>
          </p:cNvPr>
          <p:cNvSpPr txBox="1"/>
          <p:nvPr/>
        </p:nvSpPr>
        <p:spPr>
          <a:xfrm>
            <a:off x="7576456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קבלת פרי</a:t>
            </a:r>
            <a:endParaRPr lang="LID4096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EF940-9B57-455F-84A9-2D59D96D24AB}"/>
              </a:ext>
            </a:extLst>
          </p:cNvPr>
          <p:cNvSpPr txBox="1"/>
          <p:nvPr/>
        </p:nvSpPr>
        <p:spPr>
          <a:xfrm>
            <a:off x="611579" y="378148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יציאה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CF4D8-E665-4354-A2B6-30B32DBC66EA}"/>
              </a:ext>
            </a:extLst>
          </p:cNvPr>
          <p:cNvSpPr txBox="1"/>
          <p:nvPr/>
        </p:nvSpPr>
        <p:spPr>
          <a:xfrm>
            <a:off x="5882738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שוק מקומי</a:t>
            </a:r>
            <a:endParaRPr lang="LID4096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5931E8-435E-4FD2-B5F3-D996D6CD6396}"/>
              </a:ext>
            </a:extLst>
          </p:cNvPr>
          <p:cNvCxnSpPr/>
          <p:nvPr/>
        </p:nvCxnSpPr>
        <p:spPr>
          <a:xfrm>
            <a:off x="421574" y="1009403"/>
            <a:ext cx="115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5CB88-6DF2-450C-8974-0AA5B9101B94}"/>
              </a:ext>
            </a:extLst>
          </p:cNvPr>
          <p:cNvCxnSpPr>
            <a:cxnSpLocks/>
          </p:cNvCxnSpPr>
          <p:nvPr/>
        </p:nvCxnSpPr>
        <p:spPr>
          <a:xfrm flipH="1" flipV="1">
            <a:off x="10129652" y="1028683"/>
            <a:ext cx="77190" cy="567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401EF8-BAA2-4CF3-A898-A81CED112E70}"/>
              </a:ext>
            </a:extLst>
          </p:cNvPr>
          <p:cNvSpPr txBox="1"/>
          <p:nvPr/>
        </p:nvSpPr>
        <p:spPr>
          <a:xfrm>
            <a:off x="10758727" y="1531320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עדכונים </a:t>
            </a:r>
            <a:endParaRPr lang="LID4096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7E29D1-FD79-46A5-A329-4DA9B5BEE155}"/>
              </a:ext>
            </a:extLst>
          </p:cNvPr>
          <p:cNvSpPr/>
          <p:nvPr/>
        </p:nvSpPr>
        <p:spPr>
          <a:xfrm rot="19022717">
            <a:off x="10658378" y="1602621"/>
            <a:ext cx="160154" cy="150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60BD1E-A041-4390-BB7C-DF9A84AD041F}"/>
              </a:ext>
            </a:extLst>
          </p:cNvPr>
          <p:cNvSpPr/>
          <p:nvPr/>
        </p:nvSpPr>
        <p:spPr>
          <a:xfrm>
            <a:off x="10414660" y="1568290"/>
            <a:ext cx="1355766" cy="369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265996B0-380E-453F-9B17-DC6EA2074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35252"/>
              </p:ext>
            </p:extLst>
          </p:nvPr>
        </p:nvGraphicFramePr>
        <p:xfrm>
          <a:off x="3960421" y="3704160"/>
          <a:ext cx="55685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615">
                  <a:extLst>
                    <a:ext uri="{9D8B030D-6E8A-4147-A177-3AD203B41FA5}">
                      <a16:colId xmlns:a16="http://schemas.microsoft.com/office/drawing/2014/main" val="3140798841"/>
                    </a:ext>
                  </a:extLst>
                </a:gridCol>
                <a:gridCol w="862089">
                  <a:extLst>
                    <a:ext uri="{9D8B030D-6E8A-4147-A177-3AD203B41FA5}">
                      <a16:colId xmlns:a16="http://schemas.microsoft.com/office/drawing/2014/main" val="586982729"/>
                    </a:ext>
                  </a:extLst>
                </a:gridCol>
                <a:gridCol w="1651126">
                  <a:extLst>
                    <a:ext uri="{9D8B030D-6E8A-4147-A177-3AD203B41FA5}">
                      <a16:colId xmlns:a16="http://schemas.microsoft.com/office/drawing/2014/main" val="2275760332"/>
                    </a:ext>
                  </a:extLst>
                </a:gridCol>
                <a:gridCol w="1113708">
                  <a:extLst>
                    <a:ext uri="{9D8B030D-6E8A-4147-A177-3AD203B41FA5}">
                      <a16:colId xmlns:a16="http://schemas.microsoft.com/office/drawing/2014/main" val="84041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 מגדל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38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יוסי גיל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6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אפרים דוד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361871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AFE6A616-D5DD-4303-9CE0-472B65BD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38" y="4128053"/>
            <a:ext cx="1311234" cy="2682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C2ADA8-F7B2-4F23-AFB7-B13597D8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38" y="4479327"/>
            <a:ext cx="1311234" cy="26820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D25649-2172-4754-88DA-CC86E2EFC1DD}"/>
              </a:ext>
            </a:extLst>
          </p:cNvPr>
          <p:cNvCxnSpPr>
            <a:cxnSpLocks/>
          </p:cNvCxnSpPr>
          <p:nvPr/>
        </p:nvCxnSpPr>
        <p:spPr>
          <a:xfrm flipV="1">
            <a:off x="421574" y="3135153"/>
            <a:ext cx="9708078" cy="4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Beveled 44">
            <a:extLst>
              <a:ext uri="{FF2B5EF4-FFF2-40B4-BE49-F238E27FC236}">
                <a16:creationId xmlns:a16="http://schemas.microsoft.com/office/drawing/2014/main" id="{8C4C01AB-20C6-42F5-A446-8F081E1B3CA5}"/>
              </a:ext>
            </a:extLst>
          </p:cNvPr>
          <p:cNvSpPr/>
          <p:nvPr/>
        </p:nvSpPr>
        <p:spPr>
          <a:xfrm>
            <a:off x="6022606" y="2412832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שמור</a:t>
            </a:r>
            <a:endParaRPr lang="LID4096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1EECD-7DAF-423E-82E1-973DF0630143}"/>
              </a:ext>
            </a:extLst>
          </p:cNvPr>
          <p:cNvSpPr txBox="1"/>
          <p:nvPr/>
        </p:nvSpPr>
        <p:spPr>
          <a:xfrm>
            <a:off x="4189020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תשתית </a:t>
            </a:r>
            <a:r>
              <a:rPr lang="en-US" dirty="0"/>
              <a:t>DB</a:t>
            </a:r>
            <a:endParaRPr lang="LID40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784AF7-2C35-47E3-92EB-376BEEBD88FE}"/>
              </a:ext>
            </a:extLst>
          </p:cNvPr>
          <p:cNvSpPr txBox="1"/>
          <p:nvPr/>
        </p:nvSpPr>
        <p:spPr>
          <a:xfrm>
            <a:off x="5551234" y="1047966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מגדלים</a:t>
            </a:r>
            <a:endParaRPr lang="LID4096" dirty="0">
              <a:solidFill>
                <a:srgbClr val="7030A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438A8B-D764-4ACC-903A-6F1EC3F945EB}"/>
              </a:ext>
            </a:extLst>
          </p:cNvPr>
          <p:cNvSpPr/>
          <p:nvPr/>
        </p:nvSpPr>
        <p:spPr>
          <a:xfrm>
            <a:off x="6159265" y="4128053"/>
            <a:ext cx="306849" cy="268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FA19D3-CE28-4A42-A4B4-B2E58A808951}"/>
              </a:ext>
            </a:extLst>
          </p:cNvPr>
          <p:cNvSpPr/>
          <p:nvPr/>
        </p:nvSpPr>
        <p:spPr>
          <a:xfrm>
            <a:off x="6256145" y="4209800"/>
            <a:ext cx="114966" cy="106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8453338-0011-40EE-9FA0-DD3275A6D21A}"/>
              </a:ext>
            </a:extLst>
          </p:cNvPr>
          <p:cNvSpPr/>
          <p:nvPr/>
        </p:nvSpPr>
        <p:spPr>
          <a:xfrm>
            <a:off x="6159264" y="4497551"/>
            <a:ext cx="306849" cy="268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9F545E-E61B-45D9-B88F-909D2DF5F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21521"/>
              </p:ext>
            </p:extLst>
          </p:nvPr>
        </p:nvGraphicFramePr>
        <p:xfrm>
          <a:off x="7045431" y="1927681"/>
          <a:ext cx="25132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89">
                  <a:extLst>
                    <a:ext uri="{9D8B030D-6E8A-4147-A177-3AD203B41FA5}">
                      <a16:colId xmlns:a16="http://schemas.microsoft.com/office/drawing/2014/main" val="3229794689"/>
                    </a:ext>
                  </a:extLst>
                </a:gridCol>
                <a:gridCol w="1651126">
                  <a:extLst>
                    <a:ext uri="{9D8B030D-6E8A-4147-A177-3AD203B41FA5}">
                      <a16:colId xmlns:a16="http://schemas.microsoft.com/office/drawing/2014/main" val="74722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 מגדל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743622"/>
                  </a:ext>
                </a:extLst>
              </a:tr>
            </a:tbl>
          </a:graphicData>
        </a:graphic>
      </p:graphicFrame>
      <p:sp>
        <p:nvSpPr>
          <p:cNvPr id="41" name="Oval 40">
            <a:extLst>
              <a:ext uri="{FF2B5EF4-FFF2-40B4-BE49-F238E27FC236}">
                <a16:creationId xmlns:a16="http://schemas.microsoft.com/office/drawing/2014/main" id="{F1C4997F-6506-42B7-AC80-7EC4CD6A2339}"/>
              </a:ext>
            </a:extLst>
          </p:cNvPr>
          <p:cNvSpPr/>
          <p:nvPr/>
        </p:nvSpPr>
        <p:spPr>
          <a:xfrm>
            <a:off x="7332942" y="2347767"/>
            <a:ext cx="306849" cy="268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A41526-AA0A-43BF-87DD-892C18297A1F}"/>
              </a:ext>
            </a:extLst>
          </p:cNvPr>
          <p:cNvSpPr/>
          <p:nvPr/>
        </p:nvSpPr>
        <p:spPr>
          <a:xfrm>
            <a:off x="7428883" y="2430928"/>
            <a:ext cx="114966" cy="106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: Beveled 42">
            <a:extLst>
              <a:ext uri="{FF2B5EF4-FFF2-40B4-BE49-F238E27FC236}">
                <a16:creationId xmlns:a16="http://schemas.microsoft.com/office/drawing/2014/main" id="{CE13B9F5-6E8A-46C2-BAAD-E216B5B426F0}"/>
              </a:ext>
            </a:extLst>
          </p:cNvPr>
          <p:cNvSpPr/>
          <p:nvPr/>
        </p:nvSpPr>
        <p:spPr>
          <a:xfrm>
            <a:off x="5056843" y="2416183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בטל</a:t>
            </a:r>
            <a:endParaRPr lang="LID4096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8D4C33-1822-4AD3-8A39-B4E8DC040229}"/>
              </a:ext>
            </a:extLst>
          </p:cNvPr>
          <p:cNvSpPr/>
          <p:nvPr/>
        </p:nvSpPr>
        <p:spPr>
          <a:xfrm>
            <a:off x="10238633" y="2109296"/>
            <a:ext cx="1067665" cy="13849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549F75-D4E3-4998-8576-590F45583C35}"/>
              </a:ext>
            </a:extLst>
          </p:cNvPr>
          <p:cNvSpPr txBox="1"/>
          <p:nvPr/>
        </p:nvSpPr>
        <p:spPr>
          <a:xfrm>
            <a:off x="10261948" y="2186747"/>
            <a:ext cx="943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u="sng" dirty="0">
                <a:solidFill>
                  <a:srgbClr val="7030A0"/>
                </a:solidFill>
              </a:rPr>
              <a:t>מגדלים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פירות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עסקאות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חלקות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אריזות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בית אריזה</a:t>
            </a:r>
          </a:p>
          <a:p>
            <a:pPr algn="r" rtl="1"/>
            <a:endParaRPr lang="LID4096" sz="1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2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3B06C-928E-4905-A01F-2E0C1B6D55CC}"/>
              </a:ext>
            </a:extLst>
          </p:cNvPr>
          <p:cNvSpPr/>
          <p:nvPr/>
        </p:nvSpPr>
        <p:spPr>
          <a:xfrm>
            <a:off x="421574" y="302821"/>
            <a:ext cx="11584379" cy="638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F198-65BF-4327-87AC-B6CAE1F5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652" y="346089"/>
            <a:ext cx="1810670" cy="624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1CA93-F566-4708-AE08-A848487D6211}"/>
              </a:ext>
            </a:extLst>
          </p:cNvPr>
          <p:cNvSpPr txBox="1"/>
          <p:nvPr/>
        </p:nvSpPr>
        <p:spPr>
          <a:xfrm>
            <a:off x="7576456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קבלת פרי</a:t>
            </a:r>
            <a:endParaRPr lang="LID4096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EF940-9B57-455F-84A9-2D59D96D24AB}"/>
              </a:ext>
            </a:extLst>
          </p:cNvPr>
          <p:cNvSpPr txBox="1"/>
          <p:nvPr/>
        </p:nvSpPr>
        <p:spPr>
          <a:xfrm>
            <a:off x="611579" y="378148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יציאה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CF4D8-E665-4354-A2B6-30B32DBC66EA}"/>
              </a:ext>
            </a:extLst>
          </p:cNvPr>
          <p:cNvSpPr txBox="1"/>
          <p:nvPr/>
        </p:nvSpPr>
        <p:spPr>
          <a:xfrm>
            <a:off x="5882738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שוק מקומי</a:t>
            </a:r>
            <a:endParaRPr lang="LID4096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5931E8-435E-4FD2-B5F3-D996D6CD6396}"/>
              </a:ext>
            </a:extLst>
          </p:cNvPr>
          <p:cNvCxnSpPr/>
          <p:nvPr/>
        </p:nvCxnSpPr>
        <p:spPr>
          <a:xfrm>
            <a:off x="421574" y="1009403"/>
            <a:ext cx="115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5CB88-6DF2-450C-8974-0AA5B9101B94}"/>
              </a:ext>
            </a:extLst>
          </p:cNvPr>
          <p:cNvCxnSpPr>
            <a:cxnSpLocks/>
          </p:cNvCxnSpPr>
          <p:nvPr/>
        </p:nvCxnSpPr>
        <p:spPr>
          <a:xfrm flipH="1" flipV="1">
            <a:off x="10129652" y="1028683"/>
            <a:ext cx="77190" cy="567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401EF8-BAA2-4CF3-A898-A81CED112E70}"/>
              </a:ext>
            </a:extLst>
          </p:cNvPr>
          <p:cNvSpPr txBox="1"/>
          <p:nvPr/>
        </p:nvSpPr>
        <p:spPr>
          <a:xfrm>
            <a:off x="10758727" y="1531320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עדכונים </a:t>
            </a:r>
            <a:endParaRPr lang="LID4096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7E29D1-FD79-46A5-A329-4DA9B5BEE155}"/>
              </a:ext>
            </a:extLst>
          </p:cNvPr>
          <p:cNvSpPr/>
          <p:nvPr/>
        </p:nvSpPr>
        <p:spPr>
          <a:xfrm rot="19022717">
            <a:off x="10658378" y="1602621"/>
            <a:ext cx="160154" cy="150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60BD1E-A041-4390-BB7C-DF9A84AD041F}"/>
              </a:ext>
            </a:extLst>
          </p:cNvPr>
          <p:cNvSpPr/>
          <p:nvPr/>
        </p:nvSpPr>
        <p:spPr>
          <a:xfrm>
            <a:off x="10414660" y="1568290"/>
            <a:ext cx="1355766" cy="369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265996B0-380E-453F-9B17-DC6EA2074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37917"/>
              </p:ext>
            </p:extLst>
          </p:nvPr>
        </p:nvGraphicFramePr>
        <p:xfrm>
          <a:off x="3960421" y="3704160"/>
          <a:ext cx="55685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571">
                  <a:extLst>
                    <a:ext uri="{9D8B030D-6E8A-4147-A177-3AD203B41FA5}">
                      <a16:colId xmlns:a16="http://schemas.microsoft.com/office/drawing/2014/main" val="3140798841"/>
                    </a:ext>
                  </a:extLst>
                </a:gridCol>
                <a:gridCol w="664931">
                  <a:extLst>
                    <a:ext uri="{9D8B030D-6E8A-4147-A177-3AD203B41FA5}">
                      <a16:colId xmlns:a16="http://schemas.microsoft.com/office/drawing/2014/main" val="586982729"/>
                    </a:ext>
                  </a:extLst>
                </a:gridCol>
                <a:gridCol w="1273516">
                  <a:extLst>
                    <a:ext uri="{9D8B030D-6E8A-4147-A177-3AD203B41FA5}">
                      <a16:colId xmlns:a16="http://schemas.microsoft.com/office/drawing/2014/main" val="3067017201"/>
                    </a:ext>
                  </a:extLst>
                </a:gridCol>
                <a:gridCol w="1273516">
                  <a:extLst>
                    <a:ext uri="{9D8B030D-6E8A-4147-A177-3AD203B41FA5}">
                      <a16:colId xmlns:a16="http://schemas.microsoft.com/office/drawing/2014/main" val="2275760332"/>
                    </a:ext>
                  </a:extLst>
                </a:gridCol>
                <a:gridCol w="859005">
                  <a:extLst>
                    <a:ext uri="{9D8B030D-6E8A-4147-A177-3AD203B41FA5}">
                      <a16:colId xmlns:a16="http://schemas.microsoft.com/office/drawing/2014/main" val="84041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זן פרי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מין פרי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38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אטינגר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אבוקדו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6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מיה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מנגו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361871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AFE6A616-D5DD-4303-9CE0-472B65BD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636" y="4128053"/>
            <a:ext cx="1311234" cy="2682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C2ADA8-F7B2-4F23-AFB7-B13597D8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636" y="4479327"/>
            <a:ext cx="1311234" cy="26820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D25649-2172-4754-88DA-CC86E2EFC1DD}"/>
              </a:ext>
            </a:extLst>
          </p:cNvPr>
          <p:cNvCxnSpPr>
            <a:cxnSpLocks/>
          </p:cNvCxnSpPr>
          <p:nvPr/>
        </p:nvCxnSpPr>
        <p:spPr>
          <a:xfrm flipV="1">
            <a:off x="421574" y="3135153"/>
            <a:ext cx="9708078" cy="4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2E1EECD-7DAF-423E-82E1-973DF0630143}"/>
              </a:ext>
            </a:extLst>
          </p:cNvPr>
          <p:cNvSpPr txBox="1"/>
          <p:nvPr/>
        </p:nvSpPr>
        <p:spPr>
          <a:xfrm>
            <a:off x="4189020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תשתית </a:t>
            </a:r>
            <a:r>
              <a:rPr lang="en-US" dirty="0"/>
              <a:t>DB</a:t>
            </a:r>
            <a:endParaRPr lang="LID40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784AF7-2C35-47E3-92EB-376BEEBD88FE}"/>
              </a:ext>
            </a:extLst>
          </p:cNvPr>
          <p:cNvSpPr txBox="1"/>
          <p:nvPr/>
        </p:nvSpPr>
        <p:spPr>
          <a:xfrm>
            <a:off x="4937803" y="1047967"/>
            <a:ext cx="178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rgbClr val="7030A0"/>
                </a:solidFill>
              </a:rPr>
              <a:t>פירות – מין &amp; זן</a:t>
            </a:r>
            <a:endParaRPr lang="LID4096" dirty="0">
              <a:solidFill>
                <a:srgbClr val="7030A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017B91-6F72-47DB-AD11-D7758D6E93E7}"/>
              </a:ext>
            </a:extLst>
          </p:cNvPr>
          <p:cNvGrpSpPr/>
          <p:nvPr/>
        </p:nvGrpSpPr>
        <p:grpSpPr>
          <a:xfrm>
            <a:off x="5690182" y="4128053"/>
            <a:ext cx="306849" cy="268207"/>
            <a:chOff x="5690182" y="4128053"/>
            <a:chExt cx="306849" cy="2682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438A8B-D764-4ACC-903A-6F1EC3F945EB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FA19D3-CE28-4A42-A4B4-B2E58A808951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9F545E-E61B-45D9-B88F-909D2DF5F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078233"/>
              </p:ext>
            </p:extLst>
          </p:nvPr>
        </p:nvGraphicFramePr>
        <p:xfrm>
          <a:off x="6217348" y="1927681"/>
          <a:ext cx="32759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21">
                  <a:extLst>
                    <a:ext uri="{9D8B030D-6E8A-4147-A177-3AD203B41FA5}">
                      <a16:colId xmlns:a16="http://schemas.microsoft.com/office/drawing/2014/main" val="3229794689"/>
                    </a:ext>
                  </a:extLst>
                </a:gridCol>
                <a:gridCol w="1122091">
                  <a:extLst>
                    <a:ext uri="{9D8B030D-6E8A-4147-A177-3AD203B41FA5}">
                      <a16:colId xmlns:a16="http://schemas.microsoft.com/office/drawing/2014/main" val="3270439849"/>
                    </a:ext>
                  </a:extLst>
                </a:gridCol>
                <a:gridCol w="1317171">
                  <a:extLst>
                    <a:ext uri="{9D8B030D-6E8A-4147-A177-3AD203B41FA5}">
                      <a16:colId xmlns:a16="http://schemas.microsoft.com/office/drawing/2014/main" val="74722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זן פרי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מין פרי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743622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F80DCB7B-546C-4125-8EEE-DCFCD15832C6}"/>
              </a:ext>
            </a:extLst>
          </p:cNvPr>
          <p:cNvGrpSpPr/>
          <p:nvPr/>
        </p:nvGrpSpPr>
        <p:grpSpPr>
          <a:xfrm>
            <a:off x="5688001" y="4509536"/>
            <a:ext cx="306849" cy="268207"/>
            <a:chOff x="5690182" y="4128053"/>
            <a:chExt cx="306849" cy="26820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C085D4-8FDA-4019-B31E-21DD4DF154AE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B57000E-E60F-4E79-8209-133A6B03DCC3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7C1EB7-79D2-40D6-8A31-ED81B36CB9B0}"/>
              </a:ext>
            </a:extLst>
          </p:cNvPr>
          <p:cNvGrpSpPr/>
          <p:nvPr/>
        </p:nvGrpSpPr>
        <p:grpSpPr>
          <a:xfrm>
            <a:off x="6499882" y="2354017"/>
            <a:ext cx="306849" cy="268207"/>
            <a:chOff x="5690182" y="4128053"/>
            <a:chExt cx="306849" cy="26820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65FDD3-FC55-48AF-A3B3-D6D2CFFA4017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DFDCA36-0A41-4D97-9ED3-426E8C7BC0A9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51" name="Graphic 50" descr="Caret Down outline">
            <a:extLst>
              <a:ext uri="{FF2B5EF4-FFF2-40B4-BE49-F238E27FC236}">
                <a16:creationId xmlns:a16="http://schemas.microsoft.com/office/drawing/2014/main" id="{CB01872C-7876-4D18-835B-72250D115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112" y="2327094"/>
            <a:ext cx="322051" cy="322051"/>
          </a:xfrm>
          <a:prstGeom prst="rect">
            <a:avLst/>
          </a:prstGeom>
        </p:spPr>
      </p:pic>
      <p:sp>
        <p:nvSpPr>
          <p:cNvPr id="52" name="Rectangle: Beveled 51">
            <a:extLst>
              <a:ext uri="{FF2B5EF4-FFF2-40B4-BE49-F238E27FC236}">
                <a16:creationId xmlns:a16="http://schemas.microsoft.com/office/drawing/2014/main" id="{F4499439-E3E9-4B15-9446-2FB30DBD9828}"/>
              </a:ext>
            </a:extLst>
          </p:cNvPr>
          <p:cNvSpPr/>
          <p:nvPr/>
        </p:nvSpPr>
        <p:spPr>
          <a:xfrm>
            <a:off x="999209" y="1167377"/>
            <a:ext cx="145789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הוסף מין פרי</a:t>
            </a:r>
            <a:endParaRPr lang="LID4096" sz="16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CBBB3B48-C0AA-4C92-AAD2-6816246418A3}"/>
              </a:ext>
            </a:extLst>
          </p:cNvPr>
          <p:cNvSpPr/>
          <p:nvPr/>
        </p:nvSpPr>
        <p:spPr>
          <a:xfrm rot="16200000">
            <a:off x="2427726" y="1433052"/>
            <a:ext cx="319374" cy="19859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1DB47-58E1-488B-B5E9-5403DCCE4265}"/>
              </a:ext>
            </a:extLst>
          </p:cNvPr>
          <p:cNvSpPr/>
          <p:nvPr/>
        </p:nvSpPr>
        <p:spPr>
          <a:xfrm>
            <a:off x="652997" y="1684251"/>
            <a:ext cx="2733513" cy="78108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DAA304-DE33-43F7-91AF-3D47DEA7338F}"/>
              </a:ext>
            </a:extLst>
          </p:cNvPr>
          <p:cNvSpPr txBox="1"/>
          <p:nvPr/>
        </p:nvSpPr>
        <p:spPr>
          <a:xfrm>
            <a:off x="2019600" y="1836434"/>
            <a:ext cx="130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0070C0"/>
                </a:solidFill>
              </a:rPr>
              <a:t>פרי:</a:t>
            </a:r>
            <a:endParaRPr lang="LID4096" sz="1400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7B9798-9301-4D27-B865-4F68D94BFB26}"/>
              </a:ext>
            </a:extLst>
          </p:cNvPr>
          <p:cNvSpPr txBox="1"/>
          <p:nvPr/>
        </p:nvSpPr>
        <p:spPr>
          <a:xfrm>
            <a:off x="2045882" y="1879391"/>
            <a:ext cx="834874" cy="229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59" name="Rectangle: Beveled 58">
            <a:extLst>
              <a:ext uri="{FF2B5EF4-FFF2-40B4-BE49-F238E27FC236}">
                <a16:creationId xmlns:a16="http://schemas.microsoft.com/office/drawing/2014/main" id="{C69DFCE0-C99A-4633-ADF9-D6D9F24133C0}"/>
              </a:ext>
            </a:extLst>
          </p:cNvPr>
          <p:cNvSpPr/>
          <p:nvPr/>
        </p:nvSpPr>
        <p:spPr>
          <a:xfrm>
            <a:off x="1105416" y="1879391"/>
            <a:ext cx="737039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הוסף</a:t>
            </a:r>
            <a:endParaRPr lang="LID4096" sz="1600" dirty="0"/>
          </a:p>
        </p:txBody>
      </p:sp>
      <p:sp>
        <p:nvSpPr>
          <p:cNvPr id="60" name="Rectangle: Beveled 59">
            <a:extLst>
              <a:ext uri="{FF2B5EF4-FFF2-40B4-BE49-F238E27FC236}">
                <a16:creationId xmlns:a16="http://schemas.microsoft.com/office/drawing/2014/main" id="{8BA3603D-6A4A-4F43-A424-C0EDF6199F30}"/>
              </a:ext>
            </a:extLst>
          </p:cNvPr>
          <p:cNvSpPr/>
          <p:nvPr/>
        </p:nvSpPr>
        <p:spPr>
          <a:xfrm>
            <a:off x="1095243" y="2175960"/>
            <a:ext cx="737039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בטל</a:t>
            </a:r>
            <a:endParaRPr lang="LID4096" sz="1600" dirty="0"/>
          </a:p>
        </p:txBody>
      </p:sp>
      <p:sp>
        <p:nvSpPr>
          <p:cNvPr id="62" name="Rectangle: Beveled 61">
            <a:extLst>
              <a:ext uri="{FF2B5EF4-FFF2-40B4-BE49-F238E27FC236}">
                <a16:creationId xmlns:a16="http://schemas.microsoft.com/office/drawing/2014/main" id="{A3073840-2F4C-4C78-A15B-AF09AF84312C}"/>
              </a:ext>
            </a:extLst>
          </p:cNvPr>
          <p:cNvSpPr/>
          <p:nvPr/>
        </p:nvSpPr>
        <p:spPr>
          <a:xfrm>
            <a:off x="5246142" y="2418899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שמור</a:t>
            </a:r>
            <a:endParaRPr lang="LID4096" sz="1600" dirty="0"/>
          </a:p>
        </p:txBody>
      </p:sp>
      <p:sp>
        <p:nvSpPr>
          <p:cNvPr id="63" name="Rectangle: Beveled 62">
            <a:extLst>
              <a:ext uri="{FF2B5EF4-FFF2-40B4-BE49-F238E27FC236}">
                <a16:creationId xmlns:a16="http://schemas.microsoft.com/office/drawing/2014/main" id="{EC520CCC-0221-4411-9B83-9B01EF23B401}"/>
              </a:ext>
            </a:extLst>
          </p:cNvPr>
          <p:cNvSpPr/>
          <p:nvPr/>
        </p:nvSpPr>
        <p:spPr>
          <a:xfrm>
            <a:off x="4280379" y="2422250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בטל</a:t>
            </a:r>
            <a:endParaRPr lang="LID4096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9259BB-82E1-4BE8-B6BB-6807FA581597}"/>
              </a:ext>
            </a:extLst>
          </p:cNvPr>
          <p:cNvSpPr/>
          <p:nvPr/>
        </p:nvSpPr>
        <p:spPr>
          <a:xfrm>
            <a:off x="10238633" y="2109296"/>
            <a:ext cx="1067665" cy="13849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370C3C-9799-45DA-BE9F-A4DC178EA7FE}"/>
              </a:ext>
            </a:extLst>
          </p:cNvPr>
          <p:cNvSpPr txBox="1"/>
          <p:nvPr/>
        </p:nvSpPr>
        <p:spPr>
          <a:xfrm>
            <a:off x="10261948" y="2186747"/>
            <a:ext cx="943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מגדלים</a:t>
            </a:r>
          </a:p>
          <a:p>
            <a:pPr algn="r" rtl="1"/>
            <a:r>
              <a:rPr lang="he-IL" sz="1400" u="sng" dirty="0">
                <a:solidFill>
                  <a:srgbClr val="7030A0"/>
                </a:solidFill>
              </a:rPr>
              <a:t>פירות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עסקאות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חלקות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אריזות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בית אריזה</a:t>
            </a:r>
          </a:p>
          <a:p>
            <a:pPr algn="r" rtl="1"/>
            <a:endParaRPr lang="LID4096" sz="1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8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91ECC0F8-4986-4D49-8984-9E85E5411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49687"/>
              </p:ext>
            </p:extLst>
          </p:nvPr>
        </p:nvGraphicFramePr>
        <p:xfrm>
          <a:off x="1343677" y="3748472"/>
          <a:ext cx="8578158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64">
                  <a:extLst>
                    <a:ext uri="{9D8B030D-6E8A-4147-A177-3AD203B41FA5}">
                      <a16:colId xmlns:a16="http://schemas.microsoft.com/office/drawing/2014/main" val="467221728"/>
                    </a:ext>
                  </a:extLst>
                </a:gridCol>
                <a:gridCol w="710951">
                  <a:extLst>
                    <a:ext uri="{9D8B030D-6E8A-4147-A177-3AD203B41FA5}">
                      <a16:colId xmlns:a16="http://schemas.microsoft.com/office/drawing/2014/main" val="2237637619"/>
                    </a:ext>
                  </a:extLst>
                </a:gridCol>
                <a:gridCol w="606453">
                  <a:extLst>
                    <a:ext uri="{9D8B030D-6E8A-4147-A177-3AD203B41FA5}">
                      <a16:colId xmlns:a16="http://schemas.microsoft.com/office/drawing/2014/main" val="2793465845"/>
                    </a:ext>
                  </a:extLst>
                </a:gridCol>
                <a:gridCol w="838483">
                  <a:extLst>
                    <a:ext uri="{9D8B030D-6E8A-4147-A177-3AD203B41FA5}">
                      <a16:colId xmlns:a16="http://schemas.microsoft.com/office/drawing/2014/main" val="1747322831"/>
                    </a:ext>
                  </a:extLst>
                </a:gridCol>
                <a:gridCol w="656204">
                  <a:extLst>
                    <a:ext uri="{9D8B030D-6E8A-4147-A177-3AD203B41FA5}">
                      <a16:colId xmlns:a16="http://schemas.microsoft.com/office/drawing/2014/main" val="1060653724"/>
                    </a:ext>
                  </a:extLst>
                </a:gridCol>
                <a:gridCol w="747446">
                  <a:extLst>
                    <a:ext uri="{9D8B030D-6E8A-4147-A177-3AD203B41FA5}">
                      <a16:colId xmlns:a16="http://schemas.microsoft.com/office/drawing/2014/main" val="1836583659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358209547"/>
                    </a:ext>
                  </a:extLst>
                </a:gridCol>
                <a:gridCol w="676893">
                  <a:extLst>
                    <a:ext uri="{9D8B030D-6E8A-4147-A177-3AD203B41FA5}">
                      <a16:colId xmlns:a16="http://schemas.microsoft.com/office/drawing/2014/main" val="1973580813"/>
                    </a:ext>
                  </a:extLst>
                </a:gridCol>
                <a:gridCol w="459917">
                  <a:extLst>
                    <a:ext uri="{9D8B030D-6E8A-4147-A177-3AD203B41FA5}">
                      <a16:colId xmlns:a16="http://schemas.microsoft.com/office/drawing/2014/main" val="637414711"/>
                    </a:ext>
                  </a:extLst>
                </a:gridCol>
                <a:gridCol w="691606">
                  <a:extLst>
                    <a:ext uri="{9D8B030D-6E8A-4147-A177-3AD203B41FA5}">
                      <a16:colId xmlns:a16="http://schemas.microsoft.com/office/drawing/2014/main" val="1512338276"/>
                    </a:ext>
                  </a:extLst>
                </a:gridCol>
                <a:gridCol w="713943">
                  <a:extLst>
                    <a:ext uri="{9D8B030D-6E8A-4147-A177-3AD203B41FA5}">
                      <a16:colId xmlns:a16="http://schemas.microsoft.com/office/drawing/2014/main" val="4278259689"/>
                    </a:ext>
                  </a:extLst>
                </a:gridCol>
                <a:gridCol w="776795">
                  <a:extLst>
                    <a:ext uri="{9D8B030D-6E8A-4147-A177-3AD203B41FA5}">
                      <a16:colId xmlns:a16="http://schemas.microsoft.com/office/drawing/2014/main" val="372721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תאריך </a:t>
                      </a:r>
                    </a:p>
                    <a:p>
                      <a:pPr algn="ctr" rtl="1"/>
                      <a:r>
                        <a:rPr lang="he-IL" sz="1400" dirty="0"/>
                        <a:t>מחיר 3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מחיר 3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תאריך </a:t>
                      </a:r>
                    </a:p>
                    <a:p>
                      <a:pPr algn="ctr" rtl="1"/>
                      <a:r>
                        <a:rPr lang="he-IL" sz="1400" dirty="0"/>
                        <a:t>מחיר 2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מחיר 2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תאריך </a:t>
                      </a:r>
                    </a:p>
                    <a:p>
                      <a:pPr algn="ctr" rtl="1"/>
                      <a:r>
                        <a:rPr lang="he-IL" sz="1400" dirty="0"/>
                        <a:t>מחיר 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מחיר 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עסקה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זן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עונה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עד תאריך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עסקה מתאריך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92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31-09-21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0.66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30-07-21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0.65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27-07-21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6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מיה בשל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מיה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2021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31-07-21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01-07-21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76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02-10-21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0.66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31-08-21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0.65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29-08-21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6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מיה בשל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מיה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2021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31-08-21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00" dirty="0"/>
                        <a:t>01-08-21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705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563B06C-928E-4905-A01F-2E0C1B6D55CC}"/>
              </a:ext>
            </a:extLst>
          </p:cNvPr>
          <p:cNvSpPr/>
          <p:nvPr/>
        </p:nvSpPr>
        <p:spPr>
          <a:xfrm>
            <a:off x="421574" y="302821"/>
            <a:ext cx="11584379" cy="638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F198-65BF-4327-87AC-B6CAE1F5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652" y="346089"/>
            <a:ext cx="1810670" cy="624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1CA93-F566-4708-AE08-A848487D6211}"/>
              </a:ext>
            </a:extLst>
          </p:cNvPr>
          <p:cNvSpPr txBox="1"/>
          <p:nvPr/>
        </p:nvSpPr>
        <p:spPr>
          <a:xfrm>
            <a:off x="7576456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קבלת פרי</a:t>
            </a:r>
            <a:endParaRPr lang="LID4096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EF940-9B57-455F-84A9-2D59D96D24AB}"/>
              </a:ext>
            </a:extLst>
          </p:cNvPr>
          <p:cNvSpPr txBox="1"/>
          <p:nvPr/>
        </p:nvSpPr>
        <p:spPr>
          <a:xfrm>
            <a:off x="611579" y="378148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יציאה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CF4D8-E665-4354-A2B6-30B32DBC66EA}"/>
              </a:ext>
            </a:extLst>
          </p:cNvPr>
          <p:cNvSpPr txBox="1"/>
          <p:nvPr/>
        </p:nvSpPr>
        <p:spPr>
          <a:xfrm>
            <a:off x="5882738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שוק מקומי</a:t>
            </a:r>
            <a:endParaRPr lang="LID4096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5931E8-435E-4FD2-B5F3-D996D6CD6396}"/>
              </a:ext>
            </a:extLst>
          </p:cNvPr>
          <p:cNvCxnSpPr/>
          <p:nvPr/>
        </p:nvCxnSpPr>
        <p:spPr>
          <a:xfrm>
            <a:off x="421574" y="1009403"/>
            <a:ext cx="115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5CB88-6DF2-450C-8974-0AA5B9101B94}"/>
              </a:ext>
            </a:extLst>
          </p:cNvPr>
          <p:cNvCxnSpPr>
            <a:cxnSpLocks/>
          </p:cNvCxnSpPr>
          <p:nvPr/>
        </p:nvCxnSpPr>
        <p:spPr>
          <a:xfrm flipH="1" flipV="1">
            <a:off x="10129652" y="1028683"/>
            <a:ext cx="77190" cy="567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401EF8-BAA2-4CF3-A898-A81CED112E70}"/>
              </a:ext>
            </a:extLst>
          </p:cNvPr>
          <p:cNvSpPr txBox="1"/>
          <p:nvPr/>
        </p:nvSpPr>
        <p:spPr>
          <a:xfrm>
            <a:off x="10758727" y="1531320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עדכונים </a:t>
            </a:r>
            <a:endParaRPr lang="LID4096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7E29D1-FD79-46A5-A329-4DA9B5BEE155}"/>
              </a:ext>
            </a:extLst>
          </p:cNvPr>
          <p:cNvSpPr/>
          <p:nvPr/>
        </p:nvSpPr>
        <p:spPr>
          <a:xfrm rot="19022717">
            <a:off x="10658378" y="1602621"/>
            <a:ext cx="160154" cy="150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60BD1E-A041-4390-BB7C-DF9A84AD041F}"/>
              </a:ext>
            </a:extLst>
          </p:cNvPr>
          <p:cNvSpPr/>
          <p:nvPr/>
        </p:nvSpPr>
        <p:spPr>
          <a:xfrm>
            <a:off x="10414660" y="1568290"/>
            <a:ext cx="1355766" cy="369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1EECD-7DAF-423E-82E1-973DF0630143}"/>
              </a:ext>
            </a:extLst>
          </p:cNvPr>
          <p:cNvSpPr txBox="1"/>
          <p:nvPr/>
        </p:nvSpPr>
        <p:spPr>
          <a:xfrm>
            <a:off x="4189020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תשתית </a:t>
            </a:r>
            <a:r>
              <a:rPr lang="en-US" dirty="0"/>
              <a:t>DB</a:t>
            </a:r>
            <a:endParaRPr lang="LID40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784AF7-2C35-47E3-92EB-376BEEBD88FE}"/>
              </a:ext>
            </a:extLst>
          </p:cNvPr>
          <p:cNvSpPr txBox="1"/>
          <p:nvPr/>
        </p:nvSpPr>
        <p:spPr>
          <a:xfrm>
            <a:off x="4120285" y="999227"/>
            <a:ext cx="28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rgbClr val="7030A0"/>
                </a:solidFill>
              </a:rPr>
              <a:t>עסקאות</a:t>
            </a:r>
            <a:endParaRPr lang="LID4096" dirty="0">
              <a:solidFill>
                <a:srgbClr val="7030A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BC626D-87EF-440F-9193-D228F16D284E}"/>
              </a:ext>
            </a:extLst>
          </p:cNvPr>
          <p:cNvSpPr txBox="1"/>
          <p:nvPr/>
        </p:nvSpPr>
        <p:spPr>
          <a:xfrm>
            <a:off x="7957777" y="1438460"/>
            <a:ext cx="130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0070C0"/>
                </a:solidFill>
              </a:rPr>
              <a:t>בחר זן:</a:t>
            </a:r>
            <a:endParaRPr lang="LID4096" sz="1400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09DED0-1541-4415-99E0-8312635DC6AA}"/>
              </a:ext>
            </a:extLst>
          </p:cNvPr>
          <p:cNvSpPr txBox="1"/>
          <p:nvPr/>
        </p:nvSpPr>
        <p:spPr>
          <a:xfrm>
            <a:off x="6945405" y="1430445"/>
            <a:ext cx="1252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מיה</a:t>
            </a:r>
            <a:endParaRPr lang="LID4096" sz="1400" dirty="0"/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286A9EFB-1DFC-4084-8C97-673899E4F30C}"/>
              </a:ext>
            </a:extLst>
          </p:cNvPr>
          <p:cNvSpPr/>
          <p:nvPr/>
        </p:nvSpPr>
        <p:spPr>
          <a:xfrm>
            <a:off x="1075669" y="3748472"/>
            <a:ext cx="201881" cy="1259840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>
              <a:solidFill>
                <a:sysClr val="windowText" lastClr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D8E198-297B-4557-A70B-A58E98437ABF}"/>
              </a:ext>
            </a:extLst>
          </p:cNvPr>
          <p:cNvSpPr txBox="1"/>
          <p:nvPr/>
        </p:nvSpPr>
        <p:spPr>
          <a:xfrm>
            <a:off x="401776" y="3881737"/>
            <a:ext cx="734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acs</a:t>
            </a:r>
            <a:r>
              <a:rPr lang="en-US" sz="1200" dirty="0"/>
              <a:t>. order per “from date”</a:t>
            </a:r>
            <a:endParaRPr lang="LID4096" sz="1200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8892DEF-8CA7-46B2-94DA-E9FD11BCB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76" y="4327566"/>
            <a:ext cx="1161446" cy="23756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F3E5FBD-E8E9-48B6-AF47-93494D3A5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78" y="4675914"/>
            <a:ext cx="1161446" cy="237569"/>
          </a:xfrm>
          <a:prstGeom prst="rect">
            <a:avLst/>
          </a:prstGeom>
        </p:spPr>
      </p:pic>
      <p:sp>
        <p:nvSpPr>
          <p:cNvPr id="66" name="Rectangle: Beveled 65">
            <a:extLst>
              <a:ext uri="{FF2B5EF4-FFF2-40B4-BE49-F238E27FC236}">
                <a16:creationId xmlns:a16="http://schemas.microsoft.com/office/drawing/2014/main" id="{9E5753B8-6C66-46E3-A57A-F07FDFC8E3AE}"/>
              </a:ext>
            </a:extLst>
          </p:cNvPr>
          <p:cNvSpPr/>
          <p:nvPr/>
        </p:nvSpPr>
        <p:spPr>
          <a:xfrm>
            <a:off x="1521263" y="2987409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שמור</a:t>
            </a:r>
            <a:endParaRPr lang="LID4096" sz="160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718FCB53-E0EA-45E3-AF26-550F157EA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95600"/>
              </p:ext>
            </p:extLst>
          </p:nvPr>
        </p:nvGraphicFramePr>
        <p:xfrm>
          <a:off x="2436061" y="2366124"/>
          <a:ext cx="747494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960">
                  <a:extLst>
                    <a:ext uri="{9D8B030D-6E8A-4147-A177-3AD203B41FA5}">
                      <a16:colId xmlns:a16="http://schemas.microsoft.com/office/drawing/2014/main" val="2237637619"/>
                    </a:ext>
                  </a:extLst>
                </a:gridCol>
                <a:gridCol w="592649">
                  <a:extLst>
                    <a:ext uri="{9D8B030D-6E8A-4147-A177-3AD203B41FA5}">
                      <a16:colId xmlns:a16="http://schemas.microsoft.com/office/drawing/2014/main" val="2793465845"/>
                    </a:ext>
                  </a:extLst>
                </a:gridCol>
                <a:gridCol w="819398">
                  <a:extLst>
                    <a:ext uri="{9D8B030D-6E8A-4147-A177-3AD203B41FA5}">
                      <a16:colId xmlns:a16="http://schemas.microsoft.com/office/drawing/2014/main" val="1747322831"/>
                    </a:ext>
                  </a:extLst>
                </a:gridCol>
                <a:gridCol w="641267">
                  <a:extLst>
                    <a:ext uri="{9D8B030D-6E8A-4147-A177-3AD203B41FA5}">
                      <a16:colId xmlns:a16="http://schemas.microsoft.com/office/drawing/2014/main" val="106065372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836583659"/>
                    </a:ext>
                  </a:extLst>
                </a:gridCol>
                <a:gridCol w="570016">
                  <a:extLst>
                    <a:ext uri="{9D8B030D-6E8A-4147-A177-3AD203B41FA5}">
                      <a16:colId xmlns:a16="http://schemas.microsoft.com/office/drawing/2014/main" val="35820954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1973580813"/>
                    </a:ext>
                  </a:extLst>
                </a:gridCol>
                <a:gridCol w="356260">
                  <a:extLst>
                    <a:ext uri="{9D8B030D-6E8A-4147-A177-3AD203B41FA5}">
                      <a16:colId xmlns:a16="http://schemas.microsoft.com/office/drawing/2014/main" val="637414711"/>
                    </a:ext>
                  </a:extLst>
                </a:gridCol>
                <a:gridCol w="675865">
                  <a:extLst>
                    <a:ext uri="{9D8B030D-6E8A-4147-A177-3AD203B41FA5}">
                      <a16:colId xmlns:a16="http://schemas.microsoft.com/office/drawing/2014/main" val="1512338276"/>
                    </a:ext>
                  </a:extLst>
                </a:gridCol>
                <a:gridCol w="697693">
                  <a:extLst>
                    <a:ext uri="{9D8B030D-6E8A-4147-A177-3AD203B41FA5}">
                      <a16:colId xmlns:a16="http://schemas.microsoft.com/office/drawing/2014/main" val="4278259689"/>
                    </a:ext>
                  </a:extLst>
                </a:gridCol>
                <a:gridCol w="759114">
                  <a:extLst>
                    <a:ext uri="{9D8B030D-6E8A-4147-A177-3AD203B41FA5}">
                      <a16:colId xmlns:a16="http://schemas.microsoft.com/office/drawing/2014/main" val="372721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תאריך </a:t>
                      </a:r>
                    </a:p>
                    <a:p>
                      <a:pPr algn="ctr" rtl="1"/>
                      <a:r>
                        <a:rPr lang="he-IL" sz="1400" dirty="0"/>
                        <a:t>מחיר 3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מחיר 3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תאריך </a:t>
                      </a:r>
                    </a:p>
                    <a:p>
                      <a:pPr algn="ctr" rtl="1"/>
                      <a:r>
                        <a:rPr lang="he-IL" sz="1400" dirty="0"/>
                        <a:t>מחיר 2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מחיר 2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תאריך </a:t>
                      </a:r>
                    </a:p>
                    <a:p>
                      <a:pPr algn="ctr" rtl="1"/>
                      <a:r>
                        <a:rPr lang="he-IL" sz="1400" dirty="0"/>
                        <a:t>מחיר 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מחיר 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עסקה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זן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עונה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עד תאריך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עסקה מתאריך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92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/>
                        <a:t>2021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766409"/>
                  </a:ext>
                </a:extLst>
              </a:tr>
            </a:tbl>
          </a:graphicData>
        </a:graphic>
      </p:graphicFrame>
      <p:pic>
        <p:nvPicPr>
          <p:cNvPr id="70" name="Graphic 69" descr="Caret Down outline">
            <a:extLst>
              <a:ext uri="{FF2B5EF4-FFF2-40B4-BE49-F238E27FC236}">
                <a16:creationId xmlns:a16="http://schemas.microsoft.com/office/drawing/2014/main" id="{6751E001-8183-405A-9940-7E4394076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3950" y="1762065"/>
            <a:ext cx="322051" cy="32205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CBE8221-49F6-493D-82C1-D94219372768}"/>
              </a:ext>
            </a:extLst>
          </p:cNvPr>
          <p:cNvSpPr txBox="1"/>
          <p:nvPr/>
        </p:nvSpPr>
        <p:spPr>
          <a:xfrm>
            <a:off x="7966322" y="1771122"/>
            <a:ext cx="130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0070C0"/>
                </a:solidFill>
              </a:rPr>
              <a:t>בחר עסקה:</a:t>
            </a:r>
            <a:endParaRPr lang="LID4096" sz="1400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D6E6C5-57E8-4DD6-B960-40AB963D726B}"/>
              </a:ext>
            </a:extLst>
          </p:cNvPr>
          <p:cNvSpPr txBox="1"/>
          <p:nvPr/>
        </p:nvSpPr>
        <p:spPr>
          <a:xfrm>
            <a:off x="6953950" y="1786859"/>
            <a:ext cx="1252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מיה בשל</a:t>
            </a:r>
            <a:endParaRPr lang="LID4096" sz="1400" dirty="0"/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A024C985-CB64-4846-BC7D-E61F0D898990}"/>
              </a:ext>
            </a:extLst>
          </p:cNvPr>
          <p:cNvSpPr/>
          <p:nvPr/>
        </p:nvSpPr>
        <p:spPr>
          <a:xfrm>
            <a:off x="4489924" y="1489825"/>
            <a:ext cx="1929954" cy="334866"/>
          </a:xfrm>
          <a:prstGeom prst="wedgeRoundRectCallout">
            <a:avLst>
              <a:gd name="adj1" fmla="val 77711"/>
              <a:gd name="adj2" fmla="val -137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Bring only when active ==1</a:t>
            </a:r>
            <a:endParaRPr lang="LID4096" sz="1200" dirty="0">
              <a:solidFill>
                <a:sysClr val="windowText" lastClr="000000"/>
              </a:solidFill>
            </a:endParaRPr>
          </a:p>
        </p:txBody>
      </p:sp>
      <p:sp>
        <p:nvSpPr>
          <p:cNvPr id="80" name="Speech Bubble: Rectangle with Corners Rounded 79">
            <a:extLst>
              <a:ext uri="{FF2B5EF4-FFF2-40B4-BE49-F238E27FC236}">
                <a16:creationId xmlns:a16="http://schemas.microsoft.com/office/drawing/2014/main" id="{8B9B88E0-1BFA-47FC-9534-24895E80337D}"/>
              </a:ext>
            </a:extLst>
          </p:cNvPr>
          <p:cNvSpPr/>
          <p:nvPr/>
        </p:nvSpPr>
        <p:spPr>
          <a:xfrm>
            <a:off x="4500521" y="1475538"/>
            <a:ext cx="1929954" cy="334866"/>
          </a:xfrm>
          <a:prstGeom prst="wedgeRoundRectCallout">
            <a:avLst>
              <a:gd name="adj1" fmla="val 75865"/>
              <a:gd name="adj2" fmla="val 7668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Bring only when active ==1</a:t>
            </a:r>
            <a:endParaRPr lang="LID4096" sz="1200" dirty="0">
              <a:solidFill>
                <a:sysClr val="windowText" lastClr="000000"/>
              </a:solidFill>
            </a:endParaRPr>
          </a:p>
        </p:txBody>
      </p:sp>
      <p:pic>
        <p:nvPicPr>
          <p:cNvPr id="81" name="Graphic 80" descr="Caret Down outline">
            <a:extLst>
              <a:ext uri="{FF2B5EF4-FFF2-40B4-BE49-F238E27FC236}">
                <a16:creationId xmlns:a16="http://schemas.microsoft.com/office/drawing/2014/main" id="{14385136-2D01-46FA-A5CF-0FB243D68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8003" y="1460889"/>
            <a:ext cx="322051" cy="322051"/>
          </a:xfrm>
          <a:prstGeom prst="rect">
            <a:avLst/>
          </a:prstGeom>
        </p:spPr>
      </p:pic>
      <p:sp>
        <p:nvSpPr>
          <p:cNvPr id="82" name="Rectangle: Beveled 81">
            <a:extLst>
              <a:ext uri="{FF2B5EF4-FFF2-40B4-BE49-F238E27FC236}">
                <a16:creationId xmlns:a16="http://schemas.microsoft.com/office/drawing/2014/main" id="{9664EA3A-B848-48F7-93D2-8A2FF0D7131F}"/>
              </a:ext>
            </a:extLst>
          </p:cNvPr>
          <p:cNvSpPr/>
          <p:nvPr/>
        </p:nvSpPr>
        <p:spPr>
          <a:xfrm>
            <a:off x="828197" y="1146285"/>
            <a:ext cx="1929954" cy="3729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הוסף קשר זן-עסקה</a:t>
            </a:r>
            <a:endParaRPr lang="LID4096" sz="1600" dirty="0"/>
          </a:p>
        </p:txBody>
      </p:sp>
      <p:sp>
        <p:nvSpPr>
          <p:cNvPr id="84" name="Speech Bubble: Rectangle with Corners Rounded 83">
            <a:extLst>
              <a:ext uri="{FF2B5EF4-FFF2-40B4-BE49-F238E27FC236}">
                <a16:creationId xmlns:a16="http://schemas.microsoft.com/office/drawing/2014/main" id="{2FD7A965-AEA4-4AC2-975D-B393A04C625C}"/>
              </a:ext>
            </a:extLst>
          </p:cNvPr>
          <p:cNvSpPr/>
          <p:nvPr/>
        </p:nvSpPr>
        <p:spPr>
          <a:xfrm>
            <a:off x="828197" y="1843104"/>
            <a:ext cx="1271228" cy="242938"/>
          </a:xfrm>
          <a:prstGeom prst="wedgeRoundRectCallout">
            <a:avLst>
              <a:gd name="adj1" fmla="val 40059"/>
              <a:gd name="adj2" fmla="val -20558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View next page</a:t>
            </a:r>
            <a:endParaRPr lang="LID4096" sz="12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: Beveled 84">
            <a:extLst>
              <a:ext uri="{FF2B5EF4-FFF2-40B4-BE49-F238E27FC236}">
                <a16:creationId xmlns:a16="http://schemas.microsoft.com/office/drawing/2014/main" id="{3473F3F9-2E58-4256-AF2B-44FDBCEA58DB}"/>
              </a:ext>
            </a:extLst>
          </p:cNvPr>
          <p:cNvSpPr/>
          <p:nvPr/>
        </p:nvSpPr>
        <p:spPr>
          <a:xfrm>
            <a:off x="580797" y="2987409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בטל</a:t>
            </a:r>
            <a:endParaRPr lang="LID4096" sz="16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6397B2-D277-445F-B3FA-BC27F231D9DE}"/>
              </a:ext>
            </a:extLst>
          </p:cNvPr>
          <p:cNvCxnSpPr>
            <a:cxnSpLocks/>
          </p:cNvCxnSpPr>
          <p:nvPr/>
        </p:nvCxnSpPr>
        <p:spPr>
          <a:xfrm flipV="1">
            <a:off x="446974" y="3377685"/>
            <a:ext cx="9746673" cy="39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9615F0-2A51-46FA-8E23-ED6135D61165}"/>
              </a:ext>
            </a:extLst>
          </p:cNvPr>
          <p:cNvCxnSpPr>
            <a:cxnSpLocks/>
            <a:stCxn id="81" idx="1"/>
          </p:cNvCxnSpPr>
          <p:nvPr/>
        </p:nvCxnSpPr>
        <p:spPr>
          <a:xfrm>
            <a:off x="6958003" y="1621915"/>
            <a:ext cx="618453" cy="113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6FBB51F-AF49-495E-AC6E-A9A7C31B427C}"/>
              </a:ext>
            </a:extLst>
          </p:cNvPr>
          <p:cNvCxnSpPr>
            <a:cxnSpLocks/>
          </p:cNvCxnSpPr>
          <p:nvPr/>
        </p:nvCxnSpPr>
        <p:spPr>
          <a:xfrm flipH="1">
            <a:off x="6990187" y="1797934"/>
            <a:ext cx="95745" cy="102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B34C2F2-65CD-44B7-9014-8691038D8779}"/>
              </a:ext>
            </a:extLst>
          </p:cNvPr>
          <p:cNvSpPr/>
          <p:nvPr/>
        </p:nvSpPr>
        <p:spPr>
          <a:xfrm>
            <a:off x="10238633" y="2109296"/>
            <a:ext cx="1067665" cy="13849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45FBF3-9021-47AB-BE56-582F7211420C}"/>
              </a:ext>
            </a:extLst>
          </p:cNvPr>
          <p:cNvSpPr txBox="1"/>
          <p:nvPr/>
        </p:nvSpPr>
        <p:spPr>
          <a:xfrm>
            <a:off x="10261948" y="2186747"/>
            <a:ext cx="943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מגדלים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פירות</a:t>
            </a:r>
          </a:p>
          <a:p>
            <a:pPr algn="r" rtl="1"/>
            <a:r>
              <a:rPr lang="he-IL" sz="1400" u="sng" dirty="0">
                <a:solidFill>
                  <a:srgbClr val="7030A0"/>
                </a:solidFill>
              </a:rPr>
              <a:t>עסקאות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חלקות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אריזות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בית אריזה</a:t>
            </a:r>
          </a:p>
          <a:p>
            <a:pPr algn="r" rtl="1"/>
            <a:endParaRPr lang="LID4096" sz="1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7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3B06C-928E-4905-A01F-2E0C1B6D55CC}"/>
              </a:ext>
            </a:extLst>
          </p:cNvPr>
          <p:cNvSpPr/>
          <p:nvPr/>
        </p:nvSpPr>
        <p:spPr>
          <a:xfrm>
            <a:off x="421574" y="302821"/>
            <a:ext cx="11584379" cy="638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F198-65BF-4327-87AC-B6CAE1F5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652" y="346089"/>
            <a:ext cx="1810670" cy="624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1CA93-F566-4708-AE08-A848487D6211}"/>
              </a:ext>
            </a:extLst>
          </p:cNvPr>
          <p:cNvSpPr txBox="1"/>
          <p:nvPr/>
        </p:nvSpPr>
        <p:spPr>
          <a:xfrm>
            <a:off x="7576456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קבלת פרי</a:t>
            </a:r>
            <a:endParaRPr lang="LID4096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EF940-9B57-455F-84A9-2D59D96D24AB}"/>
              </a:ext>
            </a:extLst>
          </p:cNvPr>
          <p:cNvSpPr txBox="1"/>
          <p:nvPr/>
        </p:nvSpPr>
        <p:spPr>
          <a:xfrm>
            <a:off x="611579" y="378148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יציאה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CF4D8-E665-4354-A2B6-30B32DBC66EA}"/>
              </a:ext>
            </a:extLst>
          </p:cNvPr>
          <p:cNvSpPr txBox="1"/>
          <p:nvPr/>
        </p:nvSpPr>
        <p:spPr>
          <a:xfrm>
            <a:off x="5882738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שוק מקומי</a:t>
            </a:r>
            <a:endParaRPr lang="LID4096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5931E8-435E-4FD2-B5F3-D996D6CD6396}"/>
              </a:ext>
            </a:extLst>
          </p:cNvPr>
          <p:cNvCxnSpPr/>
          <p:nvPr/>
        </p:nvCxnSpPr>
        <p:spPr>
          <a:xfrm>
            <a:off x="421574" y="1009403"/>
            <a:ext cx="115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5CB88-6DF2-450C-8974-0AA5B9101B94}"/>
              </a:ext>
            </a:extLst>
          </p:cNvPr>
          <p:cNvCxnSpPr>
            <a:cxnSpLocks/>
          </p:cNvCxnSpPr>
          <p:nvPr/>
        </p:nvCxnSpPr>
        <p:spPr>
          <a:xfrm flipH="1" flipV="1">
            <a:off x="10129652" y="1028683"/>
            <a:ext cx="77190" cy="567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265996B0-380E-453F-9B17-DC6EA2074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42197"/>
              </p:ext>
            </p:extLst>
          </p:nvPr>
        </p:nvGraphicFramePr>
        <p:xfrm>
          <a:off x="3960421" y="3704160"/>
          <a:ext cx="55685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571">
                  <a:extLst>
                    <a:ext uri="{9D8B030D-6E8A-4147-A177-3AD203B41FA5}">
                      <a16:colId xmlns:a16="http://schemas.microsoft.com/office/drawing/2014/main" val="3140798841"/>
                    </a:ext>
                  </a:extLst>
                </a:gridCol>
                <a:gridCol w="664931">
                  <a:extLst>
                    <a:ext uri="{9D8B030D-6E8A-4147-A177-3AD203B41FA5}">
                      <a16:colId xmlns:a16="http://schemas.microsoft.com/office/drawing/2014/main" val="586982729"/>
                    </a:ext>
                  </a:extLst>
                </a:gridCol>
                <a:gridCol w="1273516">
                  <a:extLst>
                    <a:ext uri="{9D8B030D-6E8A-4147-A177-3AD203B41FA5}">
                      <a16:colId xmlns:a16="http://schemas.microsoft.com/office/drawing/2014/main" val="3067017201"/>
                    </a:ext>
                  </a:extLst>
                </a:gridCol>
                <a:gridCol w="1273516">
                  <a:extLst>
                    <a:ext uri="{9D8B030D-6E8A-4147-A177-3AD203B41FA5}">
                      <a16:colId xmlns:a16="http://schemas.microsoft.com/office/drawing/2014/main" val="2275760332"/>
                    </a:ext>
                  </a:extLst>
                </a:gridCol>
                <a:gridCol w="859005">
                  <a:extLst>
                    <a:ext uri="{9D8B030D-6E8A-4147-A177-3AD203B41FA5}">
                      <a16:colId xmlns:a16="http://schemas.microsoft.com/office/drawing/2014/main" val="84041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 עסקה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זן פרי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38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מיה בשל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מיה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6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מיה ירוק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מיה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361871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AFE6A616-D5DD-4303-9CE0-472B65BD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636" y="4128053"/>
            <a:ext cx="1311234" cy="2682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C2ADA8-F7B2-4F23-AFB7-B13597D8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636" y="4500511"/>
            <a:ext cx="1311234" cy="26820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D25649-2172-4754-88DA-CC86E2EFC1DD}"/>
              </a:ext>
            </a:extLst>
          </p:cNvPr>
          <p:cNvCxnSpPr>
            <a:cxnSpLocks/>
          </p:cNvCxnSpPr>
          <p:nvPr/>
        </p:nvCxnSpPr>
        <p:spPr>
          <a:xfrm flipV="1">
            <a:off x="421574" y="3135153"/>
            <a:ext cx="9708078" cy="4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Beveled 44">
            <a:extLst>
              <a:ext uri="{FF2B5EF4-FFF2-40B4-BE49-F238E27FC236}">
                <a16:creationId xmlns:a16="http://schemas.microsoft.com/office/drawing/2014/main" id="{8C4C01AB-20C6-42F5-A446-8F081E1B3CA5}"/>
              </a:ext>
            </a:extLst>
          </p:cNvPr>
          <p:cNvSpPr/>
          <p:nvPr/>
        </p:nvSpPr>
        <p:spPr>
          <a:xfrm>
            <a:off x="4417304" y="2367722"/>
            <a:ext cx="1543527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שמור</a:t>
            </a:r>
            <a:endParaRPr lang="LID4096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1EECD-7DAF-423E-82E1-973DF0630143}"/>
              </a:ext>
            </a:extLst>
          </p:cNvPr>
          <p:cNvSpPr txBox="1"/>
          <p:nvPr/>
        </p:nvSpPr>
        <p:spPr>
          <a:xfrm>
            <a:off x="4189020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תשתית </a:t>
            </a:r>
            <a:r>
              <a:rPr lang="en-US" dirty="0"/>
              <a:t>DB</a:t>
            </a:r>
            <a:endParaRPr lang="LID40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784AF7-2C35-47E3-92EB-376BEEBD88FE}"/>
              </a:ext>
            </a:extLst>
          </p:cNvPr>
          <p:cNvSpPr txBox="1"/>
          <p:nvPr/>
        </p:nvSpPr>
        <p:spPr>
          <a:xfrm>
            <a:off x="3858781" y="1005906"/>
            <a:ext cx="28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rgbClr val="7030A0"/>
                </a:solidFill>
              </a:rPr>
              <a:t>עסקאות –זן &amp; עסקה</a:t>
            </a:r>
            <a:endParaRPr lang="LID4096" dirty="0">
              <a:solidFill>
                <a:srgbClr val="7030A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017B91-6F72-47DB-AD11-D7758D6E93E7}"/>
              </a:ext>
            </a:extLst>
          </p:cNvPr>
          <p:cNvGrpSpPr/>
          <p:nvPr/>
        </p:nvGrpSpPr>
        <p:grpSpPr>
          <a:xfrm>
            <a:off x="5690182" y="4128053"/>
            <a:ext cx="306849" cy="268207"/>
            <a:chOff x="5690182" y="4128053"/>
            <a:chExt cx="306849" cy="2682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438A8B-D764-4ACC-903A-6F1EC3F945EB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FA19D3-CE28-4A42-A4B4-B2E58A808951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9F545E-E61B-45D9-B88F-909D2DF5F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43546"/>
              </p:ext>
            </p:extLst>
          </p:nvPr>
        </p:nvGraphicFramePr>
        <p:xfrm>
          <a:off x="6252976" y="2162601"/>
          <a:ext cx="32759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21">
                  <a:extLst>
                    <a:ext uri="{9D8B030D-6E8A-4147-A177-3AD203B41FA5}">
                      <a16:colId xmlns:a16="http://schemas.microsoft.com/office/drawing/2014/main" val="3229794689"/>
                    </a:ext>
                  </a:extLst>
                </a:gridCol>
                <a:gridCol w="1122091">
                  <a:extLst>
                    <a:ext uri="{9D8B030D-6E8A-4147-A177-3AD203B41FA5}">
                      <a16:colId xmlns:a16="http://schemas.microsoft.com/office/drawing/2014/main" val="3270439849"/>
                    </a:ext>
                  </a:extLst>
                </a:gridCol>
                <a:gridCol w="1317171">
                  <a:extLst>
                    <a:ext uri="{9D8B030D-6E8A-4147-A177-3AD203B41FA5}">
                      <a16:colId xmlns:a16="http://schemas.microsoft.com/office/drawing/2014/main" val="74722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 עסקה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זן פרי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743622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F80DCB7B-546C-4125-8EEE-DCFCD15832C6}"/>
              </a:ext>
            </a:extLst>
          </p:cNvPr>
          <p:cNvGrpSpPr/>
          <p:nvPr/>
        </p:nvGrpSpPr>
        <p:grpSpPr>
          <a:xfrm>
            <a:off x="5688001" y="4509536"/>
            <a:ext cx="306849" cy="268207"/>
            <a:chOff x="5690182" y="4128053"/>
            <a:chExt cx="306849" cy="26820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C085D4-8FDA-4019-B31E-21DD4DF154AE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B57000E-E60F-4E79-8209-133A6B03DCC3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7C1EB7-79D2-40D6-8A31-ED81B36CB9B0}"/>
              </a:ext>
            </a:extLst>
          </p:cNvPr>
          <p:cNvGrpSpPr/>
          <p:nvPr/>
        </p:nvGrpSpPr>
        <p:grpSpPr>
          <a:xfrm>
            <a:off x="6535510" y="2588937"/>
            <a:ext cx="306849" cy="268207"/>
            <a:chOff x="5690182" y="4128053"/>
            <a:chExt cx="306849" cy="26820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65FDD3-FC55-48AF-A3B3-D6D2CFFA4017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DFDCA36-0A41-4D97-9ED3-426E8C7BC0A9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51" name="Graphic 50" descr="Caret Down outline">
            <a:extLst>
              <a:ext uri="{FF2B5EF4-FFF2-40B4-BE49-F238E27FC236}">
                <a16:creationId xmlns:a16="http://schemas.microsoft.com/office/drawing/2014/main" id="{CB01872C-7876-4D18-835B-72250D115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8740" y="2562014"/>
            <a:ext cx="322051" cy="322051"/>
          </a:xfrm>
          <a:prstGeom prst="rect">
            <a:avLst/>
          </a:prstGeom>
        </p:spPr>
      </p:pic>
      <p:sp>
        <p:nvSpPr>
          <p:cNvPr id="52" name="Rectangle: Beveled 51">
            <a:extLst>
              <a:ext uri="{FF2B5EF4-FFF2-40B4-BE49-F238E27FC236}">
                <a16:creationId xmlns:a16="http://schemas.microsoft.com/office/drawing/2014/main" id="{F4499439-E3E9-4B15-9446-2FB30DBD9828}"/>
              </a:ext>
            </a:extLst>
          </p:cNvPr>
          <p:cNvSpPr/>
          <p:nvPr/>
        </p:nvSpPr>
        <p:spPr>
          <a:xfrm>
            <a:off x="1025474" y="1298992"/>
            <a:ext cx="1535400" cy="3729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הוסף שם עסקה</a:t>
            </a:r>
            <a:endParaRPr lang="LID4096" sz="16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CBBB3B48-C0AA-4C92-AAD2-6816246418A3}"/>
              </a:ext>
            </a:extLst>
          </p:cNvPr>
          <p:cNvSpPr/>
          <p:nvPr/>
        </p:nvSpPr>
        <p:spPr>
          <a:xfrm rot="16200000">
            <a:off x="1627751" y="1788996"/>
            <a:ext cx="229907" cy="19859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1DB47-58E1-488B-B5E9-5403DCCE4265}"/>
              </a:ext>
            </a:extLst>
          </p:cNvPr>
          <p:cNvSpPr/>
          <p:nvPr/>
        </p:nvSpPr>
        <p:spPr>
          <a:xfrm>
            <a:off x="618401" y="2082918"/>
            <a:ext cx="2733513" cy="78108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DAA304-DE33-43F7-91AF-3D47DEA7338F}"/>
              </a:ext>
            </a:extLst>
          </p:cNvPr>
          <p:cNvSpPr txBox="1"/>
          <p:nvPr/>
        </p:nvSpPr>
        <p:spPr>
          <a:xfrm>
            <a:off x="1985004" y="2235101"/>
            <a:ext cx="130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0070C0"/>
                </a:solidFill>
              </a:rPr>
              <a:t>שם עסקה:</a:t>
            </a:r>
            <a:endParaRPr lang="LID4096" sz="1400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7B9798-9301-4D27-B865-4F68D94BFB26}"/>
              </a:ext>
            </a:extLst>
          </p:cNvPr>
          <p:cNvSpPr txBox="1"/>
          <p:nvPr/>
        </p:nvSpPr>
        <p:spPr>
          <a:xfrm>
            <a:off x="1601209" y="2291092"/>
            <a:ext cx="834874" cy="229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59" name="Rectangle: Beveled 58">
            <a:extLst>
              <a:ext uri="{FF2B5EF4-FFF2-40B4-BE49-F238E27FC236}">
                <a16:creationId xmlns:a16="http://schemas.microsoft.com/office/drawing/2014/main" id="{C69DFCE0-C99A-4633-ADF9-D6D9F24133C0}"/>
              </a:ext>
            </a:extLst>
          </p:cNvPr>
          <p:cNvSpPr/>
          <p:nvPr/>
        </p:nvSpPr>
        <p:spPr>
          <a:xfrm>
            <a:off x="720301" y="2278058"/>
            <a:ext cx="737039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הוסף</a:t>
            </a:r>
            <a:endParaRPr lang="LID4096" sz="1600" dirty="0"/>
          </a:p>
        </p:txBody>
      </p:sp>
      <p:pic>
        <p:nvPicPr>
          <p:cNvPr id="53" name="Graphic 52" descr="Caret Down outline">
            <a:extLst>
              <a:ext uri="{FF2B5EF4-FFF2-40B4-BE49-F238E27FC236}">
                <a16:creationId xmlns:a16="http://schemas.microsoft.com/office/drawing/2014/main" id="{20C56228-26AF-4C15-90C9-DD0A20460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8929" y="2538808"/>
            <a:ext cx="322051" cy="322051"/>
          </a:xfrm>
          <a:prstGeom prst="rect">
            <a:avLst/>
          </a:prstGeom>
        </p:spPr>
      </p:pic>
      <p:sp>
        <p:nvSpPr>
          <p:cNvPr id="61" name="Rectangle: Beveled 60">
            <a:extLst>
              <a:ext uri="{FF2B5EF4-FFF2-40B4-BE49-F238E27FC236}">
                <a16:creationId xmlns:a16="http://schemas.microsoft.com/office/drawing/2014/main" id="{2AB56DD7-D79E-4EEB-9349-779BF4700DC0}"/>
              </a:ext>
            </a:extLst>
          </p:cNvPr>
          <p:cNvSpPr/>
          <p:nvPr/>
        </p:nvSpPr>
        <p:spPr>
          <a:xfrm>
            <a:off x="4414290" y="2669204"/>
            <a:ext cx="1543527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בטל</a:t>
            </a:r>
            <a:endParaRPr lang="LID4096" sz="1600" dirty="0"/>
          </a:p>
        </p:txBody>
      </p:sp>
      <p:sp>
        <p:nvSpPr>
          <p:cNvPr id="62" name="Rectangle: Beveled 61">
            <a:extLst>
              <a:ext uri="{FF2B5EF4-FFF2-40B4-BE49-F238E27FC236}">
                <a16:creationId xmlns:a16="http://schemas.microsoft.com/office/drawing/2014/main" id="{9CD0CE85-E796-43B6-B407-ED72AD15BA99}"/>
              </a:ext>
            </a:extLst>
          </p:cNvPr>
          <p:cNvSpPr/>
          <p:nvPr/>
        </p:nvSpPr>
        <p:spPr>
          <a:xfrm>
            <a:off x="711471" y="2563244"/>
            <a:ext cx="737039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בטל</a:t>
            </a:r>
            <a:endParaRPr lang="LID4096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7F38B0-9D66-4F8B-A45E-2C7E22442D97}"/>
              </a:ext>
            </a:extLst>
          </p:cNvPr>
          <p:cNvSpPr txBox="1"/>
          <p:nvPr/>
        </p:nvSpPr>
        <p:spPr>
          <a:xfrm>
            <a:off x="8330541" y="1245149"/>
            <a:ext cx="130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0070C0"/>
                </a:solidFill>
              </a:rPr>
              <a:t>בחר זן:</a:t>
            </a:r>
            <a:endParaRPr lang="LID4096" sz="1400" dirty="0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99F45E-1F61-4F51-A06C-64CBCE8EA7A8}"/>
              </a:ext>
            </a:extLst>
          </p:cNvPr>
          <p:cNvSpPr txBox="1"/>
          <p:nvPr/>
        </p:nvSpPr>
        <p:spPr>
          <a:xfrm>
            <a:off x="7318169" y="1237134"/>
            <a:ext cx="1252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מיה</a:t>
            </a:r>
            <a:endParaRPr lang="LID4096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E340C4-7A1C-4CA3-AA55-2318DA1ABBBA}"/>
              </a:ext>
            </a:extLst>
          </p:cNvPr>
          <p:cNvSpPr txBox="1"/>
          <p:nvPr/>
        </p:nvSpPr>
        <p:spPr>
          <a:xfrm>
            <a:off x="8338306" y="1581421"/>
            <a:ext cx="130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0070C0"/>
                </a:solidFill>
              </a:rPr>
              <a:t>בחר עסקה:</a:t>
            </a:r>
            <a:endParaRPr lang="LID4096" sz="1400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AB50E8-DAB9-4B11-B140-7FD7CA8BBB8D}"/>
              </a:ext>
            </a:extLst>
          </p:cNvPr>
          <p:cNvSpPr txBox="1"/>
          <p:nvPr/>
        </p:nvSpPr>
        <p:spPr>
          <a:xfrm>
            <a:off x="7325934" y="1573406"/>
            <a:ext cx="1252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מיה בשל</a:t>
            </a:r>
            <a:endParaRPr lang="LID4096" sz="14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04F7C10-801B-4D76-8D26-775AB5CABB8F}"/>
              </a:ext>
            </a:extLst>
          </p:cNvPr>
          <p:cNvGrpSpPr/>
          <p:nvPr/>
        </p:nvGrpSpPr>
        <p:grpSpPr>
          <a:xfrm>
            <a:off x="9637552" y="1256918"/>
            <a:ext cx="306849" cy="268207"/>
            <a:chOff x="5690182" y="4128053"/>
            <a:chExt cx="306849" cy="268207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76125B5-18B5-4193-96D7-FCF263D46E3D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8BA650A-39C3-4777-9862-5F10531F0D7D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D463E80-0393-4A71-A4AD-879A8AF31E41}"/>
              </a:ext>
            </a:extLst>
          </p:cNvPr>
          <p:cNvSpPr/>
          <p:nvPr/>
        </p:nvSpPr>
        <p:spPr>
          <a:xfrm>
            <a:off x="9633695" y="1620084"/>
            <a:ext cx="306849" cy="268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82CB0BA7-E636-4C1E-93F8-93160B90499D}"/>
              </a:ext>
            </a:extLst>
          </p:cNvPr>
          <p:cNvSpPr/>
          <p:nvPr/>
        </p:nvSpPr>
        <p:spPr>
          <a:xfrm>
            <a:off x="5131023" y="1410007"/>
            <a:ext cx="1929954" cy="334866"/>
          </a:xfrm>
          <a:prstGeom prst="wedgeRoundRectCallout">
            <a:avLst>
              <a:gd name="adj1" fmla="val 72788"/>
              <a:gd name="adj2" fmla="val -190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Filter:</a:t>
            </a:r>
            <a:endParaRPr lang="he-IL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Bring only when active ==1</a:t>
            </a:r>
            <a:endParaRPr lang="LID4096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7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3B06C-928E-4905-A01F-2E0C1B6D55CC}"/>
              </a:ext>
            </a:extLst>
          </p:cNvPr>
          <p:cNvSpPr/>
          <p:nvPr/>
        </p:nvSpPr>
        <p:spPr>
          <a:xfrm>
            <a:off x="421574" y="302821"/>
            <a:ext cx="11584379" cy="638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F198-65BF-4327-87AC-B6CAE1F5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652" y="346089"/>
            <a:ext cx="1810670" cy="624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1CA93-F566-4708-AE08-A848487D6211}"/>
              </a:ext>
            </a:extLst>
          </p:cNvPr>
          <p:cNvSpPr txBox="1"/>
          <p:nvPr/>
        </p:nvSpPr>
        <p:spPr>
          <a:xfrm>
            <a:off x="7576456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קבלת פרי</a:t>
            </a:r>
            <a:endParaRPr lang="LID4096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EF940-9B57-455F-84A9-2D59D96D24AB}"/>
              </a:ext>
            </a:extLst>
          </p:cNvPr>
          <p:cNvSpPr txBox="1"/>
          <p:nvPr/>
        </p:nvSpPr>
        <p:spPr>
          <a:xfrm>
            <a:off x="611579" y="378148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יציאה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CF4D8-E665-4354-A2B6-30B32DBC66EA}"/>
              </a:ext>
            </a:extLst>
          </p:cNvPr>
          <p:cNvSpPr txBox="1"/>
          <p:nvPr/>
        </p:nvSpPr>
        <p:spPr>
          <a:xfrm>
            <a:off x="5882738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שוק מקומי</a:t>
            </a:r>
            <a:endParaRPr lang="LID4096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5931E8-435E-4FD2-B5F3-D996D6CD6396}"/>
              </a:ext>
            </a:extLst>
          </p:cNvPr>
          <p:cNvCxnSpPr/>
          <p:nvPr/>
        </p:nvCxnSpPr>
        <p:spPr>
          <a:xfrm>
            <a:off x="421574" y="1009403"/>
            <a:ext cx="115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5CB88-6DF2-450C-8974-0AA5B9101B94}"/>
              </a:ext>
            </a:extLst>
          </p:cNvPr>
          <p:cNvCxnSpPr>
            <a:cxnSpLocks/>
          </p:cNvCxnSpPr>
          <p:nvPr/>
        </p:nvCxnSpPr>
        <p:spPr>
          <a:xfrm flipH="1" flipV="1">
            <a:off x="10129652" y="1028683"/>
            <a:ext cx="77190" cy="567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401EF8-BAA2-4CF3-A898-A81CED112E70}"/>
              </a:ext>
            </a:extLst>
          </p:cNvPr>
          <p:cNvSpPr txBox="1"/>
          <p:nvPr/>
        </p:nvSpPr>
        <p:spPr>
          <a:xfrm>
            <a:off x="10758727" y="1531320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עדכונים </a:t>
            </a:r>
            <a:endParaRPr lang="LID4096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7E29D1-FD79-46A5-A329-4DA9B5BEE155}"/>
              </a:ext>
            </a:extLst>
          </p:cNvPr>
          <p:cNvSpPr/>
          <p:nvPr/>
        </p:nvSpPr>
        <p:spPr>
          <a:xfrm rot="19022717">
            <a:off x="10658378" y="1602621"/>
            <a:ext cx="160154" cy="150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60BD1E-A041-4390-BB7C-DF9A84AD041F}"/>
              </a:ext>
            </a:extLst>
          </p:cNvPr>
          <p:cNvSpPr/>
          <p:nvPr/>
        </p:nvSpPr>
        <p:spPr>
          <a:xfrm>
            <a:off x="10414660" y="1568290"/>
            <a:ext cx="1355766" cy="369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265996B0-380E-453F-9B17-DC6EA2074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48869"/>
              </p:ext>
            </p:extLst>
          </p:nvPr>
        </p:nvGraphicFramePr>
        <p:xfrm>
          <a:off x="3960421" y="3704160"/>
          <a:ext cx="42950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571">
                  <a:extLst>
                    <a:ext uri="{9D8B030D-6E8A-4147-A177-3AD203B41FA5}">
                      <a16:colId xmlns:a16="http://schemas.microsoft.com/office/drawing/2014/main" val="3140798841"/>
                    </a:ext>
                  </a:extLst>
                </a:gridCol>
                <a:gridCol w="664931">
                  <a:extLst>
                    <a:ext uri="{9D8B030D-6E8A-4147-A177-3AD203B41FA5}">
                      <a16:colId xmlns:a16="http://schemas.microsoft.com/office/drawing/2014/main" val="586982729"/>
                    </a:ext>
                  </a:extLst>
                </a:gridCol>
                <a:gridCol w="1273516">
                  <a:extLst>
                    <a:ext uri="{9D8B030D-6E8A-4147-A177-3AD203B41FA5}">
                      <a16:colId xmlns:a16="http://schemas.microsoft.com/office/drawing/2014/main" val="2275760332"/>
                    </a:ext>
                  </a:extLst>
                </a:gridCol>
                <a:gridCol w="859005">
                  <a:extLst>
                    <a:ext uri="{9D8B030D-6E8A-4147-A177-3AD203B41FA5}">
                      <a16:colId xmlns:a16="http://schemas.microsoft.com/office/drawing/2014/main" val="84041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 חלקה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38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82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6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דרום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361871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AFE6A616-D5DD-4303-9CE0-472B65BD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636" y="4128053"/>
            <a:ext cx="1311234" cy="2682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C2ADA8-F7B2-4F23-AFB7-B13597D8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636" y="4479327"/>
            <a:ext cx="1311234" cy="26820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D25649-2172-4754-88DA-CC86E2EFC1DD}"/>
              </a:ext>
            </a:extLst>
          </p:cNvPr>
          <p:cNvCxnSpPr>
            <a:cxnSpLocks/>
          </p:cNvCxnSpPr>
          <p:nvPr/>
        </p:nvCxnSpPr>
        <p:spPr>
          <a:xfrm flipV="1">
            <a:off x="421574" y="3135153"/>
            <a:ext cx="9708078" cy="4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2E1EECD-7DAF-423E-82E1-973DF0630143}"/>
              </a:ext>
            </a:extLst>
          </p:cNvPr>
          <p:cNvSpPr txBox="1"/>
          <p:nvPr/>
        </p:nvSpPr>
        <p:spPr>
          <a:xfrm>
            <a:off x="4189020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תשתית </a:t>
            </a:r>
            <a:r>
              <a:rPr lang="en-US" dirty="0"/>
              <a:t>DB</a:t>
            </a:r>
            <a:endParaRPr lang="LID40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784AF7-2C35-47E3-92EB-376BEEBD88FE}"/>
              </a:ext>
            </a:extLst>
          </p:cNvPr>
          <p:cNvSpPr txBox="1"/>
          <p:nvPr/>
        </p:nvSpPr>
        <p:spPr>
          <a:xfrm>
            <a:off x="4937803" y="1047967"/>
            <a:ext cx="178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rgbClr val="7030A0"/>
                </a:solidFill>
              </a:rPr>
              <a:t>חלקות</a:t>
            </a:r>
            <a:endParaRPr lang="LID4096" dirty="0">
              <a:solidFill>
                <a:srgbClr val="7030A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017B91-6F72-47DB-AD11-D7758D6E93E7}"/>
              </a:ext>
            </a:extLst>
          </p:cNvPr>
          <p:cNvGrpSpPr/>
          <p:nvPr/>
        </p:nvGrpSpPr>
        <p:grpSpPr>
          <a:xfrm>
            <a:off x="5690182" y="4128053"/>
            <a:ext cx="306849" cy="268207"/>
            <a:chOff x="5690182" y="4128053"/>
            <a:chExt cx="306849" cy="2682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438A8B-D764-4ACC-903A-6F1EC3F945EB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FA19D3-CE28-4A42-A4B4-B2E58A808951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9F545E-E61B-45D9-B88F-909D2DF5F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6571"/>
              </p:ext>
            </p:extLst>
          </p:nvPr>
        </p:nvGraphicFramePr>
        <p:xfrm>
          <a:off x="6217348" y="1927681"/>
          <a:ext cx="21538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21">
                  <a:extLst>
                    <a:ext uri="{9D8B030D-6E8A-4147-A177-3AD203B41FA5}">
                      <a16:colId xmlns:a16="http://schemas.microsoft.com/office/drawing/2014/main" val="3229794689"/>
                    </a:ext>
                  </a:extLst>
                </a:gridCol>
                <a:gridCol w="1317171">
                  <a:extLst>
                    <a:ext uri="{9D8B030D-6E8A-4147-A177-3AD203B41FA5}">
                      <a16:colId xmlns:a16="http://schemas.microsoft.com/office/drawing/2014/main" val="74722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 חלקה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743622"/>
                  </a:ext>
                </a:extLst>
              </a:tr>
            </a:tbl>
          </a:graphicData>
        </a:graphic>
      </p:graphicFrame>
      <p:sp>
        <p:nvSpPr>
          <p:cNvPr id="43" name="Oval 42">
            <a:extLst>
              <a:ext uri="{FF2B5EF4-FFF2-40B4-BE49-F238E27FC236}">
                <a16:creationId xmlns:a16="http://schemas.microsoft.com/office/drawing/2014/main" id="{A4C085D4-8FDA-4019-B31E-21DD4DF154AE}"/>
              </a:ext>
            </a:extLst>
          </p:cNvPr>
          <p:cNvSpPr/>
          <p:nvPr/>
        </p:nvSpPr>
        <p:spPr>
          <a:xfrm>
            <a:off x="5688001" y="4509536"/>
            <a:ext cx="306849" cy="268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7C1EB7-79D2-40D6-8A31-ED81B36CB9B0}"/>
              </a:ext>
            </a:extLst>
          </p:cNvPr>
          <p:cNvGrpSpPr/>
          <p:nvPr/>
        </p:nvGrpSpPr>
        <p:grpSpPr>
          <a:xfrm>
            <a:off x="6499882" y="2354017"/>
            <a:ext cx="306849" cy="268207"/>
            <a:chOff x="5690182" y="4128053"/>
            <a:chExt cx="306849" cy="26820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65FDD3-FC55-48AF-A3B3-D6D2CFFA4017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DFDCA36-0A41-4D97-9ED3-426E8C7BC0A9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Rectangle: Beveled 61">
            <a:extLst>
              <a:ext uri="{FF2B5EF4-FFF2-40B4-BE49-F238E27FC236}">
                <a16:creationId xmlns:a16="http://schemas.microsoft.com/office/drawing/2014/main" id="{A3073840-2F4C-4C78-A15B-AF09AF84312C}"/>
              </a:ext>
            </a:extLst>
          </p:cNvPr>
          <p:cNvSpPr/>
          <p:nvPr/>
        </p:nvSpPr>
        <p:spPr>
          <a:xfrm>
            <a:off x="5246142" y="2418899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שמור</a:t>
            </a:r>
            <a:endParaRPr lang="LID4096" sz="1600" dirty="0"/>
          </a:p>
        </p:txBody>
      </p:sp>
      <p:sp>
        <p:nvSpPr>
          <p:cNvPr id="63" name="Rectangle: Beveled 62">
            <a:extLst>
              <a:ext uri="{FF2B5EF4-FFF2-40B4-BE49-F238E27FC236}">
                <a16:creationId xmlns:a16="http://schemas.microsoft.com/office/drawing/2014/main" id="{EC520CCC-0221-4411-9B83-9B01EF23B401}"/>
              </a:ext>
            </a:extLst>
          </p:cNvPr>
          <p:cNvSpPr/>
          <p:nvPr/>
        </p:nvSpPr>
        <p:spPr>
          <a:xfrm>
            <a:off x="4280379" y="2422250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בטל</a:t>
            </a:r>
            <a:endParaRPr lang="LID4096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4BBBE5-0A20-4877-8697-F0DD036FDFAE}"/>
              </a:ext>
            </a:extLst>
          </p:cNvPr>
          <p:cNvSpPr/>
          <p:nvPr/>
        </p:nvSpPr>
        <p:spPr>
          <a:xfrm>
            <a:off x="10238633" y="2109296"/>
            <a:ext cx="1067665" cy="13849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764498-EDCD-4B38-A7EF-9930831C1C8C}"/>
              </a:ext>
            </a:extLst>
          </p:cNvPr>
          <p:cNvSpPr txBox="1"/>
          <p:nvPr/>
        </p:nvSpPr>
        <p:spPr>
          <a:xfrm>
            <a:off x="10261948" y="2186747"/>
            <a:ext cx="943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מגדלים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פירות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עסקאות</a:t>
            </a:r>
          </a:p>
          <a:p>
            <a:pPr algn="r" rtl="1"/>
            <a:r>
              <a:rPr lang="he-IL" sz="1400" u="sng" dirty="0">
                <a:solidFill>
                  <a:srgbClr val="7030A0"/>
                </a:solidFill>
              </a:rPr>
              <a:t>חלקות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אריזות</a:t>
            </a:r>
            <a:endParaRPr lang="he-IL" sz="1400" u="sng" dirty="0">
              <a:solidFill>
                <a:srgbClr val="7030A0"/>
              </a:solidFill>
            </a:endParaRP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בית אריזה</a:t>
            </a:r>
          </a:p>
          <a:p>
            <a:pPr algn="r" rtl="1"/>
            <a:endParaRPr lang="LID4096" sz="1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8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3B06C-928E-4905-A01F-2E0C1B6D55CC}"/>
              </a:ext>
            </a:extLst>
          </p:cNvPr>
          <p:cNvSpPr/>
          <p:nvPr/>
        </p:nvSpPr>
        <p:spPr>
          <a:xfrm>
            <a:off x="421574" y="302821"/>
            <a:ext cx="11584379" cy="638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F198-65BF-4327-87AC-B6CAE1F5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652" y="346089"/>
            <a:ext cx="1810670" cy="624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1CA93-F566-4708-AE08-A848487D6211}"/>
              </a:ext>
            </a:extLst>
          </p:cNvPr>
          <p:cNvSpPr txBox="1"/>
          <p:nvPr/>
        </p:nvSpPr>
        <p:spPr>
          <a:xfrm>
            <a:off x="7576456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קבלת פרי</a:t>
            </a:r>
            <a:endParaRPr lang="LID4096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EF940-9B57-455F-84A9-2D59D96D24AB}"/>
              </a:ext>
            </a:extLst>
          </p:cNvPr>
          <p:cNvSpPr txBox="1"/>
          <p:nvPr/>
        </p:nvSpPr>
        <p:spPr>
          <a:xfrm>
            <a:off x="611579" y="378148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יציאה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CF4D8-E665-4354-A2B6-30B32DBC66EA}"/>
              </a:ext>
            </a:extLst>
          </p:cNvPr>
          <p:cNvSpPr txBox="1"/>
          <p:nvPr/>
        </p:nvSpPr>
        <p:spPr>
          <a:xfrm>
            <a:off x="5882738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שוק מקומי</a:t>
            </a:r>
            <a:endParaRPr lang="LID4096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5931E8-435E-4FD2-B5F3-D996D6CD6396}"/>
              </a:ext>
            </a:extLst>
          </p:cNvPr>
          <p:cNvCxnSpPr/>
          <p:nvPr/>
        </p:nvCxnSpPr>
        <p:spPr>
          <a:xfrm>
            <a:off x="421574" y="1009403"/>
            <a:ext cx="115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5CB88-6DF2-450C-8974-0AA5B9101B94}"/>
              </a:ext>
            </a:extLst>
          </p:cNvPr>
          <p:cNvCxnSpPr>
            <a:cxnSpLocks/>
          </p:cNvCxnSpPr>
          <p:nvPr/>
        </p:nvCxnSpPr>
        <p:spPr>
          <a:xfrm flipH="1" flipV="1">
            <a:off x="10129652" y="1028683"/>
            <a:ext cx="77190" cy="567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401EF8-BAA2-4CF3-A898-A81CED112E70}"/>
              </a:ext>
            </a:extLst>
          </p:cNvPr>
          <p:cNvSpPr txBox="1"/>
          <p:nvPr/>
        </p:nvSpPr>
        <p:spPr>
          <a:xfrm>
            <a:off x="10758727" y="1531320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עדכונים </a:t>
            </a:r>
            <a:endParaRPr lang="LID4096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7E29D1-FD79-46A5-A329-4DA9B5BEE155}"/>
              </a:ext>
            </a:extLst>
          </p:cNvPr>
          <p:cNvSpPr/>
          <p:nvPr/>
        </p:nvSpPr>
        <p:spPr>
          <a:xfrm rot="19022717">
            <a:off x="10658378" y="1602621"/>
            <a:ext cx="160154" cy="150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60BD1E-A041-4390-BB7C-DF9A84AD041F}"/>
              </a:ext>
            </a:extLst>
          </p:cNvPr>
          <p:cNvSpPr/>
          <p:nvPr/>
        </p:nvSpPr>
        <p:spPr>
          <a:xfrm>
            <a:off x="10414660" y="1568290"/>
            <a:ext cx="1355766" cy="369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265996B0-380E-453F-9B17-DC6EA2074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19838"/>
              </p:ext>
            </p:extLst>
          </p:nvPr>
        </p:nvGraphicFramePr>
        <p:xfrm>
          <a:off x="2718339" y="3664266"/>
          <a:ext cx="63287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030">
                  <a:extLst>
                    <a:ext uri="{9D8B030D-6E8A-4147-A177-3AD203B41FA5}">
                      <a16:colId xmlns:a16="http://schemas.microsoft.com/office/drawing/2014/main" val="3140798841"/>
                    </a:ext>
                  </a:extLst>
                </a:gridCol>
                <a:gridCol w="755712">
                  <a:extLst>
                    <a:ext uri="{9D8B030D-6E8A-4147-A177-3AD203B41FA5}">
                      <a16:colId xmlns:a16="http://schemas.microsoft.com/office/drawing/2014/main" val="586982729"/>
                    </a:ext>
                  </a:extLst>
                </a:gridCol>
                <a:gridCol w="1963723">
                  <a:extLst>
                    <a:ext uri="{9D8B030D-6E8A-4147-A177-3AD203B41FA5}">
                      <a16:colId xmlns:a16="http://schemas.microsoft.com/office/drawing/2014/main" val="2412435483"/>
                    </a:ext>
                  </a:extLst>
                </a:gridCol>
                <a:gridCol w="1185063">
                  <a:extLst>
                    <a:ext uri="{9D8B030D-6E8A-4147-A177-3AD203B41FA5}">
                      <a16:colId xmlns:a16="http://schemas.microsoft.com/office/drawing/2014/main" val="2275760332"/>
                    </a:ext>
                  </a:extLst>
                </a:gridCol>
                <a:gridCol w="722269">
                  <a:extLst>
                    <a:ext uri="{9D8B030D-6E8A-4147-A177-3AD203B41FA5}">
                      <a16:colId xmlns:a16="http://schemas.microsoft.com/office/drawing/2014/main" val="84041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משקל אריזה (ק"ג)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סוג אריזה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38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1.5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ארגז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6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0.65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קרטון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36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15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משטח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3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92542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AFE6A616-D5DD-4303-9CE0-472B65BD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29" y="4078381"/>
            <a:ext cx="1311234" cy="2682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C2ADA8-F7B2-4F23-AFB7-B13597D8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29" y="4429655"/>
            <a:ext cx="1311234" cy="26820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D25649-2172-4754-88DA-CC86E2EFC1DD}"/>
              </a:ext>
            </a:extLst>
          </p:cNvPr>
          <p:cNvCxnSpPr>
            <a:cxnSpLocks/>
          </p:cNvCxnSpPr>
          <p:nvPr/>
        </p:nvCxnSpPr>
        <p:spPr>
          <a:xfrm flipV="1">
            <a:off x="421574" y="3135153"/>
            <a:ext cx="9708078" cy="4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2E1EECD-7DAF-423E-82E1-973DF0630143}"/>
              </a:ext>
            </a:extLst>
          </p:cNvPr>
          <p:cNvSpPr txBox="1"/>
          <p:nvPr/>
        </p:nvSpPr>
        <p:spPr>
          <a:xfrm>
            <a:off x="4189020" y="345955"/>
            <a:ext cx="1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תשתית </a:t>
            </a:r>
            <a:r>
              <a:rPr lang="en-US" dirty="0"/>
              <a:t>DB</a:t>
            </a:r>
            <a:endParaRPr lang="LID40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784AF7-2C35-47E3-92EB-376BEEBD88FE}"/>
              </a:ext>
            </a:extLst>
          </p:cNvPr>
          <p:cNvSpPr txBox="1"/>
          <p:nvPr/>
        </p:nvSpPr>
        <p:spPr>
          <a:xfrm>
            <a:off x="4937803" y="1047967"/>
            <a:ext cx="178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rgbClr val="7030A0"/>
                </a:solidFill>
              </a:rPr>
              <a:t>אריזות</a:t>
            </a:r>
            <a:endParaRPr lang="LID4096" dirty="0">
              <a:solidFill>
                <a:srgbClr val="7030A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017B91-6F72-47DB-AD11-D7758D6E93E7}"/>
              </a:ext>
            </a:extLst>
          </p:cNvPr>
          <p:cNvGrpSpPr/>
          <p:nvPr/>
        </p:nvGrpSpPr>
        <p:grpSpPr>
          <a:xfrm>
            <a:off x="4593808" y="4078381"/>
            <a:ext cx="306849" cy="268207"/>
            <a:chOff x="5690182" y="4128053"/>
            <a:chExt cx="306849" cy="2682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438A8B-D764-4ACC-903A-6F1EC3F945EB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FA19D3-CE28-4A42-A4B4-B2E58A808951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9F545E-E61B-45D9-B88F-909D2DF5F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32183"/>
              </p:ext>
            </p:extLst>
          </p:nvPr>
        </p:nvGraphicFramePr>
        <p:xfrm>
          <a:off x="4195757" y="1963275"/>
          <a:ext cx="41061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814">
                  <a:extLst>
                    <a:ext uri="{9D8B030D-6E8A-4147-A177-3AD203B41FA5}">
                      <a16:colId xmlns:a16="http://schemas.microsoft.com/office/drawing/2014/main" val="3229794689"/>
                    </a:ext>
                  </a:extLst>
                </a:gridCol>
                <a:gridCol w="1922869">
                  <a:extLst>
                    <a:ext uri="{9D8B030D-6E8A-4147-A177-3AD203B41FA5}">
                      <a16:colId xmlns:a16="http://schemas.microsoft.com/office/drawing/2014/main" val="1438530157"/>
                    </a:ext>
                  </a:extLst>
                </a:gridCol>
                <a:gridCol w="1193472">
                  <a:extLst>
                    <a:ext uri="{9D8B030D-6E8A-4147-A177-3AD203B41FA5}">
                      <a16:colId xmlns:a16="http://schemas.microsoft.com/office/drawing/2014/main" val="74722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פעיל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משקל אריזה (ק"ג)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סוג אריזה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743622"/>
                  </a:ext>
                </a:extLst>
              </a:tr>
            </a:tbl>
          </a:graphicData>
        </a:graphic>
      </p:graphicFrame>
      <p:sp>
        <p:nvSpPr>
          <p:cNvPr id="43" name="Oval 42">
            <a:extLst>
              <a:ext uri="{FF2B5EF4-FFF2-40B4-BE49-F238E27FC236}">
                <a16:creationId xmlns:a16="http://schemas.microsoft.com/office/drawing/2014/main" id="{A4C085D4-8FDA-4019-B31E-21DD4DF154AE}"/>
              </a:ext>
            </a:extLst>
          </p:cNvPr>
          <p:cNvSpPr/>
          <p:nvPr/>
        </p:nvSpPr>
        <p:spPr>
          <a:xfrm>
            <a:off x="4591627" y="4459864"/>
            <a:ext cx="306849" cy="268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7C1EB7-79D2-40D6-8A31-ED81B36CB9B0}"/>
              </a:ext>
            </a:extLst>
          </p:cNvPr>
          <p:cNvGrpSpPr/>
          <p:nvPr/>
        </p:nvGrpSpPr>
        <p:grpSpPr>
          <a:xfrm>
            <a:off x="4478291" y="2389611"/>
            <a:ext cx="306849" cy="268207"/>
            <a:chOff x="5690182" y="4128053"/>
            <a:chExt cx="306849" cy="26820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65FDD3-FC55-48AF-A3B3-D6D2CFFA4017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DFDCA36-0A41-4D97-9ED3-426E8C7BC0A9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Rectangle: Beveled 61">
            <a:extLst>
              <a:ext uri="{FF2B5EF4-FFF2-40B4-BE49-F238E27FC236}">
                <a16:creationId xmlns:a16="http://schemas.microsoft.com/office/drawing/2014/main" id="{A3073840-2F4C-4C78-A15B-AF09AF84312C}"/>
              </a:ext>
            </a:extLst>
          </p:cNvPr>
          <p:cNvSpPr/>
          <p:nvPr/>
        </p:nvSpPr>
        <p:spPr>
          <a:xfrm>
            <a:off x="3224551" y="2454493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שמור</a:t>
            </a:r>
            <a:endParaRPr lang="LID4096" sz="1600" dirty="0"/>
          </a:p>
        </p:txBody>
      </p:sp>
      <p:sp>
        <p:nvSpPr>
          <p:cNvPr id="63" name="Rectangle: Beveled 62">
            <a:extLst>
              <a:ext uri="{FF2B5EF4-FFF2-40B4-BE49-F238E27FC236}">
                <a16:creationId xmlns:a16="http://schemas.microsoft.com/office/drawing/2014/main" id="{EC520CCC-0221-4411-9B83-9B01EF23B401}"/>
              </a:ext>
            </a:extLst>
          </p:cNvPr>
          <p:cNvSpPr/>
          <p:nvPr/>
        </p:nvSpPr>
        <p:spPr>
          <a:xfrm>
            <a:off x="2258788" y="2457844"/>
            <a:ext cx="876203" cy="24293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בטל</a:t>
            </a:r>
            <a:endParaRPr lang="LID4096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4BBBE5-0A20-4877-8697-F0DD036FDFAE}"/>
              </a:ext>
            </a:extLst>
          </p:cNvPr>
          <p:cNvSpPr/>
          <p:nvPr/>
        </p:nvSpPr>
        <p:spPr>
          <a:xfrm>
            <a:off x="10238633" y="2109296"/>
            <a:ext cx="1067665" cy="13849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764498-EDCD-4B38-A7EF-9930831C1C8C}"/>
              </a:ext>
            </a:extLst>
          </p:cNvPr>
          <p:cNvSpPr txBox="1"/>
          <p:nvPr/>
        </p:nvSpPr>
        <p:spPr>
          <a:xfrm>
            <a:off x="10261948" y="2186747"/>
            <a:ext cx="943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מגדלים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פירות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עסקאות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חלקות</a:t>
            </a:r>
          </a:p>
          <a:p>
            <a:pPr algn="r" rtl="1"/>
            <a:r>
              <a:rPr lang="he-IL" sz="1400" u="sng" dirty="0">
                <a:solidFill>
                  <a:srgbClr val="7030A0"/>
                </a:solidFill>
              </a:rPr>
              <a:t>אריזות</a:t>
            </a:r>
          </a:p>
          <a:p>
            <a:pPr algn="r" rtl="1"/>
            <a:r>
              <a:rPr lang="he-IL" sz="1400" u="sng" dirty="0">
                <a:solidFill>
                  <a:srgbClr val="0070C0"/>
                </a:solidFill>
              </a:rPr>
              <a:t>בית אריזה</a:t>
            </a:r>
          </a:p>
          <a:p>
            <a:pPr algn="r" rtl="1"/>
            <a:endParaRPr lang="LID4096" sz="1400" u="sng" dirty="0">
              <a:solidFill>
                <a:srgbClr val="0070C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EC24A7-984B-40EA-B5E5-B96E591666C5}"/>
              </a:ext>
            </a:extLst>
          </p:cNvPr>
          <p:cNvGrpSpPr/>
          <p:nvPr/>
        </p:nvGrpSpPr>
        <p:grpSpPr>
          <a:xfrm>
            <a:off x="4591626" y="4860622"/>
            <a:ext cx="306849" cy="268207"/>
            <a:chOff x="5690182" y="4128053"/>
            <a:chExt cx="306849" cy="26820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0C5B0E-E828-4132-B8E6-465DA8A64CE7}"/>
                </a:ext>
              </a:extLst>
            </p:cNvPr>
            <p:cNvSpPr/>
            <p:nvPr/>
          </p:nvSpPr>
          <p:spPr>
            <a:xfrm>
              <a:off x="5690182" y="4128053"/>
              <a:ext cx="306849" cy="2682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77936E2-26CD-4FB3-8635-F07806D8FF3E}"/>
                </a:ext>
              </a:extLst>
            </p:cNvPr>
            <p:cNvSpPr/>
            <p:nvPr/>
          </p:nvSpPr>
          <p:spPr>
            <a:xfrm>
              <a:off x="5787062" y="4209800"/>
              <a:ext cx="114966" cy="106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38A930AA-CB34-480F-BB15-3EF1722C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91" y="4808307"/>
            <a:ext cx="1311234" cy="2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8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476</Words>
  <Application>Microsoft Office PowerPoint</Application>
  <PresentationFormat>Widescreen</PresentationFormat>
  <Paragraphs>292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 asif</dc:creator>
  <cp:lastModifiedBy>mayan asif</cp:lastModifiedBy>
  <cp:revision>18</cp:revision>
  <dcterms:created xsi:type="dcterms:W3CDTF">2022-06-26T11:13:01Z</dcterms:created>
  <dcterms:modified xsi:type="dcterms:W3CDTF">2022-06-26T13:24:01Z</dcterms:modified>
</cp:coreProperties>
</file>