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  <p:embeddedFont>
      <p:font typeface="Roboto Slab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408"/>
  </p:normalViewPr>
  <p:slideViewPr>
    <p:cSldViewPr snapToGrid="0">
      <p:cViewPr varScale="1">
        <p:scale>
          <a:sx n="73" d="100"/>
          <a:sy n="73" d="100"/>
        </p:scale>
        <p:origin x="10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Agentic AI for Scalable, Fair, and Effective Debt Management at Geldium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System Works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Demographics: Age, Employment Status, Location</a:t>
            </a:r>
          </a:p>
          <a:p>
            <a:pPr lvl="1"/>
            <a:r>
              <a:rPr lang="en-US" dirty="0"/>
              <a:t>Financial Data: Income, Credit Score, Loan Balance, Credit Utilization</a:t>
            </a:r>
          </a:p>
          <a:p>
            <a:pPr lvl="1"/>
            <a:r>
              <a:rPr lang="en-US" dirty="0"/>
              <a:t>Behavioral Data: Missed Payments, Payment Patterns (Month_1 to Month_6)</a:t>
            </a:r>
          </a:p>
          <a:p>
            <a:r>
              <a:rPr lang="en-US" dirty="0"/>
              <a:t>Decision Logic:</a:t>
            </a:r>
          </a:p>
          <a:p>
            <a:pPr lvl="1"/>
            <a:r>
              <a:rPr lang="en-US" dirty="0"/>
              <a:t>Integrates business rules with a logistic regression model</a:t>
            </a:r>
          </a:p>
          <a:p>
            <a:pPr lvl="1"/>
            <a:r>
              <a:rPr lang="en-US" dirty="0"/>
              <a:t>Flags “high-risk” if prior delinquencies AND credit utilization &gt;70%</a:t>
            </a:r>
          </a:p>
          <a:p>
            <a:r>
              <a:rPr lang="en-US" dirty="0"/>
              <a:t>Actions:</a:t>
            </a:r>
          </a:p>
          <a:p>
            <a:pPr lvl="1"/>
            <a:r>
              <a:rPr lang="en-US" dirty="0"/>
              <a:t>Risk-based customer segmentation</a:t>
            </a:r>
          </a:p>
          <a:p>
            <a:pPr lvl="1"/>
            <a:r>
              <a:rPr lang="en-US" dirty="0"/>
              <a:t>Automated SMS/email reminders, personalized repayment plans, and financial counseling</a:t>
            </a:r>
          </a:p>
          <a:p>
            <a:r>
              <a:rPr lang="en-US" dirty="0"/>
              <a:t>Learning:</a:t>
            </a:r>
          </a:p>
          <a:p>
            <a:pPr lvl="1"/>
            <a:r>
              <a:rPr lang="en-US" dirty="0"/>
              <a:t>Model retrains quarterly using updated repayment and delinquency data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Agentic AI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FAD11C-5AF8-4717-97ED-6A1DCD59661A}"/>
              </a:ext>
            </a:extLst>
          </p:cNvPr>
          <p:cNvGraphicFramePr>
            <a:graphicFrameLocks noGrp="1"/>
          </p:cNvGraphicFramePr>
          <p:nvPr/>
        </p:nvGraphicFramePr>
        <p:xfrm>
          <a:off x="387350" y="2114550"/>
          <a:ext cx="8369300" cy="1828800"/>
        </p:xfrm>
        <a:graphic>
          <a:graphicData uri="http://schemas.openxmlformats.org/drawingml/2006/table">
            <a:tbl>
              <a:tblPr/>
              <a:tblGrid>
                <a:gridCol w="4184650">
                  <a:extLst>
                    <a:ext uri="{9D8B030D-6E8A-4147-A177-3AD203B41FA5}">
                      <a16:colId xmlns:a16="http://schemas.microsoft.com/office/drawing/2014/main" val="322572674"/>
                    </a:ext>
                  </a:extLst>
                </a:gridCol>
                <a:gridCol w="4184650">
                  <a:extLst>
                    <a:ext uri="{9D8B030D-6E8A-4147-A177-3AD203B41FA5}">
                      <a16:colId xmlns:a16="http://schemas.microsoft.com/office/drawing/2014/main" val="1196159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Task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Automation Level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877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Risk Scoring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Fully automated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562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Reminder Emails for Medium Risk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Fully automated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474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Escalation to Collections Agent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Human-reviewed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574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Personalized Repayment Plan Offers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Human-reviewed with AI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54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Monitoring Effectiveness of Outreach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Semi-automated (dashboard)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3545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Responsible AI Guardrails</a:t>
            </a:r>
            <a:endParaRPr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sz="1600" dirty="0"/>
              <a:t>List and describe key safeguards you would build into the system to ensure it operates fairly and responsibly, such as:</a:t>
            </a:r>
          </a:p>
          <a:p>
            <a:r>
              <a:rPr lang="en-US" sz="1600" dirty="0"/>
              <a:t>Fairness checks across gender, age, and location</a:t>
            </a:r>
          </a:p>
          <a:p>
            <a:r>
              <a:rPr lang="en-US" sz="1600" dirty="0"/>
              <a:t>SHAP-based </a:t>
            </a:r>
            <a:r>
              <a:rPr lang="en-US" sz="1600" dirty="0" err="1"/>
              <a:t>explainability</a:t>
            </a:r>
            <a:r>
              <a:rPr lang="en-US" sz="1600" dirty="0"/>
              <a:t> for transparency</a:t>
            </a:r>
          </a:p>
          <a:p>
            <a:r>
              <a:rPr lang="en-US" sz="1600" dirty="0"/>
              <a:t>GDPR, ECOA, and RBI compliance</a:t>
            </a:r>
          </a:p>
          <a:p>
            <a:r>
              <a:rPr lang="en-US" sz="1600" dirty="0"/>
              <a:t>Human-in-the-loop for hardship offers</a:t>
            </a:r>
          </a:p>
          <a:p>
            <a:r>
              <a:rPr lang="en-US" sz="1600" dirty="0"/>
              <a:t>Encrypted PII, strict access policies</a:t>
            </a:r>
          </a:p>
          <a:p>
            <a:pPr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sz="1600" dirty="0"/>
              <a:t>Summarize in 1-2 slides how your proposed system would benefit </a:t>
            </a:r>
            <a:r>
              <a:rPr lang="en-GB" sz="1600" dirty="0" err="1"/>
              <a:t>Geldium’s</a:t>
            </a:r>
            <a:r>
              <a:rPr lang="en-GB" sz="1600" dirty="0"/>
              <a:t> collections strategy, considering both business and customer outcomes:</a:t>
            </a:r>
          </a:p>
          <a:p>
            <a:r>
              <a:rPr lang="en-US" sz="1600" b="1" dirty="0"/>
              <a:t>Quantitative</a:t>
            </a:r>
            <a:r>
              <a:rPr lang="en-US" sz="1600" dirty="0"/>
              <a:t>:</a:t>
            </a:r>
          </a:p>
          <a:p>
            <a:r>
              <a:rPr lang="en-US" sz="1600" dirty="0"/>
              <a:t>20–30% reduction in delinquency in 6 months</a:t>
            </a:r>
          </a:p>
          <a:p>
            <a:r>
              <a:rPr lang="en-US" sz="1600" dirty="0"/>
              <a:t>15% more on-time payments</a:t>
            </a:r>
          </a:p>
          <a:p>
            <a:r>
              <a:rPr lang="en-US" sz="1600" dirty="0"/>
              <a:t>Reduced manual collection efforts</a:t>
            </a:r>
          </a:p>
          <a:p>
            <a:r>
              <a:rPr lang="en-US" sz="1600" b="1" dirty="0"/>
              <a:t>Qualitative</a:t>
            </a:r>
            <a:r>
              <a:rPr lang="en-US" sz="1600" dirty="0"/>
              <a:t>:</a:t>
            </a:r>
          </a:p>
          <a:p>
            <a:r>
              <a:rPr lang="en-US" sz="1600" dirty="0"/>
              <a:t>Higher customer trust</a:t>
            </a:r>
          </a:p>
          <a:p>
            <a:r>
              <a:rPr lang="en-US" sz="1600" dirty="0"/>
              <a:t>Scalable outreach</a:t>
            </a:r>
          </a:p>
          <a:p>
            <a:r>
              <a:rPr lang="en-US" sz="1600" dirty="0"/>
              <a:t>Promotes fair lending</a:t>
            </a:r>
          </a:p>
          <a:p>
            <a:pPr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1373-ECCB-8893-C88B-952E4955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[Feel free to add more slides throughout]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9607-54F3-CE30-20BB-21D4536B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9242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493</Words>
  <Application>Microsoft Office PowerPoint</Application>
  <PresentationFormat>On-screen Show (16:9)</PresentationFormat>
  <Paragraphs>60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 Slab</vt:lpstr>
      <vt:lpstr>Arial</vt:lpstr>
      <vt:lpstr>Roboto</vt:lpstr>
      <vt:lpstr>Marina</vt:lpstr>
      <vt:lpstr>AI-Powered Collections Strategy</vt:lpstr>
      <vt:lpstr>How the System Works</vt:lpstr>
      <vt:lpstr>Role of Agentic AI</vt:lpstr>
      <vt:lpstr>Responsible AI Guardrails</vt:lpstr>
      <vt:lpstr>Expected Business Impact</vt:lpstr>
      <vt:lpstr>[Feel free to add more slides throughout]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Collections Strategy</dc:title>
  <cp:lastModifiedBy>Mayana Mohamed Fazil Khan</cp:lastModifiedBy>
  <cp:revision>3</cp:revision>
  <dcterms:modified xsi:type="dcterms:W3CDTF">2025-07-30T05:51:32Z</dcterms:modified>
</cp:coreProperties>
</file>