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 id="273" r:id="rId7"/>
    <p:sldId id="274" r:id="rId8"/>
    <p:sldId id="275" r:id="rId9"/>
    <p:sldId id="276" r:id="rId10"/>
    <p:sldId id="277" r:id="rId11"/>
    <p:sldId id="264" r:id="rId12"/>
    <p:sldId id="267"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88" d="100"/>
          <a:sy n="88" d="100"/>
        </p:scale>
        <p:origin x="45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b="1" dirty="0" smtClean="0">
                <a:solidFill>
                  <a:schemeClr val="accent5"/>
                </a:solidFill>
              </a:rPr>
              <a:t> HousingPrice Prediction</a:t>
            </a:r>
            <a:r>
              <a:rPr lang="en-US" b="1" dirty="0" smtClean="0">
                <a:solidFill>
                  <a:schemeClr val="accent5"/>
                </a:solidFill>
              </a:rPr>
              <a:t> PPT </a:t>
            </a:r>
            <a:endParaRPr lang="en-US" b="1" dirty="0">
              <a:solidFill>
                <a:schemeClr val="accent5"/>
              </a:solidFill>
            </a:endParaRPr>
          </a:p>
        </p:txBody>
      </p:sp>
      <p:sp>
        <p:nvSpPr>
          <p:cNvPr id="3" name="Subtitle 2"/>
          <p:cNvSpPr>
            <a:spLocks noGrp="1"/>
          </p:cNvSpPr>
          <p:nvPr>
            <p:ph type="subTitle" idx="1"/>
          </p:nvPr>
        </p:nvSpPr>
        <p:spPr/>
        <p:txBody>
          <a:bodyPr>
            <a:normAutofit fontScale="92500" lnSpcReduction="10000"/>
          </a:bodyPr>
          <a:lstStyle/>
          <a:p>
            <a:r>
              <a:rPr lang="en-US" b="1" dirty="0">
                <a:latin typeface="Times New Roman" panose="02020603050405020304" pitchFamily="18" charset="0"/>
                <a:cs typeface="Times New Roman" panose="02020603050405020304" pitchFamily="18" charset="0"/>
              </a:rPr>
              <a:t>A PowerPoint presentation containing problem statement and understanding, EDA steps and visualizations, Steps and assumptions used to complete the project, model dashboard, finalized model, and conclusion.</a:t>
            </a:r>
            <a:endParaRPr lang="en-US" b="1" dirty="0">
              <a:latin typeface="Times New Roman" panose="02020603050405020304" pitchFamily="18" charset="0"/>
              <a:cs typeface="Times New Roman" panose="02020603050405020304" pitchFamily="18" charset="0"/>
            </a:endParaRPr>
          </a:p>
          <a:p>
            <a:br>
              <a:rPr lang="en-US" dirty="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4400" b="1" dirty="0" smtClean="0"/>
              <a:t>Model’s Training</a:t>
            </a:r>
            <a:endParaRPr lang="en-IN" sz="4400" b="1" dirty="0"/>
          </a:p>
        </p:txBody>
      </p:sp>
      <p:sp>
        <p:nvSpPr>
          <p:cNvPr id="3" name="Subtitle 2"/>
          <p:cNvSpPr>
            <a:spLocks noGrp="1"/>
          </p:cNvSpPr>
          <p:nvPr>
            <p:ph type="subTitle" idx="1"/>
          </p:nvPr>
        </p:nvSpPr>
        <p:spPr/>
        <p:txBody>
          <a:bodyPr/>
          <a:lstStyle/>
          <a:p>
            <a:r>
              <a:rPr lang="en-IN" dirty="0" smtClean="0">
                <a:latin typeface="Times New Roman" panose="02020603050405020304" pitchFamily="18" charset="0"/>
                <a:cs typeface="Times New Roman" panose="02020603050405020304" pitchFamily="18" charset="0"/>
              </a:rPr>
              <a:t>Model’s used for the classification and regression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4171" y="200298"/>
            <a:ext cx="11043059" cy="6426926"/>
          </a:xfrm>
        </p:spPr>
        <p:txBody>
          <a:bodyPr/>
          <a:lstStyle/>
          <a:p>
            <a:pPr algn="just"/>
            <a:r>
              <a:rPr lang="en-IN" sz="1800" b="1" dirty="0" smtClean="0">
                <a:latin typeface="Times New Roman" panose="02020603050405020304" pitchFamily="18" charset="0"/>
                <a:cs typeface="Times New Roman" panose="02020603050405020304" pitchFamily="18" charset="0"/>
              </a:rPr>
              <a:t>1. Ridge</a:t>
            </a:r>
            <a:r>
              <a:rPr lang="en-IN" sz="1800" b="1" dirty="0">
                <a:latin typeface="Times New Roman" panose="02020603050405020304" pitchFamily="18" charset="0"/>
                <a:cs typeface="Times New Roman" panose="02020603050405020304" pitchFamily="18" charset="0"/>
              </a:rPr>
              <a:t> </a:t>
            </a:r>
            <a:r>
              <a:rPr lang="en-IN" sz="1800" b="1" dirty="0" smtClean="0">
                <a:latin typeface="Times New Roman" panose="02020603050405020304" pitchFamily="18" charset="0"/>
                <a:cs typeface="Times New Roman" panose="02020603050405020304" pitchFamily="18" charset="0"/>
              </a:rPr>
              <a:t>Classification Model – </a:t>
            </a:r>
            <a:endParaRPr lang="en-IN"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Regression is a modeling task that involves predicting a numeric value given an input.Ridge Regression is an extension of linear regression that adds a regularization penalty to the loss function during training.</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Ridge regression is the method used for the analysis of multicollinearity in multiple regression data. It is most suitable when a data set contains a higher number of predictor variables than the number of observations. The second-best scenario is when multicollinearity is experienced in a set</a:t>
            </a:r>
            <a:r>
              <a:rPr lang="en-IN" altLang="en-US" sz="1800" dirty="0">
                <a:latin typeface="Times New Roman" panose="02020603050405020304" pitchFamily="18" charset="0"/>
                <a:cs typeface="Times New Roman" panose="02020603050405020304" pitchFamily="18" charset="0"/>
              </a:rPr>
              <a:t>.</a:t>
            </a:r>
            <a:endParaRPr lang="en-IN" altLang="en-US" sz="1800" dirty="0">
              <a:latin typeface="Times New Roman" panose="02020603050405020304" pitchFamily="18" charset="0"/>
              <a:cs typeface="Times New Roman" panose="02020603050405020304" pitchFamily="18" charset="0"/>
            </a:endParaRPr>
          </a:p>
          <a:p>
            <a:pPr algn="just">
              <a:lnSpc>
                <a:spcPct val="150000"/>
              </a:lnSpc>
            </a:pPr>
            <a:endParaRPr lang="en-IN" altLang="en-US" sz="1800" dirty="0">
              <a:latin typeface="Times New Roman" panose="02020603050405020304" pitchFamily="18" charset="0"/>
              <a:cs typeface="Times New Roman" panose="02020603050405020304" pitchFamily="18" charset="0"/>
            </a:endParaRPr>
          </a:p>
          <a:p>
            <a:pPr algn="just">
              <a:lnSpc>
                <a:spcPct val="150000"/>
              </a:lnSpc>
            </a:pPr>
            <a:endParaRPr lang="en-US" sz="1800" dirty="0">
              <a:latin typeface="Times New Roman" panose="02020603050405020304" pitchFamily="18" charset="0"/>
              <a:cs typeface="Times New Roman" panose="02020603050405020304" pitchFamily="18" charset="0"/>
            </a:endParaRPr>
          </a:p>
          <a:p>
            <a:pPr algn="just"/>
            <a:endParaRPr lang="en-IN" sz="1800" b="1"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pic>
        <p:nvPicPr>
          <p:cNvPr id="4" name="Picture 3" descr="download7"/>
          <p:cNvPicPr>
            <a:picLocks noChangeAspect="1"/>
          </p:cNvPicPr>
          <p:nvPr/>
        </p:nvPicPr>
        <p:blipFill>
          <a:blip r:embed="rId1"/>
          <a:stretch>
            <a:fillRect/>
          </a:stretch>
        </p:blipFill>
        <p:spPr>
          <a:xfrm>
            <a:off x="3163253" y="2981960"/>
            <a:ext cx="5865495" cy="3530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8970" y="301489"/>
            <a:ext cx="11251475" cy="6273481"/>
          </a:xfrm>
        </p:spPr>
        <p:txBody>
          <a:bodyPr/>
          <a:lstStyle/>
          <a:p>
            <a:pPr algn="l"/>
            <a:r>
              <a:rPr lang="en-IN" sz="1800" b="1" dirty="0" smtClean="0">
                <a:latin typeface="Times New Roman" panose="02020603050405020304" pitchFamily="18" charset="0"/>
                <a:cs typeface="Times New Roman" panose="02020603050405020304" pitchFamily="18" charset="0"/>
              </a:rPr>
              <a:t>2. Lasso Model – </a:t>
            </a:r>
            <a:endParaRPr lang="en-IN" sz="1800" b="1" dirty="0" smtClean="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Lasso Regression is a popular type of regularized linear regression that includes an L1 penalty. This has the effect of shrinking the coefficients for those input variables that do not contribute much to the prediction task</a:t>
            </a:r>
            <a:r>
              <a:rPr lang="en-IN" altLang="en-US" sz="1800" dirty="0">
                <a:latin typeface="Times New Roman" panose="02020603050405020304" pitchFamily="18" charset="0"/>
                <a:cs typeface="Times New Roman" panose="02020603050405020304" pitchFamily="18" charset="0"/>
              </a:rPr>
              <a:t>.</a:t>
            </a:r>
            <a:endParaRPr lang="en-IN" alt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The lasso regression allows you to shrink or regularize these coefficients to avoid overfitting and make them work better on different datasets. This type of regression is used when the dataset shows high multicollinearity or when you want to automate variable elimination and feature selection</a:t>
            </a:r>
            <a:r>
              <a:rPr lang="en-IN" altLang="en-US" sz="1800" dirty="0">
                <a:latin typeface="Times New Roman" panose="02020603050405020304" pitchFamily="18" charset="0"/>
                <a:cs typeface="Times New Roman" panose="02020603050405020304" pitchFamily="18" charset="0"/>
              </a:rPr>
              <a:t>. </a:t>
            </a:r>
            <a:endParaRPr lang="en-IN" altLang="en-US" sz="1800" dirty="0">
              <a:latin typeface="Times New Roman" panose="02020603050405020304" pitchFamily="18" charset="0"/>
              <a:cs typeface="Times New Roman" panose="02020603050405020304" pitchFamily="18" charset="0"/>
            </a:endParaRPr>
          </a:p>
          <a:p>
            <a:pPr algn="just">
              <a:lnSpc>
                <a:spcPct val="150000"/>
              </a:lnSpc>
            </a:pPr>
            <a:endParaRPr lang="en-US" sz="1800" dirty="0">
              <a:latin typeface="Times New Roman" panose="02020603050405020304" pitchFamily="18" charset="0"/>
              <a:cs typeface="Times New Roman" panose="02020603050405020304" pitchFamily="18" charset="0"/>
            </a:endParaRPr>
          </a:p>
          <a:p>
            <a:pPr algn="l"/>
            <a:endParaRPr lang="en-IN" sz="1800"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3" descr="download8"/>
          <p:cNvPicPr>
            <a:picLocks noChangeAspect="1"/>
          </p:cNvPicPr>
          <p:nvPr/>
        </p:nvPicPr>
        <p:blipFill>
          <a:blip r:embed="rId1"/>
          <a:stretch>
            <a:fillRect/>
          </a:stretch>
        </p:blipFill>
        <p:spPr>
          <a:xfrm>
            <a:off x="478790" y="2963545"/>
            <a:ext cx="5207000" cy="3530600"/>
          </a:xfrm>
          <a:prstGeom prst="rect">
            <a:avLst/>
          </a:prstGeom>
        </p:spPr>
      </p:pic>
      <p:pic>
        <p:nvPicPr>
          <p:cNvPr id="6" name="Picture 5" descr="download9"/>
          <p:cNvPicPr>
            <a:picLocks noChangeAspect="1"/>
          </p:cNvPicPr>
          <p:nvPr/>
        </p:nvPicPr>
        <p:blipFill>
          <a:blip r:embed="rId2"/>
          <a:stretch>
            <a:fillRect/>
          </a:stretch>
        </p:blipFill>
        <p:spPr>
          <a:xfrm>
            <a:off x="6112510" y="2963545"/>
            <a:ext cx="5207000" cy="35306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21175"/>
            <a:ext cx="9448800" cy="654186"/>
          </a:xfrm>
        </p:spPr>
        <p:txBody>
          <a:bodyPr>
            <a:normAutofit fontScale="90000"/>
          </a:bodyPr>
          <a:lstStyle/>
          <a:p>
            <a:r>
              <a:rPr lang="en-IN" sz="4400" b="1" dirty="0" smtClean="0"/>
              <a:t>Conclusion</a:t>
            </a:r>
            <a:r>
              <a:rPr lang="en-IN" sz="4400" dirty="0" smtClean="0"/>
              <a:t> </a:t>
            </a:r>
            <a:endParaRPr lang="en-IN" sz="4400" dirty="0"/>
          </a:p>
        </p:txBody>
      </p:sp>
      <p:sp>
        <p:nvSpPr>
          <p:cNvPr id="3" name="Subtitle 2"/>
          <p:cNvSpPr>
            <a:spLocks noGrp="1"/>
          </p:cNvSpPr>
          <p:nvPr>
            <p:ph type="subTitle" idx="1"/>
          </p:nvPr>
        </p:nvSpPr>
        <p:spPr>
          <a:xfrm>
            <a:off x="1066800" y="1294266"/>
            <a:ext cx="9144000" cy="5071699"/>
          </a:xfrm>
        </p:spPr>
        <p:txBody>
          <a:bodyPr>
            <a:normAutofit/>
          </a:bodyPr>
          <a:lstStyle/>
          <a:p>
            <a:pPr>
              <a:lnSpc>
                <a:spcPct val="200000"/>
              </a:lnSpc>
            </a:pPr>
            <a:r>
              <a:rPr lang="en-US" sz="1600" dirty="0" smtClean="0">
                <a:latin typeface="Times New Roman" panose="02020603050405020304" pitchFamily="18" charset="0"/>
                <a:cs typeface="Times New Roman" panose="02020603050405020304" pitchFamily="18" charset="0"/>
              </a:rPr>
              <a:t> So here '</a:t>
            </a:r>
            <a:r>
              <a:rPr lang="en-IN" altLang="en-US" sz="1600" dirty="0" smtClean="0">
                <a:latin typeface="Times New Roman" panose="02020603050405020304" pitchFamily="18" charset="0"/>
                <a:cs typeface="Times New Roman" panose="02020603050405020304" pitchFamily="18" charset="0"/>
              </a:rPr>
              <a:t>Lasso</a:t>
            </a:r>
            <a:r>
              <a:rPr lang="en-US" sz="1600" dirty="0" smtClean="0">
                <a:latin typeface="Times New Roman" panose="02020603050405020304" pitchFamily="18" charset="0"/>
                <a:cs typeface="Times New Roman" panose="02020603050405020304" pitchFamily="18" charset="0"/>
              </a:rPr>
              <a:t> Model' is the best model out of all model tested above and Number of predictors selected by double the optimal alpha for lasso are:129</a:t>
            </a:r>
            <a:endParaRPr lang="en-US" sz="1600" dirty="0" smtClean="0">
              <a:latin typeface="Times New Roman" panose="02020603050405020304" pitchFamily="18" charset="0"/>
              <a:cs typeface="Times New Roman" panose="02020603050405020304" pitchFamily="18" charset="0"/>
            </a:endParaRPr>
          </a:p>
          <a:p>
            <a:endParaRPr lang="en-IN"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006" y="121920"/>
            <a:ext cx="11460480" cy="836023"/>
          </a:xfrm>
        </p:spPr>
        <p:txBody>
          <a:bodyPr>
            <a:normAutofit/>
          </a:bodyPr>
          <a:lstStyle/>
          <a:p>
            <a:r>
              <a:rPr lang="en-IN" sz="4400" b="1" dirty="0" smtClean="0"/>
              <a:t>Problem Statement</a:t>
            </a:r>
            <a:endParaRPr lang="en-IN" sz="4400" b="1" dirty="0"/>
          </a:p>
        </p:txBody>
      </p:sp>
      <p:sp>
        <p:nvSpPr>
          <p:cNvPr id="3" name="Subtitle 2"/>
          <p:cNvSpPr>
            <a:spLocks noGrp="1"/>
          </p:cNvSpPr>
          <p:nvPr>
            <p:ph type="subTitle" idx="1"/>
          </p:nvPr>
        </p:nvSpPr>
        <p:spPr>
          <a:xfrm>
            <a:off x="104503" y="775063"/>
            <a:ext cx="11686903" cy="5991497"/>
          </a:xfrm>
        </p:spPr>
        <p:txBody>
          <a:bodyPr>
            <a:noAutofit/>
          </a:bodyPr>
          <a:lstStyle/>
          <a:p>
            <a:pPr algn="just">
              <a:lnSpc>
                <a:spcPct val="220000"/>
              </a:lnSpc>
            </a:pPr>
            <a:r>
              <a:rPr lang="en-IN" sz="1700" dirty="0">
                <a:latin typeface="Times New Roman" panose="02020603050405020304" pitchFamily="18" charset="0"/>
                <a:cs typeface="Times New Roman" panose="02020603050405020304" pitchFamily="18" charset="0"/>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a:t>
            </a:r>
            <a:endParaRPr lang="en-IN" sz="1700" dirty="0">
              <a:latin typeface="Times New Roman" panose="02020603050405020304" pitchFamily="18" charset="0"/>
              <a:cs typeface="Times New Roman" panose="02020603050405020304" pitchFamily="18" charset="0"/>
            </a:endParaRPr>
          </a:p>
          <a:p>
            <a:pPr algn="just">
              <a:lnSpc>
                <a:spcPct val="220000"/>
              </a:lnSpc>
            </a:pPr>
            <a:r>
              <a:rPr lang="en-IN" sz="1700" dirty="0">
                <a:latin typeface="Times New Roman" panose="02020603050405020304" pitchFamily="18" charset="0"/>
                <a:cs typeface="Times New Roman" panose="02020603050405020304" pitchFamily="18" charset="0"/>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a:t>
            </a:r>
            <a:r>
              <a:rPr lang="en-IN" sz="1400" dirty="0"/>
              <a:t>lia</a:t>
            </a:r>
            <a:endParaRPr lang="en-IN"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Data Visualization</a:t>
            </a:r>
            <a:endParaRPr lang="en-IN" b="1" dirty="0"/>
          </a:p>
        </p:txBody>
      </p:sp>
      <p:pic>
        <p:nvPicPr>
          <p:cNvPr id="4" name="Content Placeholder 3" descr="download1"/>
          <p:cNvPicPr>
            <a:picLocks noChangeAspect="1"/>
          </p:cNvPicPr>
          <p:nvPr>
            <p:ph idx="1"/>
          </p:nvPr>
        </p:nvPicPr>
        <p:blipFill>
          <a:blip r:embed="rId1"/>
          <a:stretch>
            <a:fillRect/>
          </a:stretch>
        </p:blipFill>
        <p:spPr>
          <a:xfrm>
            <a:off x="1527810" y="1691640"/>
            <a:ext cx="9136380" cy="44672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dirty="0">
                <a:latin typeface="Times New Roman" panose="02020603050405020304" pitchFamily="18" charset="0"/>
                <a:cs typeface="Times New Roman" panose="02020603050405020304" pitchFamily="18" charset="0"/>
              </a:rPr>
            </a:br>
            <a:endParaRPr lang="en-IN" sz="1400" dirty="0">
              <a:latin typeface="Times New Roman" panose="02020603050405020304" pitchFamily="18" charset="0"/>
              <a:cs typeface="Times New Roman" panose="02020603050405020304" pitchFamily="18" charset="0"/>
            </a:endParaRPr>
          </a:p>
        </p:txBody>
      </p:sp>
      <p:pic>
        <p:nvPicPr>
          <p:cNvPr id="4" name="Content Placeholder 3" descr="download2"/>
          <p:cNvPicPr>
            <a:picLocks noChangeAspect="1"/>
          </p:cNvPicPr>
          <p:nvPr>
            <p:ph idx="1"/>
          </p:nvPr>
        </p:nvPicPr>
        <p:blipFill>
          <a:blip r:embed="rId1"/>
          <a:stretch>
            <a:fillRect/>
          </a:stretch>
        </p:blipFill>
        <p:spPr>
          <a:xfrm>
            <a:off x="1353185" y="1456055"/>
            <a:ext cx="9455785" cy="42805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download3"/>
          <p:cNvPicPr>
            <a:picLocks noChangeAspect="1"/>
          </p:cNvPicPr>
          <p:nvPr>
            <p:ph idx="1"/>
          </p:nvPr>
        </p:nvPicPr>
        <p:blipFill>
          <a:blip r:embed="rId1"/>
          <a:stretch>
            <a:fillRect/>
          </a:stretch>
        </p:blipFill>
        <p:spPr>
          <a:xfrm>
            <a:off x="1395095" y="1297305"/>
            <a:ext cx="9238615" cy="42100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download3"/>
          <p:cNvPicPr>
            <a:picLocks noChangeAspect="1"/>
          </p:cNvPicPr>
          <p:nvPr>
            <p:ph idx="1"/>
          </p:nvPr>
        </p:nvPicPr>
        <p:blipFill>
          <a:blip r:embed="rId1"/>
          <a:stretch>
            <a:fillRect/>
          </a:stretch>
        </p:blipFill>
        <p:spPr>
          <a:xfrm>
            <a:off x="1694815" y="1389380"/>
            <a:ext cx="8983345" cy="43008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download4"/>
          <p:cNvPicPr>
            <a:picLocks noChangeAspect="1"/>
          </p:cNvPicPr>
          <p:nvPr>
            <p:ph idx="1"/>
          </p:nvPr>
        </p:nvPicPr>
        <p:blipFill>
          <a:blip r:embed="rId1"/>
          <a:stretch>
            <a:fillRect/>
          </a:stretch>
        </p:blipFill>
        <p:spPr>
          <a:xfrm>
            <a:off x="1920558" y="2312035"/>
            <a:ext cx="8350885" cy="3378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download5"/>
          <p:cNvPicPr>
            <a:picLocks noChangeAspect="1"/>
          </p:cNvPicPr>
          <p:nvPr>
            <p:ph idx="1"/>
          </p:nvPr>
        </p:nvPicPr>
        <p:blipFill>
          <a:blip r:embed="rId1"/>
          <a:stretch>
            <a:fillRect/>
          </a:stretch>
        </p:blipFill>
        <p:spPr>
          <a:xfrm>
            <a:off x="1939925" y="1991360"/>
            <a:ext cx="7845425" cy="37052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download6"/>
          <p:cNvPicPr>
            <a:picLocks noChangeAspect="1"/>
          </p:cNvPicPr>
          <p:nvPr>
            <p:ph idx="1"/>
          </p:nvPr>
        </p:nvPicPr>
        <p:blipFill>
          <a:blip r:embed="rId1"/>
          <a:stretch>
            <a:fillRect/>
          </a:stretch>
        </p:blipFill>
        <p:spPr>
          <a:xfrm>
            <a:off x="991870" y="1095375"/>
            <a:ext cx="10208260" cy="508190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2636</Words>
  <Application>WPS Presentation</Application>
  <PresentationFormat>Widescreen</PresentationFormat>
  <Paragraphs>38</Paragraphs>
  <Slides>13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Arial</vt:lpstr>
      <vt:lpstr>SimSun</vt:lpstr>
      <vt:lpstr>Wingdings</vt:lpstr>
      <vt:lpstr>Times New Roman</vt:lpstr>
      <vt:lpstr>Calibri Light</vt:lpstr>
      <vt:lpstr>Calibri</vt:lpstr>
      <vt:lpstr>Microsoft YaHei</vt:lpstr>
      <vt:lpstr>Arial Unicode MS</vt:lpstr>
      <vt:lpstr>Office Theme</vt:lpstr>
      <vt:lpstr>Car Price Prediction PPT </vt:lpstr>
      <vt:lpstr>Problem Statement</vt:lpstr>
      <vt:lpstr>Data Visualization</vt:lpstr>
      <vt:lpstr> </vt:lpstr>
      <vt:lpstr>PowerPoint 演示文稿</vt:lpstr>
      <vt:lpstr>PowerPoint 演示文稿</vt:lpstr>
      <vt:lpstr>PowerPoint 演示文稿</vt:lpstr>
      <vt:lpstr>PowerPoint 演示文稿</vt:lpstr>
      <vt:lpstr>PowerPoint 演示文稿</vt:lpstr>
      <vt:lpstr>Model’s Training</vt:lpstr>
      <vt:lpstr>PowerPoint 演示文稿</vt:lpstr>
      <vt:lpstr>PowerPoint 演示文稿</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mayank shukla</dc:creator>
  <cp:lastModifiedBy>Lenovo</cp:lastModifiedBy>
  <cp:revision>37</cp:revision>
  <dcterms:created xsi:type="dcterms:W3CDTF">2022-02-01T12:30:00Z</dcterms:created>
  <dcterms:modified xsi:type="dcterms:W3CDTF">2022-03-08T11:33:01Z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419F8266894640FB8385CD8B4BB58FDC</vt:lpwstr>
  </property>
  <property fmtid="{D5CDD505-2E9C-101B-9397-08002B2CF9AE}" pid="3" name="KSOProductBuildVer">
    <vt:lpwstr>1033-11.2.0.10463</vt:lpwstr>
  </property>
</Properties>
</file>