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4" r:id="rId7"/>
    <p:sldId id="267" r:id="rId8"/>
    <p:sldId id="269" r:id="rId9"/>
    <p:sldId id="271"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smtClean="0">
                <a:solidFill>
                  <a:schemeClr val="accent5"/>
                </a:solidFill>
              </a:rPr>
              <a:t>Car Price Prediction</a:t>
            </a:r>
            <a:r>
              <a:rPr lang="en-US" b="1" dirty="0" smtClean="0">
                <a:solidFill>
                  <a:schemeClr val="accent5"/>
                </a:solidFill>
              </a:rPr>
              <a:t> PPT </a:t>
            </a:r>
            <a:endParaRPr lang="en-US" b="1" dirty="0">
              <a:solidFill>
                <a:schemeClr val="accent5"/>
              </a:solidFill>
            </a:endParaRPr>
          </a:p>
        </p:txBody>
      </p:sp>
      <p:sp>
        <p:nvSpPr>
          <p:cNvPr id="3" name="Subtitle 2"/>
          <p:cNvSpPr>
            <a:spLocks noGrp="1"/>
          </p:cNvSpPr>
          <p:nvPr>
            <p:ph type="subTitle"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 PowerPoint presentation containing problem statement and understanding, EDA steps and visualizations, Steps and assumptions used to complete the project, model dashboard, finalized model, and conclusion.</a:t>
            </a:r>
            <a:endParaRPr lang="en-US" b="1" dirty="0">
              <a:latin typeface="Times New Roman" panose="02020603050405020304" pitchFamily="18" charset="0"/>
              <a:cs typeface="Times New Roman" panose="02020603050405020304" pitchFamily="18" charset="0"/>
            </a:endParaRPr>
          </a:p>
          <a:p>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121920"/>
            <a:ext cx="11460480" cy="836023"/>
          </a:xfrm>
        </p:spPr>
        <p:txBody>
          <a:bodyPr>
            <a:normAutofit/>
          </a:bodyPr>
          <a:lstStyle/>
          <a:p>
            <a:r>
              <a:rPr lang="en-IN" sz="4400" b="1" dirty="0" smtClean="0"/>
              <a:t>Problem Statement</a:t>
            </a:r>
            <a:endParaRPr lang="en-IN" sz="4400" b="1" dirty="0"/>
          </a:p>
        </p:txBody>
      </p:sp>
      <p:sp>
        <p:nvSpPr>
          <p:cNvPr id="3" name="Subtitle 2"/>
          <p:cNvSpPr>
            <a:spLocks noGrp="1"/>
          </p:cNvSpPr>
          <p:nvPr>
            <p:ph type="subTitle" idx="1"/>
          </p:nvPr>
        </p:nvSpPr>
        <p:spPr>
          <a:xfrm>
            <a:off x="104503" y="775063"/>
            <a:ext cx="11686903" cy="5991497"/>
          </a:xfrm>
        </p:spPr>
        <p:txBody>
          <a:bodyPr>
            <a:noAutofit/>
          </a:bodyPr>
          <a:lstStyle/>
          <a:p>
            <a:pPr algn="just">
              <a:lnSpc>
                <a:spcPct val="220000"/>
              </a:lnSpc>
            </a:pPr>
            <a:r>
              <a:rPr lang="en-IN" sz="1600" dirty="0" smtClean="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endParaRPr lang="en-IN" sz="1600" dirty="0" smtClean="0"/>
          </a:p>
          <a:p>
            <a:pPr algn="just">
              <a:lnSpc>
                <a:spcPct val="220000"/>
              </a:lnSpc>
            </a:pPr>
            <a:r>
              <a:rPr lang="en-IN" sz="1400" dirty="0" smtClean="0"/>
              <a:t>we have to scrape at least 5000 used cars data. You can scrape more data as well, it’s up to you. more the data better the model</a:t>
            </a:r>
            <a:endParaRPr lang="en-IN" sz="1400" dirty="0" smtClean="0"/>
          </a:p>
          <a:p>
            <a:pPr algn="just">
              <a:lnSpc>
                <a:spcPct val="220000"/>
              </a:lnSpc>
            </a:pPr>
            <a:r>
              <a:rPr lang="en-IN" sz="1400" dirty="0" smtClean="0"/>
              <a:t>In this section You need to scrape the data of used cars from websites (Olx, cardekho, Cars24 etc.) You need web scraping for this. You have to fetch data for different locations. The number of</a:t>
            </a:r>
            <a:endParaRPr lang="en-IN" sz="1400" dirty="0" smtClean="0"/>
          </a:p>
          <a:p>
            <a:pPr algn="just">
              <a:lnSpc>
                <a:spcPct val="220000"/>
              </a:lnSpc>
            </a:pPr>
            <a:r>
              <a:rPr lang="en-IN" sz="1400" dirty="0" smtClean="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endParaRPr lang="en-IN" sz="1400" dirty="0" smtClean="0"/>
          </a:p>
          <a:p>
            <a:pPr algn="just">
              <a:lnSpc>
                <a:spcPct val="220000"/>
              </a:lnSpc>
            </a:pPr>
            <a:r>
              <a:rPr lang="en-IN" sz="1400" dirty="0" smtClean="0"/>
              <a:t>Try to include all types of cars in your data for example- SUV, Sedans, Coupe, minivan, Hatchback.	</a:t>
            </a:r>
            <a:endParaRPr lang="en-I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Data Visualization</a:t>
            </a:r>
            <a:endParaRPr lang="en-IN" b="1" dirty="0"/>
          </a:p>
        </p:txBody>
      </p:sp>
      <p:pic>
        <p:nvPicPr>
          <p:cNvPr id="5" name="Content Placeholder 4" descr="download (1)"/>
          <p:cNvPicPr>
            <a:picLocks noChangeAspect="1"/>
          </p:cNvPicPr>
          <p:nvPr>
            <p:ph idx="1"/>
          </p:nvPr>
        </p:nvPicPr>
        <p:blipFill>
          <a:blip r:embed="rId1"/>
          <a:stretch>
            <a:fillRect/>
          </a:stretch>
        </p:blipFill>
        <p:spPr>
          <a:xfrm>
            <a:off x="1087120" y="1691005"/>
            <a:ext cx="9292590" cy="45313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pic>
        <p:nvPicPr>
          <p:cNvPr id="5" name="Content Placeholder 4" descr="download (2)"/>
          <p:cNvPicPr>
            <a:picLocks noChangeAspect="1"/>
          </p:cNvPicPr>
          <p:nvPr>
            <p:ph idx="1"/>
          </p:nvPr>
        </p:nvPicPr>
        <p:blipFill>
          <a:blip r:embed="rId1"/>
          <a:stretch>
            <a:fillRect/>
          </a:stretch>
        </p:blipFill>
        <p:spPr>
          <a:xfrm>
            <a:off x="1711325" y="928370"/>
            <a:ext cx="9641840" cy="45192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400" b="1" dirty="0" smtClean="0"/>
              <a:t>Model’s Training</a:t>
            </a:r>
            <a:endParaRPr lang="en-IN" sz="4400" b="1" dirty="0"/>
          </a:p>
        </p:txBody>
      </p:sp>
      <p:sp>
        <p:nvSpPr>
          <p:cNvPr id="3" name="Subtitle 2"/>
          <p:cNvSpPr>
            <a:spLocks noGrp="1"/>
          </p:cNvSpPr>
          <p:nvPr>
            <p:ph type="subTitle" idx="1"/>
          </p:nvPr>
        </p:nvSpPr>
        <p:spPr/>
        <p:txBody>
          <a:bodyPr/>
          <a:lstStyle/>
          <a:p>
            <a:r>
              <a:rPr lang="en-IN" dirty="0" smtClean="0">
                <a:latin typeface="Times New Roman" panose="02020603050405020304" pitchFamily="18" charset="0"/>
                <a:cs typeface="Times New Roman" panose="02020603050405020304" pitchFamily="18" charset="0"/>
              </a:rPr>
              <a:t>Model’s used for the classification and regression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4171" y="200298"/>
            <a:ext cx="11043059" cy="6426926"/>
          </a:xfrm>
        </p:spPr>
        <p:txBody>
          <a:bodyPr/>
          <a:lstStyle/>
          <a:p>
            <a:pPr algn="just"/>
            <a:r>
              <a:rPr lang="en-IN" sz="1800" b="1" dirty="0" smtClean="0">
                <a:latin typeface="Times New Roman" panose="02020603050405020304" pitchFamily="18" charset="0"/>
                <a:cs typeface="Times New Roman" panose="02020603050405020304" pitchFamily="18" charset="0"/>
              </a:rPr>
              <a:t>1. </a:t>
            </a:r>
            <a:r>
              <a:rPr lang="en-IN" sz="1800" b="1" dirty="0">
                <a:latin typeface="Times New Roman" panose="02020603050405020304" pitchFamily="18" charset="0"/>
                <a:cs typeface="Times New Roman" panose="02020603050405020304" pitchFamily="18" charset="0"/>
              </a:rPr>
              <a:t>Decision Tree </a:t>
            </a:r>
            <a:r>
              <a:rPr lang="en-IN" sz="1800" b="1" dirty="0" smtClean="0">
                <a:latin typeface="Times New Roman" panose="02020603050405020304" pitchFamily="18" charset="0"/>
                <a:cs typeface="Times New Roman" panose="02020603050405020304" pitchFamily="18" charset="0"/>
              </a:rPr>
              <a:t>Classification Model – </a:t>
            </a:r>
            <a:endParaRPr lang="en-IN" sz="1800" dirty="0" smtClean="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In a Decision tree, there are two nodes, which are the Decision Node and Leaf Node. Decision nodes are used to make any decision and have multiple branches, whereas Leaf nodes are the output of those decisions and do not contain any further branches.</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decisions or the test are performed on the basis of features of the given dataset.</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It is a graphical representation for getting all the possible solutions to a problem/decision based on given conditions</a:t>
            </a:r>
            <a:r>
              <a:rPr lang="en-US"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IN" sz="1800"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2" name="Picture 1" descr="1 rf"/>
          <p:cNvPicPr>
            <a:picLocks noChangeAspect="1"/>
          </p:cNvPicPr>
          <p:nvPr/>
        </p:nvPicPr>
        <p:blipFill>
          <a:blip r:embed="rId1"/>
          <a:stretch>
            <a:fillRect/>
          </a:stretch>
        </p:blipFill>
        <p:spPr>
          <a:xfrm>
            <a:off x="318135" y="3021965"/>
            <a:ext cx="4991100" cy="3149600"/>
          </a:xfrm>
          <a:prstGeom prst="rect">
            <a:avLst/>
          </a:prstGeom>
        </p:spPr>
      </p:pic>
      <p:pic>
        <p:nvPicPr>
          <p:cNvPr id="5" name="Picture 4" descr="2 rf"/>
          <p:cNvPicPr>
            <a:picLocks noChangeAspect="1"/>
          </p:cNvPicPr>
          <p:nvPr/>
        </p:nvPicPr>
        <p:blipFill>
          <a:blip r:embed="rId2"/>
          <a:stretch>
            <a:fillRect/>
          </a:stretch>
        </p:blipFill>
        <p:spPr>
          <a:xfrm>
            <a:off x="5824220" y="3021965"/>
            <a:ext cx="4864100" cy="3340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970" y="301489"/>
            <a:ext cx="11251475" cy="6273481"/>
          </a:xfrm>
        </p:spPr>
        <p:txBody>
          <a:bodyPr/>
          <a:lstStyle/>
          <a:p>
            <a:pPr algn="l"/>
            <a:r>
              <a:rPr lang="en-IN" sz="1800" b="1" dirty="0" smtClean="0">
                <a:latin typeface="Times New Roman" panose="02020603050405020304" pitchFamily="18" charset="0"/>
                <a:cs typeface="Times New Roman" panose="02020603050405020304" pitchFamily="18" charset="0"/>
              </a:rPr>
              <a:t>2. Random Forest Model – </a:t>
            </a:r>
            <a:endParaRPr lang="en-IN" sz="1800" b="1"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greater number of trees in the forest leads to higher accuracy and prevents the problem of overfitting</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l"/>
            <a:endParaRPr lang="en-IN" sz="18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 name="Picture 1" descr="3 rf"/>
          <p:cNvPicPr>
            <a:picLocks noChangeAspect="1"/>
          </p:cNvPicPr>
          <p:nvPr/>
        </p:nvPicPr>
        <p:blipFill>
          <a:blip r:embed="rId1"/>
          <a:stretch>
            <a:fillRect/>
          </a:stretch>
        </p:blipFill>
        <p:spPr>
          <a:xfrm>
            <a:off x="140970" y="3425190"/>
            <a:ext cx="4978400" cy="3149600"/>
          </a:xfrm>
          <a:prstGeom prst="rect">
            <a:avLst/>
          </a:prstGeom>
        </p:spPr>
      </p:pic>
      <p:pic>
        <p:nvPicPr>
          <p:cNvPr id="5" name="Picture 4" descr="4 rf"/>
          <p:cNvPicPr>
            <a:picLocks noChangeAspect="1"/>
          </p:cNvPicPr>
          <p:nvPr/>
        </p:nvPicPr>
        <p:blipFill>
          <a:blip r:embed="rId2"/>
          <a:stretch>
            <a:fillRect/>
          </a:stretch>
        </p:blipFill>
        <p:spPr>
          <a:xfrm>
            <a:off x="5226685" y="3425190"/>
            <a:ext cx="4864100" cy="3340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1800" b="1">
                <a:latin typeface="Times New Roman" panose="02020603050405020304" pitchFamily="18" charset="0"/>
                <a:cs typeface="Times New Roman" panose="02020603050405020304" pitchFamily="18" charset="0"/>
              </a:rPr>
              <a:t>3 . Voting Regressor Model - </a:t>
            </a:r>
            <a:endParaRPr lang="en-IN" altLang="en-US" sz="1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p>
            <a:pPr marL="0" indent="0">
              <a:lnSpc>
                <a:spcPct val="150000"/>
              </a:lnSpc>
              <a:buNone/>
            </a:pPr>
            <a:r>
              <a:rPr lang="en-US" sz="1800">
                <a:latin typeface="Times New Roman" panose="02020603050405020304" pitchFamily="18" charset="0"/>
                <a:cs typeface="Times New Roman" panose="02020603050405020304" pitchFamily="18" charset="0"/>
              </a:rPr>
              <a:t>Voting is an ensemble machine learning algorithm. For regression, a voting ensemble involves making a prediction that is the average of multiple other regression models. ... A soft voting ensemble involves summing the predicted probabilities for class labels and predicting the class label with the largest sum probability.</a:t>
            </a:r>
            <a:endParaRPr lang="en-US" sz="1800">
              <a:latin typeface="Times New Roman" panose="02020603050405020304" pitchFamily="18" charset="0"/>
              <a:cs typeface="Times New Roman" panose="02020603050405020304" pitchFamily="18" charset="0"/>
            </a:endParaRPr>
          </a:p>
          <a:p>
            <a:pPr marL="0" indent="0">
              <a:lnSpc>
                <a:spcPct val="150000"/>
              </a:lnSpc>
              <a:buNone/>
            </a:pPr>
            <a:endParaRPr lang="en-US" sz="1800">
              <a:latin typeface="Times New Roman" panose="02020603050405020304" pitchFamily="18" charset="0"/>
              <a:cs typeface="Times New Roman" panose="02020603050405020304" pitchFamily="18" charset="0"/>
            </a:endParaRPr>
          </a:p>
        </p:txBody>
      </p:sp>
      <p:pic>
        <p:nvPicPr>
          <p:cNvPr id="4" name="Content Placeholder 3" descr="5 rf"/>
          <p:cNvPicPr>
            <a:picLocks noChangeAspect="1"/>
          </p:cNvPicPr>
          <p:nvPr>
            <p:ph sz="half" idx="2"/>
          </p:nvPr>
        </p:nvPicPr>
        <p:blipFill>
          <a:blip r:embed="rId1"/>
          <a:stretch>
            <a:fillRect/>
          </a:stretch>
        </p:blipFill>
        <p:spPr>
          <a:xfrm>
            <a:off x="6451600" y="247650"/>
            <a:ext cx="4902200" cy="2726690"/>
          </a:xfrm>
          <a:prstGeom prst="rect">
            <a:avLst/>
          </a:prstGeom>
        </p:spPr>
      </p:pic>
      <p:pic>
        <p:nvPicPr>
          <p:cNvPr id="5" name="Picture 4" descr="6 rf"/>
          <p:cNvPicPr>
            <a:picLocks noChangeAspect="1"/>
          </p:cNvPicPr>
          <p:nvPr/>
        </p:nvPicPr>
        <p:blipFill>
          <a:blip r:embed="rId2"/>
          <a:stretch>
            <a:fillRect/>
          </a:stretch>
        </p:blipFill>
        <p:spPr>
          <a:xfrm>
            <a:off x="6451600" y="3368040"/>
            <a:ext cx="4864100" cy="3340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21175"/>
            <a:ext cx="9448800" cy="654186"/>
          </a:xfrm>
        </p:spPr>
        <p:txBody>
          <a:bodyPr>
            <a:normAutofit fontScale="90000"/>
          </a:bodyPr>
          <a:lstStyle/>
          <a:p>
            <a:r>
              <a:rPr lang="en-IN" sz="4400" b="1" dirty="0" smtClean="0"/>
              <a:t>Conclusion</a:t>
            </a:r>
            <a:r>
              <a:rPr lang="en-IN" sz="4400" dirty="0" smtClean="0"/>
              <a:t> </a:t>
            </a:r>
            <a:endParaRPr lang="en-IN" sz="4400" dirty="0"/>
          </a:p>
        </p:txBody>
      </p:sp>
      <p:sp>
        <p:nvSpPr>
          <p:cNvPr id="3" name="Subtitle 2"/>
          <p:cNvSpPr>
            <a:spLocks noGrp="1"/>
          </p:cNvSpPr>
          <p:nvPr>
            <p:ph type="subTitle" idx="1"/>
          </p:nvPr>
        </p:nvSpPr>
        <p:spPr>
          <a:xfrm>
            <a:off x="1066800" y="1294266"/>
            <a:ext cx="9144000" cy="5071699"/>
          </a:xfrm>
        </p:spPr>
        <p:txBody>
          <a:bodyPr>
            <a:normAutofit/>
          </a:bodyPr>
          <a:lstStyle/>
          <a:p>
            <a:r>
              <a:rPr lang="en-US" sz="1600" dirty="0" smtClean="0">
                <a:latin typeface="Times New Roman" panose="02020603050405020304" pitchFamily="18" charset="0"/>
                <a:cs typeface="Times New Roman" panose="02020603050405020304" pitchFamily="18" charset="0"/>
              </a:rPr>
              <a:t> So here 'Voting Regressor Model' is the best model out of all model tested above and by looking this we can conclude that our model is predicting around</a:t>
            </a:r>
            <a:r>
              <a:rPr lang="en-IN" altLang="en-US" sz="1600" dirty="0" smtClean="0">
                <a:latin typeface="Times New Roman" panose="02020603050405020304" pitchFamily="18" charset="0"/>
                <a:cs typeface="Times New Roman" panose="02020603050405020304" pitchFamily="18" charset="0"/>
              </a:rPr>
              <a:t> 7.35336698. </a:t>
            </a:r>
            <a:endParaRPr lang="en-IN" altLang="en-US" sz="1600" dirty="0" smtClean="0">
              <a:latin typeface="Times New Roman" panose="02020603050405020304" pitchFamily="18" charset="0"/>
              <a:cs typeface="Times New Roman" panose="02020603050405020304" pitchFamily="18" charset="0"/>
            </a:endParaRPr>
          </a:p>
          <a:p>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3966</Words>
  <Application>WPS Presentation</Application>
  <PresentationFormat>Widescreen</PresentationFormat>
  <Paragraphs>48</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Times New Roman</vt:lpstr>
      <vt:lpstr>Calibri Light</vt:lpstr>
      <vt:lpstr>Calibri</vt:lpstr>
      <vt:lpstr>Microsoft YaHei</vt:lpstr>
      <vt:lpstr>Arial Unicode MS</vt:lpstr>
      <vt:lpstr>Office Theme</vt:lpstr>
      <vt:lpstr>Micro Credit PPT </vt:lpstr>
      <vt:lpstr>Problem Statement</vt:lpstr>
      <vt:lpstr>Data Visualization</vt:lpstr>
      <vt:lpstr>Observation 1 - Here we see the correlation of the columns with respect to the target column that is label </vt:lpstr>
      <vt:lpstr>Model’s Training</vt:lpstr>
      <vt:lpstr>PowerPoint 演示文稿</vt:lpstr>
      <vt:lpstr>PowerPoint 演示文稿</vt:lpstr>
      <vt:lpstr>PowerPoint 演示文稿</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mayank shukla</dc:creator>
  <cp:lastModifiedBy>Lenovo</cp:lastModifiedBy>
  <cp:revision>27</cp:revision>
  <dcterms:created xsi:type="dcterms:W3CDTF">2022-02-01T12:30:00Z</dcterms:created>
  <dcterms:modified xsi:type="dcterms:W3CDTF">2022-02-18T18:05:57Z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ABFBE5F2755F46F1960CB53523414FB0</vt:lpwstr>
  </property>
  <property fmtid="{D5CDD505-2E9C-101B-9397-08002B2CF9AE}" pid="3" name="KSOProductBuildVer">
    <vt:lpwstr>1033-11.2.0.10463</vt:lpwstr>
  </property>
</Properties>
</file>