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73" r:id="rId7"/>
    <p:sldId id="274" r:id="rId8"/>
    <p:sldId id="275" r:id="rId9"/>
    <p:sldId id="276" r:id="rId10"/>
    <p:sldId id="277" r:id="rId11"/>
    <p:sldId id="264" r:id="rId12"/>
    <p:sldId id="267" r:id="rId13"/>
    <p:sldId id="269" r:id="rId14"/>
    <p:sldId id="282" r:id="rId15"/>
    <p:sldId id="283" r:id="rId16"/>
    <p:sldId id="284" r:id="rId17"/>
    <p:sldId id="285"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dirty="0" smtClean="0">
                <a:solidFill>
                  <a:schemeClr val="accent5"/>
                </a:solidFill>
              </a:rPr>
              <a:t> Flight Price Prediction</a:t>
            </a:r>
            <a:r>
              <a:rPr lang="en-US" b="1" dirty="0" smtClean="0">
                <a:solidFill>
                  <a:schemeClr val="accent5"/>
                </a:solidFill>
              </a:rPr>
              <a:t> PPT </a:t>
            </a:r>
            <a:endParaRPr lang="en-US" b="1" dirty="0">
              <a:solidFill>
                <a:schemeClr val="accent5"/>
              </a:solidFill>
            </a:endParaRPr>
          </a:p>
        </p:txBody>
      </p:sp>
      <p:sp>
        <p:nvSpPr>
          <p:cNvPr id="3" name="Subtitle 2"/>
          <p:cNvSpPr>
            <a:spLocks noGrp="1"/>
          </p:cNvSpPr>
          <p:nvPr>
            <p:ph type="subTitle"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 PowerPoint presentation containing problem statement and understanding, EDA steps and visualizations, Steps and assumptions used to complete the project, model dashboard, finalized model, and conclusion.</a:t>
            </a:r>
            <a:endParaRPr lang="en-US" b="1" dirty="0">
              <a:latin typeface="Times New Roman" panose="02020603050405020304" pitchFamily="18" charset="0"/>
              <a:cs typeface="Times New Roman" panose="02020603050405020304" pitchFamily="18" charset="0"/>
            </a:endParaRPr>
          </a:p>
          <a:p>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400" b="1" dirty="0" smtClean="0"/>
              <a:t>Model’s Training</a:t>
            </a:r>
            <a:endParaRPr lang="en-IN" sz="4400" b="1" dirty="0"/>
          </a:p>
        </p:txBody>
      </p:sp>
      <p:sp>
        <p:nvSpPr>
          <p:cNvPr id="3" name="Subtitle 2"/>
          <p:cNvSpPr>
            <a:spLocks noGrp="1"/>
          </p:cNvSpPr>
          <p:nvPr>
            <p:ph type="subTitle" idx="1"/>
          </p:nvPr>
        </p:nvSpPr>
        <p:spPr/>
        <p:txBody>
          <a:bodyPr/>
          <a:lstStyle/>
          <a:p>
            <a:r>
              <a:rPr lang="en-IN" dirty="0" smtClean="0">
                <a:latin typeface="Times New Roman" panose="02020603050405020304" pitchFamily="18" charset="0"/>
                <a:cs typeface="Times New Roman" panose="02020603050405020304" pitchFamily="18" charset="0"/>
              </a:rPr>
              <a:t>Model’s used for the classification and regression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4171" y="200298"/>
            <a:ext cx="11043059" cy="6426926"/>
          </a:xfrm>
        </p:spPr>
        <p:txBody>
          <a:bodyPr/>
          <a:lstStyle/>
          <a:p>
            <a:pPr algn="just"/>
            <a:r>
              <a:rPr lang="en-IN" sz="1800" b="1" dirty="0" smtClean="0">
                <a:latin typeface="Times New Roman" panose="02020603050405020304" pitchFamily="18" charset="0"/>
                <a:cs typeface="Times New Roman" panose="02020603050405020304" pitchFamily="18" charset="0"/>
              </a:rPr>
              <a:t>1. Linear Regression Model – </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IN" altLang="en-US" sz="1800" dirty="0">
                <a:latin typeface="Times New Roman" panose="02020603050405020304" pitchFamily="18" charset="0"/>
                <a:cs typeface="Times New Roman" panose="02020603050405020304" pitchFamily="18" charset="0"/>
              </a:rPr>
              <a:t>Linear regression is one of the easiest and most popular Machine Learning algorithms. It is a statistical method that is used for predictive analysis. Linear regression makes predictions for continuous/real or numeric variables such as sales, salary, age, product price, etc.</a:t>
            </a:r>
            <a:endParaRPr lang="en-IN" altLang="en-US" sz="1800" dirty="0">
              <a:latin typeface="Times New Roman" panose="02020603050405020304" pitchFamily="18" charset="0"/>
              <a:cs typeface="Times New Roman" panose="02020603050405020304" pitchFamily="18" charset="0"/>
            </a:endParaRPr>
          </a:p>
          <a:p>
            <a:pPr algn="just">
              <a:lnSpc>
                <a:spcPct val="150000"/>
              </a:lnSpc>
            </a:pPr>
            <a:r>
              <a:rPr lang="en-IN" altLang="en-US" sz="1800" dirty="0">
                <a:latin typeface="Times New Roman" panose="02020603050405020304" pitchFamily="18" charset="0"/>
                <a:cs typeface="Times New Roman" panose="02020603050405020304" pitchFamily="18" charset="0"/>
              </a:rPr>
              <a:t>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endParaRPr lang="en-IN" alt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endParaRPr lang="en-IN" sz="1800"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2" name="Picture 1" descr="9"/>
          <p:cNvPicPr>
            <a:picLocks noChangeAspect="1"/>
          </p:cNvPicPr>
          <p:nvPr/>
        </p:nvPicPr>
        <p:blipFill>
          <a:blip r:embed="rId1"/>
          <a:stretch>
            <a:fillRect/>
          </a:stretch>
        </p:blipFill>
        <p:spPr>
          <a:xfrm>
            <a:off x="4490085" y="3486785"/>
            <a:ext cx="3211830" cy="29794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970" y="301489"/>
            <a:ext cx="11251475" cy="6273481"/>
          </a:xfrm>
        </p:spPr>
        <p:txBody>
          <a:bodyPr/>
          <a:lstStyle/>
          <a:p>
            <a:pPr algn="l"/>
            <a:r>
              <a:rPr lang="en-IN" sz="1800" b="1" dirty="0" smtClean="0">
                <a:latin typeface="Times New Roman" panose="02020603050405020304" pitchFamily="18" charset="0"/>
                <a:cs typeface="Times New Roman" panose="02020603050405020304" pitchFamily="18" charset="0"/>
              </a:rPr>
              <a:t>2. KNeighborsRegressor - </a:t>
            </a:r>
            <a:endParaRPr lang="en-IN" sz="1800" b="1" dirty="0" smtClean="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This algorithm is used for Classification and Regression. In both uses, the input consists of the k closest training examples in the feature space. On the other hand, the output depends on the case.</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In K-Nearest Neighbors Classification the output is a class membership.</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In K-Nearest Neighbors Regression the output is the property value for the object.</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K-Nearest Neighbors is easy to implement and capable of complex classification tasks.</a:t>
            </a:r>
            <a:endParaRPr lang="en-US" sz="1800" dirty="0">
              <a:latin typeface="Times New Roman" panose="02020603050405020304" pitchFamily="18" charset="0"/>
              <a:cs typeface="Times New Roman" panose="02020603050405020304" pitchFamily="18" charset="0"/>
            </a:endParaRPr>
          </a:p>
          <a:p>
            <a:pPr algn="l"/>
            <a:endParaRPr lang="en-IN" sz="18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 name="Picture 1" descr="10"/>
          <p:cNvPicPr>
            <a:picLocks noChangeAspect="1"/>
          </p:cNvPicPr>
          <p:nvPr/>
        </p:nvPicPr>
        <p:blipFill>
          <a:blip r:embed="rId1"/>
          <a:stretch>
            <a:fillRect/>
          </a:stretch>
        </p:blipFill>
        <p:spPr>
          <a:xfrm>
            <a:off x="2910840" y="3439160"/>
            <a:ext cx="5715000" cy="2857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4985"/>
          </a:xfrm>
        </p:spPr>
        <p:txBody>
          <a:bodyPr/>
          <a:p>
            <a:r>
              <a:rPr lang="en-IN" altLang="en-US" sz="1800" b="1">
                <a:latin typeface="Times New Roman" panose="02020603050405020304" pitchFamily="18" charset="0"/>
                <a:cs typeface="Times New Roman" panose="02020603050405020304" pitchFamily="18" charset="0"/>
              </a:rPr>
              <a:t>3. DecisionTreeRegressor Model - </a:t>
            </a:r>
            <a:endParaRPr lang="en-IN" altLang="en-US" sz="1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80110"/>
            <a:ext cx="10515600" cy="5977255"/>
          </a:xfrm>
        </p:spPr>
        <p:txBody>
          <a:bodyPr/>
          <a:p>
            <a:pPr marL="0" indent="0" algn="just">
              <a:lnSpc>
                <a:spcPct val="150000"/>
              </a:lnSpc>
              <a:buNone/>
            </a:pPr>
            <a:r>
              <a:rPr lang="en-US" sz="1800">
                <a:latin typeface="Times New Roman" panose="02020603050405020304" pitchFamily="18" charset="0"/>
                <a:cs typeface="Times New Roman" panose="02020603050405020304" pitchFamily="18" charset="0"/>
              </a:rPr>
              <a:t>Decision Tree is a decision-making tool that uses a flowchart-like tree structure or is a model of decisions and all of their possible results, including outcomes, input costs, and utility.</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Decision-tree algorithm falls under the category of supervised learning algorithms. It works for both continuous as well as categorical output variables.</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The branches/edges represent the result of the node and the nodes have either: </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Conditions [Decision Nodes]</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Result [End Nodes]</a:t>
            </a:r>
            <a:endParaRPr lang="en-US" sz="1800">
              <a:latin typeface="Times New Roman" panose="02020603050405020304" pitchFamily="18" charset="0"/>
              <a:cs typeface="Times New Roman" panose="02020603050405020304" pitchFamily="18" charset="0"/>
            </a:endParaRPr>
          </a:p>
        </p:txBody>
      </p:sp>
      <p:pic>
        <p:nvPicPr>
          <p:cNvPr id="4" name="Picture 3" descr="12"/>
          <p:cNvPicPr>
            <a:picLocks noChangeAspect="1"/>
          </p:cNvPicPr>
          <p:nvPr/>
        </p:nvPicPr>
        <p:blipFill>
          <a:blip r:embed="rId1"/>
          <a:stretch>
            <a:fillRect/>
          </a:stretch>
        </p:blipFill>
        <p:spPr>
          <a:xfrm>
            <a:off x="4968240" y="3460115"/>
            <a:ext cx="6090920" cy="2965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4355"/>
          </a:xfrm>
        </p:spPr>
        <p:txBody>
          <a:bodyPr/>
          <a:p>
            <a:r>
              <a:rPr lang="en-IN" altLang="en-US" sz="1800" b="1">
                <a:latin typeface="Times New Roman" panose="02020603050405020304" pitchFamily="18" charset="0"/>
                <a:cs typeface="Times New Roman" panose="02020603050405020304" pitchFamily="18" charset="0"/>
              </a:rPr>
              <a:t>4. RandomForestRegressor Model - </a:t>
            </a:r>
            <a:endParaRPr lang="en-IN" altLang="en-US" sz="1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5995" y="919480"/>
            <a:ext cx="10377805" cy="5813425"/>
          </a:xfrm>
        </p:spPr>
        <p:txBody>
          <a:bodyPr/>
          <a:p>
            <a:pPr marL="0" indent="0" algn="just">
              <a:lnSpc>
                <a:spcPct val="150000"/>
              </a:lnSpc>
              <a:buNone/>
            </a:pPr>
            <a:r>
              <a:rPr lang="en-US" sz="1800">
                <a:latin typeface="Times New Roman" panose="02020603050405020304" pitchFamily="18" charset="0"/>
                <a:cs typeface="Times New Roman" panose="02020603050405020304" pitchFamily="18" charset="0"/>
              </a:rPr>
              <a:t>A Random Forest is an ensemble technique capable of performing both regression and classification tasks with the use of multiple decision trees and a technique called Bootstrap and Aggregation, commonly known as bagging. The basic idea behind this is to combine multiple decision trees in determining the final output rather than relying on individual decision trees. </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Random Forest has multiple decision trees as base learning models. We randomly perform row sampling and feature sampling from the dataset forming sample datasets for every model. This part is called Bootstrap.</a:t>
            </a:r>
            <a:endParaRPr lang="en-US" sz="1800">
              <a:latin typeface="Times New Roman" panose="02020603050405020304" pitchFamily="18" charset="0"/>
              <a:cs typeface="Times New Roman" panose="02020603050405020304" pitchFamily="18" charset="0"/>
            </a:endParaRPr>
          </a:p>
        </p:txBody>
      </p:sp>
      <p:pic>
        <p:nvPicPr>
          <p:cNvPr id="4" name="Picture 3" descr="14"/>
          <p:cNvPicPr>
            <a:picLocks noChangeAspect="1"/>
          </p:cNvPicPr>
          <p:nvPr/>
        </p:nvPicPr>
        <p:blipFill>
          <a:blip r:embed="rId1"/>
          <a:stretch>
            <a:fillRect/>
          </a:stretch>
        </p:blipFill>
        <p:spPr>
          <a:xfrm>
            <a:off x="2971800" y="3682365"/>
            <a:ext cx="6248400" cy="30505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70535"/>
          </a:xfrm>
        </p:spPr>
        <p:txBody>
          <a:bodyPr/>
          <a:p>
            <a:r>
              <a:rPr lang="en-IN" altLang="en-US" sz="1800" b="1">
                <a:latin typeface="Times New Roman" panose="02020603050405020304" pitchFamily="18" charset="0"/>
                <a:cs typeface="Times New Roman" panose="02020603050405020304" pitchFamily="18" charset="0"/>
              </a:rPr>
              <a:t>5. AdaBoostRegressor - </a:t>
            </a:r>
            <a:endParaRPr lang="en-IN" altLang="en-US" sz="1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4085"/>
            <a:ext cx="10515600" cy="5739765"/>
          </a:xfrm>
        </p:spPr>
        <p:txBody>
          <a:bodyPr/>
          <a:p>
            <a:pPr marL="0" indent="0" algn="just">
              <a:lnSpc>
                <a:spcPct val="150000"/>
              </a:lnSpc>
              <a:buNone/>
            </a:pPr>
            <a:r>
              <a:rPr lang="en-US" sz="1800">
                <a:latin typeface="Times New Roman" panose="02020603050405020304" pitchFamily="18" charset="0"/>
                <a:cs typeface="Times New Roman" panose="02020603050405020304" pitchFamily="18" charset="0"/>
              </a:rPr>
              <a:t>Adaboost stands for Adaptive Boosting and it is widely used ensemble learning algorithm in machine learning. Weak learners are boosted by improving their weights and make them vote in creating a combined final model. In this post, we'll learn how to use AdaBoostRegressor class for the regression problem. AdaboostRegressor starts fitting the regressor with the dataset and adjusts the weights according to error rate.</a:t>
            </a: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00025"/>
            <a:ext cx="10515600" cy="489585"/>
          </a:xfrm>
        </p:spPr>
        <p:txBody>
          <a:bodyPr>
            <a:normAutofit/>
          </a:bodyPr>
          <a:p>
            <a:r>
              <a:rPr lang="en-IN" altLang="en-US" sz="2000" b="1">
                <a:latin typeface="Times New Roman" panose="02020603050405020304" pitchFamily="18" charset="0"/>
                <a:cs typeface="Times New Roman" panose="02020603050405020304" pitchFamily="18" charset="0"/>
              </a:rPr>
              <a:t>6. GradientBoostingRegressor - </a:t>
            </a:r>
            <a:endParaRPr lang="en-IN" altLang="en-US" sz="2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92810" y="615950"/>
            <a:ext cx="10534015" cy="6125210"/>
          </a:xfrm>
        </p:spPr>
        <p:txBody>
          <a:bodyPr/>
          <a:p>
            <a:pPr marL="0" indent="0" algn="just">
              <a:lnSpc>
                <a:spcPct val="150000"/>
              </a:lnSpc>
              <a:buNone/>
            </a:pPr>
            <a:r>
              <a:rPr lang="en-US" sz="1800">
                <a:latin typeface="Times New Roman" panose="02020603050405020304" pitchFamily="18" charset="0"/>
                <a:cs typeface="Times New Roman" panose="02020603050405020304" pitchFamily="18" charset="0"/>
              </a:rPr>
              <a:t>Gradient Boosting algorithm is used to generate an ensemble model by combining the weak learners or weak predictive models. Gradient boosting algorithm can be used to train models for both regression and classification problem. Gradient Boosting Regression algorithm is used to fit the model which predicts the continuous value.</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Gradient boosting builds an additive mode by using multiple decision trees of fixed size as weak learners or weak predictive models. The parameter, n_estimators, decides the number of decision trees which will be used in the boosting stages. Gradient boosting differs from AdaBoost in the manner that decision stumps (one node &amp; two leaves) are used in AdaBoost whereas decision trees of fixed size are used in Gradient Boosting.</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endParaRPr lang="en-US" sz="1800">
              <a:latin typeface="Times New Roman" panose="02020603050405020304" pitchFamily="18" charset="0"/>
              <a:cs typeface="Times New Roman" panose="02020603050405020304" pitchFamily="18" charset="0"/>
            </a:endParaRPr>
          </a:p>
        </p:txBody>
      </p:sp>
      <p:pic>
        <p:nvPicPr>
          <p:cNvPr id="4" name="Picture 3" descr="Screenshot-2020-12-14-at-10.58.05-AM-1-300x283"/>
          <p:cNvPicPr>
            <a:picLocks noChangeAspect="1"/>
          </p:cNvPicPr>
          <p:nvPr/>
        </p:nvPicPr>
        <p:blipFill>
          <a:blip r:embed="rId1"/>
          <a:stretch>
            <a:fillRect/>
          </a:stretch>
        </p:blipFill>
        <p:spPr>
          <a:xfrm>
            <a:off x="4667250" y="3906520"/>
            <a:ext cx="2857500" cy="26955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21175"/>
            <a:ext cx="9448800" cy="654186"/>
          </a:xfrm>
        </p:spPr>
        <p:txBody>
          <a:bodyPr>
            <a:normAutofit fontScale="90000"/>
          </a:bodyPr>
          <a:lstStyle/>
          <a:p>
            <a:r>
              <a:rPr lang="en-IN" sz="4400" b="1" dirty="0" smtClean="0"/>
              <a:t>Conclusion</a:t>
            </a:r>
            <a:r>
              <a:rPr lang="en-IN" sz="4400" dirty="0" smtClean="0"/>
              <a:t> </a:t>
            </a:r>
            <a:endParaRPr lang="en-IN" sz="4400" dirty="0"/>
          </a:p>
        </p:txBody>
      </p:sp>
      <p:sp>
        <p:nvSpPr>
          <p:cNvPr id="3" name="Subtitle 2"/>
          <p:cNvSpPr>
            <a:spLocks noGrp="1"/>
          </p:cNvSpPr>
          <p:nvPr>
            <p:ph type="subTitle" idx="1"/>
          </p:nvPr>
        </p:nvSpPr>
        <p:spPr>
          <a:xfrm>
            <a:off x="1066800" y="1294266"/>
            <a:ext cx="9144000" cy="5071699"/>
          </a:xfrm>
        </p:spPr>
        <p:txBody>
          <a:bodyPr>
            <a:normAutofit/>
          </a:bodyPr>
          <a:lstStyle/>
          <a:p>
            <a:pPr>
              <a:lnSpc>
                <a:spcPct val="200000"/>
              </a:lnSpc>
            </a:pPr>
            <a:r>
              <a:rPr lang="en-US" sz="1600" dirty="0" smtClean="0">
                <a:latin typeface="Times New Roman" panose="02020603050405020304" pitchFamily="18" charset="0"/>
                <a:cs typeface="Times New Roman" panose="02020603050405020304" pitchFamily="18" charset="0"/>
              </a:rPr>
              <a:t> So here '</a:t>
            </a:r>
            <a:r>
              <a:rPr lang="en-IN" sz="1600" b="1" dirty="0" smtClean="0">
                <a:latin typeface="Times New Roman" panose="02020603050405020304" pitchFamily="18" charset="0"/>
                <a:cs typeface="Times New Roman" panose="02020603050405020304" pitchFamily="18" charset="0"/>
                <a:sym typeface="+mn-ea"/>
              </a:rPr>
              <a:t>KNeighborsRegressor</a:t>
            </a:r>
            <a:r>
              <a:rPr lang="en-US" sz="1600" dirty="0" smtClean="0">
                <a:latin typeface="Times New Roman" panose="02020603050405020304" pitchFamily="18" charset="0"/>
                <a:cs typeface="Times New Roman" panose="02020603050405020304" pitchFamily="18" charset="0"/>
              </a:rPr>
              <a:t>' is the best model out of all model tested abov</a:t>
            </a:r>
            <a:r>
              <a:rPr lang="en-IN" altLang="en-US" sz="1600" dirty="0" smtClean="0">
                <a:latin typeface="Times New Roman" panose="02020603050405020304" pitchFamily="18" charset="0"/>
                <a:cs typeface="Times New Roman" panose="02020603050405020304" pitchFamily="18" charset="0"/>
              </a:rPr>
              <a:t>e</a:t>
            </a:r>
            <a:endParaRPr lang="en-IN" altLang="en-US" sz="1600" dirty="0" smtClean="0">
              <a:latin typeface="Times New Roman" panose="02020603050405020304" pitchFamily="18" charset="0"/>
              <a:cs typeface="Times New Roman" panose="02020603050405020304" pitchFamily="18" charset="0"/>
            </a:endParaRPr>
          </a:p>
          <a:p>
            <a:pPr>
              <a:lnSpc>
                <a:spcPct val="200000"/>
              </a:lnSpc>
            </a:pPr>
            <a:r>
              <a:rPr lang="en-IN" altLang="en-US" sz="1600" dirty="0" smtClean="0">
                <a:latin typeface="Times New Roman" panose="02020603050405020304" pitchFamily="18" charset="0"/>
                <a:cs typeface="Times New Roman" panose="02020603050405020304" pitchFamily="18" charset="0"/>
              </a:rPr>
              <a:t>which gives score - 0.588625 which is the greatest. </a:t>
            </a:r>
            <a:endParaRPr lang="en-IN" altLang="en-US" sz="1600" dirty="0" smtClean="0">
              <a:latin typeface="Times New Roman" panose="02020603050405020304" pitchFamily="18" charset="0"/>
              <a:cs typeface="Times New Roman" panose="02020603050405020304" pitchFamily="18" charset="0"/>
            </a:endParaRPr>
          </a:p>
          <a:p>
            <a:endParaRPr lang="en-I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121920"/>
            <a:ext cx="11460480" cy="836023"/>
          </a:xfrm>
        </p:spPr>
        <p:txBody>
          <a:bodyPr>
            <a:normAutofit/>
          </a:bodyPr>
          <a:lstStyle/>
          <a:p>
            <a:r>
              <a:rPr lang="en-IN" sz="4400" b="1" dirty="0" smtClean="0"/>
              <a:t>Problem Statement</a:t>
            </a:r>
            <a:endParaRPr lang="en-IN" sz="4400" b="1" dirty="0"/>
          </a:p>
        </p:txBody>
      </p:sp>
      <p:sp>
        <p:nvSpPr>
          <p:cNvPr id="3" name="Subtitle 2"/>
          <p:cNvSpPr>
            <a:spLocks noGrp="1"/>
          </p:cNvSpPr>
          <p:nvPr>
            <p:ph type="subTitle" idx="1"/>
          </p:nvPr>
        </p:nvSpPr>
        <p:spPr>
          <a:xfrm>
            <a:off x="104503" y="775063"/>
            <a:ext cx="11686903" cy="5991497"/>
          </a:xfrm>
        </p:spPr>
        <p:txBody>
          <a:bodyPr>
            <a:noAutofit/>
          </a:bodyPr>
          <a:lstStyle/>
          <a:p>
            <a:pPr algn="just">
              <a:lnSpc>
                <a:spcPct val="220000"/>
              </a:lnSpc>
            </a:pPr>
            <a:r>
              <a:rPr lang="en-IN" sz="1800" dirty="0">
                <a:latin typeface="Times New Roman" panose="02020603050405020304" pitchFamily="18" charset="0"/>
                <a:cs typeface="Times New Roman" panose="02020603050405020304" pitchFamily="18" charset="0"/>
                <a:sym typeface="+mn-ea"/>
              </a:rPr>
              <a:t>Anyone who has booked 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So, you have to work on a project where you collect data of flight fares with other features and work to make a model to predict fares of flights.</a:t>
            </a:r>
            <a:endParaRPr lang="en-IN" sz="1800" dirty="0">
              <a:latin typeface="Times New Roman" panose="02020603050405020304" pitchFamily="18" charset="0"/>
              <a:cs typeface="Times New Roman" panose="02020603050405020304" pitchFamily="18" charset="0"/>
            </a:endParaRPr>
          </a:p>
          <a:p>
            <a:pPr algn="just">
              <a:lnSpc>
                <a:spcPct val="220000"/>
              </a:lnSpc>
            </a:pPr>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Data Visualization</a:t>
            </a:r>
            <a:endParaRPr lang="en-IN" b="1" dirty="0"/>
          </a:p>
        </p:txBody>
      </p:sp>
      <p:pic>
        <p:nvPicPr>
          <p:cNvPr id="5" name="Content Placeholder 4" descr="1"/>
          <p:cNvPicPr>
            <a:picLocks noChangeAspect="1"/>
          </p:cNvPicPr>
          <p:nvPr>
            <p:ph idx="1"/>
          </p:nvPr>
        </p:nvPicPr>
        <p:blipFill>
          <a:blip r:embed="rId1"/>
          <a:stretch>
            <a:fillRect/>
          </a:stretch>
        </p:blipFill>
        <p:spPr>
          <a:xfrm>
            <a:off x="3778885" y="1825625"/>
            <a:ext cx="4632960" cy="4351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pic>
        <p:nvPicPr>
          <p:cNvPr id="5" name="Content Placeholder 4" descr="2"/>
          <p:cNvPicPr>
            <a:picLocks noChangeAspect="1"/>
          </p:cNvPicPr>
          <p:nvPr>
            <p:ph idx="1"/>
          </p:nvPr>
        </p:nvPicPr>
        <p:blipFill>
          <a:blip r:embed="rId1"/>
          <a:stretch>
            <a:fillRect/>
          </a:stretch>
        </p:blipFill>
        <p:spPr>
          <a:xfrm>
            <a:off x="838200" y="2212975"/>
            <a:ext cx="10515600" cy="35756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3"/>
          <p:cNvPicPr>
            <a:picLocks noChangeAspect="1"/>
          </p:cNvPicPr>
          <p:nvPr>
            <p:ph idx="1"/>
          </p:nvPr>
        </p:nvPicPr>
        <p:blipFill>
          <a:blip r:embed="rId1"/>
          <a:stretch>
            <a:fillRect/>
          </a:stretch>
        </p:blipFill>
        <p:spPr>
          <a:xfrm>
            <a:off x="3685540" y="1825625"/>
            <a:ext cx="4820285"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4"/>
          <p:cNvPicPr>
            <a:picLocks noChangeAspect="1"/>
          </p:cNvPicPr>
          <p:nvPr>
            <p:ph idx="1"/>
          </p:nvPr>
        </p:nvPicPr>
        <p:blipFill>
          <a:blip r:embed="rId1"/>
          <a:stretch>
            <a:fillRect/>
          </a:stretch>
        </p:blipFill>
        <p:spPr>
          <a:xfrm>
            <a:off x="3738245" y="1825625"/>
            <a:ext cx="4714875"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5"/>
          <p:cNvPicPr>
            <a:picLocks noChangeAspect="1"/>
          </p:cNvPicPr>
          <p:nvPr>
            <p:ph idx="1"/>
          </p:nvPr>
        </p:nvPicPr>
        <p:blipFill>
          <a:blip r:embed="rId1"/>
          <a:stretch>
            <a:fillRect/>
          </a:stretch>
        </p:blipFill>
        <p:spPr>
          <a:xfrm>
            <a:off x="3738245" y="1825625"/>
            <a:ext cx="4714875"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6"/>
          <p:cNvPicPr>
            <a:picLocks noChangeAspect="1"/>
          </p:cNvPicPr>
          <p:nvPr>
            <p:ph idx="1"/>
          </p:nvPr>
        </p:nvPicPr>
        <p:blipFill>
          <a:blip r:embed="rId1"/>
          <a:stretch>
            <a:fillRect/>
          </a:stretch>
        </p:blipFill>
        <p:spPr>
          <a:xfrm>
            <a:off x="3744595" y="1825625"/>
            <a:ext cx="4702175"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7"/>
          <p:cNvPicPr>
            <a:picLocks noChangeAspect="1"/>
          </p:cNvPicPr>
          <p:nvPr>
            <p:ph idx="1"/>
          </p:nvPr>
        </p:nvPicPr>
        <p:blipFill>
          <a:blip r:embed="rId1"/>
          <a:stretch>
            <a:fillRect/>
          </a:stretch>
        </p:blipFill>
        <p:spPr>
          <a:xfrm>
            <a:off x="1041400" y="222885"/>
            <a:ext cx="9977755" cy="59543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4572</Words>
  <Application>WPS Presentation</Application>
  <PresentationFormat>Widescreen</PresentationFormat>
  <Paragraphs>62</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Times New Roman</vt:lpstr>
      <vt:lpstr>Calibri Light</vt:lpstr>
      <vt:lpstr>Calibri</vt:lpstr>
      <vt:lpstr>Microsoft YaHei</vt:lpstr>
      <vt:lpstr>Arial Unicode MS</vt:lpstr>
      <vt:lpstr>Office Theme</vt:lpstr>
      <vt:lpstr> HousingPrice Prediction PPT </vt:lpstr>
      <vt:lpstr>Problem Statement</vt:lpstr>
      <vt:lpstr>Data Visualization</vt:lpstr>
      <vt:lpstr> </vt:lpstr>
      <vt:lpstr>PowerPoint 演示文稿</vt:lpstr>
      <vt:lpstr>PowerPoint 演示文稿</vt:lpstr>
      <vt:lpstr>PowerPoint 演示文稿</vt:lpstr>
      <vt:lpstr>PowerPoint 演示文稿</vt:lpstr>
      <vt:lpstr>PowerPoint 演示文稿</vt:lpstr>
      <vt:lpstr>Model’s Training</vt:lpstr>
      <vt:lpstr>PowerPoint 演示文稿</vt:lpstr>
      <vt:lpstr>PowerPoint 演示文稿</vt:lpstr>
      <vt:lpstr>PowerPoint 演示文稿</vt:lpstr>
      <vt:lpstr>PowerPoint 演示文稿</vt:lpstr>
      <vt:lpstr>PowerPoint 演示文稿</vt:lpstr>
      <vt:lpstr>PowerPoint 演示文稿</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mayank shukla</dc:creator>
  <cp:lastModifiedBy>Lenovo</cp:lastModifiedBy>
  <cp:revision>52</cp:revision>
  <dcterms:created xsi:type="dcterms:W3CDTF">2022-02-01T12:30:00Z</dcterms:created>
  <dcterms:modified xsi:type="dcterms:W3CDTF">2022-03-25T05:46:49Z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419F8266894640FB8385CD8B4BB58FDC</vt:lpwstr>
  </property>
  <property fmtid="{D5CDD505-2E9C-101B-9397-08002B2CF9AE}" pid="3" name="KSOProductBuildVer">
    <vt:lpwstr>1033-11.2.0.11029</vt:lpwstr>
  </property>
</Properties>
</file>