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73" r:id="rId7"/>
    <p:sldId id="274" r:id="rId8"/>
    <p:sldId id="276" r:id="rId9"/>
    <p:sldId id="277" r:id="rId10"/>
    <p:sldId id="264" r:id="rId11"/>
    <p:sldId id="267" r:id="rId12"/>
    <p:sldId id="269" r:id="rId13"/>
    <p:sldId id="282" r:id="rId14"/>
    <p:sldId id="283" r:id="rId15"/>
    <p:sldId id="284" r:id="rId16"/>
    <p:sldId id="285"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b="1" dirty="0" smtClean="0">
                <a:solidFill>
                  <a:schemeClr val="accent5"/>
                </a:solidFill>
              </a:rPr>
              <a:t> Malignant-Comments-Classifier</a:t>
            </a:r>
            <a:r>
              <a:rPr lang="en-US" b="1" dirty="0" smtClean="0">
                <a:solidFill>
                  <a:schemeClr val="accent5"/>
                </a:solidFill>
              </a:rPr>
              <a:t> PPT </a:t>
            </a:r>
            <a:endParaRPr lang="en-US" b="1" dirty="0">
              <a:solidFill>
                <a:schemeClr val="accent5"/>
              </a:solidFill>
            </a:endParaRPr>
          </a:p>
        </p:txBody>
      </p:sp>
      <p:sp>
        <p:nvSpPr>
          <p:cNvPr id="3" name="Subtitle 2"/>
          <p:cNvSpPr>
            <a:spLocks noGrp="1"/>
          </p:cNvSpPr>
          <p:nvPr>
            <p:ph type="subTitle"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A PowerPoint presentation containing problem statement and understanding, EDA steps and visualizations, Steps and assumptions used to complete the project, model dashboard, finalized model, and conclusion.</a:t>
            </a:r>
            <a:endParaRPr lang="en-US" b="1" dirty="0">
              <a:latin typeface="Times New Roman" panose="02020603050405020304" pitchFamily="18" charset="0"/>
              <a:cs typeface="Times New Roman" panose="02020603050405020304" pitchFamily="18" charset="0"/>
            </a:endParaRPr>
          </a:p>
          <a:p>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4171" y="200298"/>
            <a:ext cx="11043059" cy="6426926"/>
          </a:xfrm>
        </p:spPr>
        <p:txBody>
          <a:bodyPr/>
          <a:lstStyle/>
          <a:p>
            <a:pPr algn="just"/>
            <a:r>
              <a:rPr lang="en-IN" sz="1800" b="1" dirty="0" smtClean="0">
                <a:latin typeface="Times New Roman" panose="02020603050405020304" pitchFamily="18" charset="0"/>
                <a:cs typeface="Times New Roman" panose="02020603050405020304" pitchFamily="18" charset="0"/>
              </a:rPr>
              <a:t>1. Logistic Regression Model – </a:t>
            </a:r>
            <a:endParaRPr lang="en-IN"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Logistic regression is one of the most popular Machine Learning algorithms, which comes under the Supervised Learning technique. It is used for predicting the categorical dependent variable using a given set of independent variables. Logistic regression predicts the output of a categorical dependent variable</a:t>
            </a:r>
            <a:r>
              <a:rPr lang="en-IN" altLang="en-US" sz="1800" dirty="0">
                <a:latin typeface="Times New Roman" panose="02020603050405020304" pitchFamily="18" charset="0"/>
                <a:cs typeface="Times New Roman" panose="02020603050405020304" pitchFamily="18" charset="0"/>
              </a:rPr>
              <a:t>. </a:t>
            </a:r>
            <a:endParaRPr lang="en-IN" alt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Logistic regression is a supervised learning classification algorithm used to predict the probability of a target variable. The nature of target or dependent variable is dichotomous, which means there would be only two possible classes.</a:t>
            </a:r>
            <a:endParaRPr lang="en-US" sz="1800" dirty="0">
              <a:latin typeface="Times New Roman" panose="02020603050405020304" pitchFamily="18" charset="0"/>
              <a:cs typeface="Times New Roman" panose="02020603050405020304" pitchFamily="18" charset="0"/>
            </a:endParaRPr>
          </a:p>
          <a:p>
            <a:pPr algn="just"/>
            <a:endParaRPr lang="en-IN" sz="1800" b="1"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4" name="Picture 3" descr="12"/>
          <p:cNvPicPr>
            <a:picLocks noChangeAspect="1"/>
          </p:cNvPicPr>
          <p:nvPr/>
        </p:nvPicPr>
        <p:blipFill>
          <a:blip r:embed="rId1"/>
          <a:stretch>
            <a:fillRect/>
          </a:stretch>
        </p:blipFill>
        <p:spPr>
          <a:xfrm>
            <a:off x="4219575" y="3272155"/>
            <a:ext cx="3752850" cy="24358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970" y="301489"/>
            <a:ext cx="11251475" cy="6273481"/>
          </a:xfrm>
        </p:spPr>
        <p:txBody>
          <a:bodyPr/>
          <a:lstStyle/>
          <a:p>
            <a:pPr algn="l"/>
            <a:r>
              <a:rPr lang="en-IN" sz="1800" b="1" dirty="0" smtClean="0">
                <a:latin typeface="Times New Roman" panose="02020603050405020304" pitchFamily="18" charset="0"/>
                <a:cs typeface="Times New Roman" panose="02020603050405020304" pitchFamily="18" charset="0"/>
              </a:rPr>
              <a:t>2. KNeighborsRegressor - </a:t>
            </a:r>
            <a:endParaRPr lang="en-IN" sz="1800" b="1" dirty="0" smtClean="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This algorithm is used for Classification and Regression. In both uses, the input consists of the k closest training examples in the feature space. On the other hand, the output depends on the case.</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In K-Nearest Neighbors Classification the output is a class membership.</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In K-Nearest Neighbors Regression the output is the property value for the object.</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K-Nearest Neighbors is easy to implement and capable of complex classification tasks.</a:t>
            </a:r>
            <a:endParaRPr lang="en-US" sz="1800" dirty="0">
              <a:latin typeface="Times New Roman" panose="02020603050405020304" pitchFamily="18" charset="0"/>
              <a:cs typeface="Times New Roman" panose="02020603050405020304" pitchFamily="18" charset="0"/>
            </a:endParaRPr>
          </a:p>
          <a:p>
            <a:pPr algn="l"/>
            <a:endParaRPr lang="en-IN" sz="18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2" name="Picture 1" descr="10"/>
          <p:cNvPicPr>
            <a:picLocks noChangeAspect="1"/>
          </p:cNvPicPr>
          <p:nvPr/>
        </p:nvPicPr>
        <p:blipFill>
          <a:blip r:embed="rId1"/>
          <a:stretch>
            <a:fillRect/>
          </a:stretch>
        </p:blipFill>
        <p:spPr>
          <a:xfrm>
            <a:off x="2910840" y="3439160"/>
            <a:ext cx="5715000" cy="2857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4985"/>
          </a:xfrm>
        </p:spPr>
        <p:txBody>
          <a:bodyPr/>
          <a:p>
            <a:r>
              <a:rPr lang="en-IN" altLang="en-US" sz="1800" b="1">
                <a:latin typeface="Times New Roman" panose="02020603050405020304" pitchFamily="18" charset="0"/>
                <a:cs typeface="Times New Roman" panose="02020603050405020304" pitchFamily="18" charset="0"/>
              </a:rPr>
              <a:t>3. DecisionTreeRegressor Model - </a:t>
            </a:r>
            <a:endParaRPr lang="en-IN" altLang="en-US" sz="1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80110"/>
            <a:ext cx="10515600" cy="5977255"/>
          </a:xfrm>
        </p:spPr>
        <p:txBody>
          <a:bodyPr/>
          <a:p>
            <a:pPr marL="0" indent="0" algn="just">
              <a:lnSpc>
                <a:spcPct val="150000"/>
              </a:lnSpc>
              <a:buNone/>
            </a:pPr>
            <a:r>
              <a:rPr lang="en-US" sz="1800">
                <a:latin typeface="Times New Roman" panose="02020603050405020304" pitchFamily="18" charset="0"/>
                <a:cs typeface="Times New Roman" panose="02020603050405020304" pitchFamily="18" charset="0"/>
              </a:rPr>
              <a:t>Decision Tree is a decision-making tool that uses a flowchart-like tree structure or is a model of decisions and all of their possible results, including outcomes, input costs, and utility.</a:t>
            </a:r>
            <a:endParaRPr lang="en-US" sz="1800">
              <a:latin typeface="Times New Roman" panose="02020603050405020304" pitchFamily="18" charset="0"/>
              <a:cs typeface="Times New Roman" panose="02020603050405020304" pitchFamily="18" charset="0"/>
            </a:endParaRPr>
          </a:p>
          <a:p>
            <a:pPr marL="0" indent="0" algn="just">
              <a:lnSpc>
                <a:spcPct val="150000"/>
              </a:lnSpc>
              <a:buNone/>
            </a:pPr>
            <a:r>
              <a:rPr lang="en-US" sz="1800">
                <a:latin typeface="Times New Roman" panose="02020603050405020304" pitchFamily="18" charset="0"/>
                <a:cs typeface="Times New Roman" panose="02020603050405020304" pitchFamily="18" charset="0"/>
              </a:rPr>
              <a:t>Decision-tree algorithm falls under the category of supervised learning algorithms. It works for both continuous as well as categorical output variables.</a:t>
            </a:r>
            <a:endParaRPr lang="en-US" sz="1800">
              <a:latin typeface="Times New Roman" panose="02020603050405020304" pitchFamily="18" charset="0"/>
              <a:cs typeface="Times New Roman" panose="02020603050405020304" pitchFamily="18" charset="0"/>
            </a:endParaRPr>
          </a:p>
          <a:p>
            <a:pPr marL="0" indent="0" algn="just">
              <a:lnSpc>
                <a:spcPct val="150000"/>
              </a:lnSpc>
              <a:buNone/>
            </a:pPr>
            <a:r>
              <a:rPr lang="en-US" sz="1800">
                <a:latin typeface="Times New Roman" panose="02020603050405020304" pitchFamily="18" charset="0"/>
                <a:cs typeface="Times New Roman" panose="02020603050405020304" pitchFamily="18" charset="0"/>
              </a:rPr>
              <a:t>The branches/edges represent the result of the node and the nodes have either: </a:t>
            </a:r>
            <a:endParaRPr lang="en-US" sz="1800">
              <a:latin typeface="Times New Roman" panose="02020603050405020304" pitchFamily="18" charset="0"/>
              <a:cs typeface="Times New Roman" panose="02020603050405020304" pitchFamily="18" charset="0"/>
            </a:endParaRPr>
          </a:p>
          <a:p>
            <a:pPr marL="0" indent="0" algn="just">
              <a:lnSpc>
                <a:spcPct val="150000"/>
              </a:lnSpc>
              <a:buNone/>
            </a:pPr>
            <a:r>
              <a:rPr lang="en-US" sz="1800">
                <a:latin typeface="Times New Roman" panose="02020603050405020304" pitchFamily="18" charset="0"/>
                <a:cs typeface="Times New Roman" panose="02020603050405020304" pitchFamily="18" charset="0"/>
              </a:rPr>
              <a:t>Conditions [Decision Nodes]</a:t>
            </a:r>
            <a:endParaRPr lang="en-US" sz="1800">
              <a:latin typeface="Times New Roman" panose="02020603050405020304" pitchFamily="18" charset="0"/>
              <a:cs typeface="Times New Roman" panose="02020603050405020304" pitchFamily="18" charset="0"/>
            </a:endParaRPr>
          </a:p>
          <a:p>
            <a:pPr marL="0" indent="0" algn="just">
              <a:lnSpc>
                <a:spcPct val="150000"/>
              </a:lnSpc>
              <a:buNone/>
            </a:pPr>
            <a:r>
              <a:rPr lang="en-US" sz="1800">
                <a:latin typeface="Times New Roman" panose="02020603050405020304" pitchFamily="18" charset="0"/>
                <a:cs typeface="Times New Roman" panose="02020603050405020304" pitchFamily="18" charset="0"/>
              </a:rPr>
              <a:t>Result [End Nodes]</a:t>
            </a:r>
            <a:endParaRPr lang="en-US" sz="1800">
              <a:latin typeface="Times New Roman" panose="02020603050405020304" pitchFamily="18" charset="0"/>
              <a:cs typeface="Times New Roman" panose="02020603050405020304" pitchFamily="18" charset="0"/>
            </a:endParaRPr>
          </a:p>
        </p:txBody>
      </p:sp>
      <p:pic>
        <p:nvPicPr>
          <p:cNvPr id="4" name="Picture 3" descr="12"/>
          <p:cNvPicPr>
            <a:picLocks noChangeAspect="1"/>
          </p:cNvPicPr>
          <p:nvPr/>
        </p:nvPicPr>
        <p:blipFill>
          <a:blip r:embed="rId1"/>
          <a:stretch>
            <a:fillRect/>
          </a:stretch>
        </p:blipFill>
        <p:spPr>
          <a:xfrm>
            <a:off x="4968240" y="3460115"/>
            <a:ext cx="6090920" cy="2965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4355"/>
          </a:xfrm>
        </p:spPr>
        <p:txBody>
          <a:bodyPr/>
          <a:p>
            <a:r>
              <a:rPr lang="en-IN" altLang="en-US" sz="1800" b="1">
                <a:latin typeface="Times New Roman" panose="02020603050405020304" pitchFamily="18" charset="0"/>
                <a:cs typeface="Times New Roman" panose="02020603050405020304" pitchFamily="18" charset="0"/>
              </a:rPr>
              <a:t>4. RandomForestRegressor Model - </a:t>
            </a:r>
            <a:endParaRPr lang="en-IN" altLang="en-US" sz="1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5995" y="919480"/>
            <a:ext cx="10377805" cy="5813425"/>
          </a:xfrm>
        </p:spPr>
        <p:txBody>
          <a:bodyPr/>
          <a:p>
            <a:pPr marL="0" indent="0" algn="just">
              <a:lnSpc>
                <a:spcPct val="150000"/>
              </a:lnSpc>
              <a:buNone/>
            </a:pPr>
            <a:r>
              <a:rPr lang="en-US" sz="1800">
                <a:latin typeface="Times New Roman" panose="02020603050405020304" pitchFamily="18" charset="0"/>
                <a:cs typeface="Times New Roman" panose="02020603050405020304" pitchFamily="18" charset="0"/>
              </a:rPr>
              <a:t>A Random Forest is an ensemble technique capable of performing both regression and classification tasks with the use of multiple decision trees and a technique called Bootstrap and Aggregation, commonly known as bagging. The basic idea behind this is to combine multiple decision trees in determining the final output rather than relying on individual decision trees. </a:t>
            </a:r>
            <a:endParaRPr lang="en-US" sz="1800">
              <a:latin typeface="Times New Roman" panose="02020603050405020304" pitchFamily="18" charset="0"/>
              <a:cs typeface="Times New Roman" panose="02020603050405020304" pitchFamily="18" charset="0"/>
            </a:endParaRPr>
          </a:p>
          <a:p>
            <a:pPr marL="0" indent="0" algn="just">
              <a:lnSpc>
                <a:spcPct val="150000"/>
              </a:lnSpc>
              <a:buNone/>
            </a:pPr>
            <a:r>
              <a:rPr lang="en-US" sz="1800">
                <a:latin typeface="Times New Roman" panose="02020603050405020304" pitchFamily="18" charset="0"/>
                <a:cs typeface="Times New Roman" panose="02020603050405020304" pitchFamily="18" charset="0"/>
              </a:rPr>
              <a:t>Random Forest has multiple decision trees as base learning models. We randomly perform row sampling and feature sampling from the dataset forming sample datasets for every model. This part is called Bootstrap.</a:t>
            </a:r>
            <a:endParaRPr lang="en-US" sz="1800">
              <a:latin typeface="Times New Roman" panose="02020603050405020304" pitchFamily="18" charset="0"/>
              <a:cs typeface="Times New Roman" panose="02020603050405020304" pitchFamily="18" charset="0"/>
            </a:endParaRPr>
          </a:p>
        </p:txBody>
      </p:sp>
      <p:pic>
        <p:nvPicPr>
          <p:cNvPr id="4" name="Picture 3" descr="14"/>
          <p:cNvPicPr>
            <a:picLocks noChangeAspect="1"/>
          </p:cNvPicPr>
          <p:nvPr/>
        </p:nvPicPr>
        <p:blipFill>
          <a:blip r:embed="rId1"/>
          <a:stretch>
            <a:fillRect/>
          </a:stretch>
        </p:blipFill>
        <p:spPr>
          <a:xfrm>
            <a:off x="2971800" y="3682365"/>
            <a:ext cx="6248400" cy="30505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70535"/>
          </a:xfrm>
        </p:spPr>
        <p:txBody>
          <a:bodyPr/>
          <a:p>
            <a:r>
              <a:rPr lang="en-IN" altLang="en-US" sz="1800" b="1">
                <a:latin typeface="Times New Roman" panose="02020603050405020304" pitchFamily="18" charset="0"/>
                <a:cs typeface="Times New Roman" panose="02020603050405020304" pitchFamily="18" charset="0"/>
              </a:rPr>
              <a:t>5. AdaBoostRegressor - </a:t>
            </a:r>
            <a:endParaRPr lang="en-IN" altLang="en-US" sz="1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34085"/>
            <a:ext cx="10515600" cy="5739765"/>
          </a:xfrm>
        </p:spPr>
        <p:txBody>
          <a:bodyPr/>
          <a:p>
            <a:pPr marL="0" indent="0" algn="just">
              <a:lnSpc>
                <a:spcPct val="150000"/>
              </a:lnSpc>
              <a:buNone/>
            </a:pPr>
            <a:r>
              <a:rPr lang="en-US" sz="1800">
                <a:latin typeface="Times New Roman" panose="02020603050405020304" pitchFamily="18" charset="0"/>
                <a:cs typeface="Times New Roman" panose="02020603050405020304" pitchFamily="18" charset="0"/>
              </a:rPr>
              <a:t>Adaboost stands for Adaptive Boosting and it is widely used ensemble learning algorithm in machine learning. Weak learners are boosted by improving their weights and make them vote in creating a combined final model. In this post, we'll learn how to use AdaBoostRegressor class for the regression problem. AdaboostRegressor starts fitting the regressor with the dataset and adjusts the weights according to error rate.</a:t>
            </a:r>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00025"/>
            <a:ext cx="10515600" cy="489585"/>
          </a:xfrm>
        </p:spPr>
        <p:txBody>
          <a:bodyPr>
            <a:normAutofit/>
          </a:bodyPr>
          <a:p>
            <a:r>
              <a:rPr lang="en-IN" altLang="en-US" sz="2000" b="1">
                <a:latin typeface="Times New Roman" panose="02020603050405020304" pitchFamily="18" charset="0"/>
                <a:cs typeface="Times New Roman" panose="02020603050405020304" pitchFamily="18" charset="0"/>
              </a:rPr>
              <a:t>6. Extreme Gradient Boosting Regressor - </a:t>
            </a:r>
            <a:endParaRPr lang="en-IN" altLang="en-US" sz="2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92810" y="615950"/>
            <a:ext cx="10534015" cy="6125210"/>
          </a:xfrm>
        </p:spPr>
        <p:txBody>
          <a:bodyPr/>
          <a:p>
            <a:pPr marL="0" indent="0" algn="just">
              <a:lnSpc>
                <a:spcPct val="150000"/>
              </a:lnSpc>
              <a:buNone/>
            </a:pPr>
            <a:r>
              <a:rPr lang="en-US" sz="1800">
                <a:latin typeface="Times New Roman" panose="02020603050405020304" pitchFamily="18" charset="0"/>
                <a:cs typeface="Times New Roman" panose="02020603050405020304" pitchFamily="18" charset="0"/>
              </a:rPr>
              <a:t>The results of the regression problems are continuous or real values. Some commonly used regression algorithms are Linear Regression and Decision Trees. There are several metrics involved in regression like root-mean-squared error (RMSE) and mean-squared-error (MAE). These are some key members of XGBoost models, each plays an important role.</a:t>
            </a:r>
            <a:endParaRPr lang="en-US" sz="1800">
              <a:latin typeface="Times New Roman" panose="02020603050405020304" pitchFamily="18" charset="0"/>
              <a:cs typeface="Times New Roman" panose="02020603050405020304" pitchFamily="18" charset="0"/>
            </a:endParaRPr>
          </a:p>
          <a:p>
            <a:pPr marL="0" indent="0" algn="just">
              <a:lnSpc>
                <a:spcPct val="150000"/>
              </a:lnSpc>
              <a:buNone/>
            </a:pPr>
            <a:r>
              <a:rPr lang="en-US" sz="1800">
                <a:latin typeface="Times New Roman" panose="02020603050405020304" pitchFamily="18" charset="0"/>
                <a:cs typeface="Times New Roman" panose="02020603050405020304" pitchFamily="18" charset="0"/>
              </a:rPr>
              <a:t>RMSE: It is the square root of mean squared error (MSE).</a:t>
            </a:r>
            <a:endParaRPr lang="en-US" sz="1800">
              <a:latin typeface="Times New Roman" panose="02020603050405020304" pitchFamily="18" charset="0"/>
              <a:cs typeface="Times New Roman" panose="02020603050405020304" pitchFamily="18" charset="0"/>
            </a:endParaRPr>
          </a:p>
          <a:p>
            <a:pPr marL="0" indent="0" algn="just">
              <a:lnSpc>
                <a:spcPct val="150000"/>
              </a:lnSpc>
              <a:buNone/>
            </a:pPr>
            <a:r>
              <a:rPr lang="en-US" sz="1800">
                <a:latin typeface="Times New Roman" panose="02020603050405020304" pitchFamily="18" charset="0"/>
                <a:cs typeface="Times New Roman" panose="02020603050405020304" pitchFamily="18" charset="0"/>
              </a:rPr>
              <a:t>MAE: It is an absolute sum of actual and predicted differences, but it lacks mathematically, that’s why it is rarely used, as compared to other metrics.</a:t>
            </a:r>
            <a:endParaRPr lang="en-US" sz="1800">
              <a:latin typeface="Times New Roman" panose="02020603050405020304" pitchFamily="18" charset="0"/>
              <a:cs typeface="Times New Roman" panose="02020603050405020304" pitchFamily="18" charset="0"/>
            </a:endParaRPr>
          </a:p>
          <a:p>
            <a:pPr marL="0" indent="0" algn="just">
              <a:lnSpc>
                <a:spcPct val="150000"/>
              </a:lnSpc>
              <a:buNone/>
            </a:pPr>
            <a:r>
              <a:rPr lang="en-US" sz="1800">
                <a:latin typeface="Times New Roman" panose="02020603050405020304" pitchFamily="18" charset="0"/>
                <a:cs typeface="Times New Roman" panose="02020603050405020304" pitchFamily="18" charset="0"/>
              </a:rPr>
              <a:t>XGBoost is a powerful approach for building supervised regression models. The validity of this statement can be inferred by knowing about its (XGBoost) objective function and base learners.</a:t>
            </a:r>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21175"/>
            <a:ext cx="9448800" cy="654186"/>
          </a:xfrm>
        </p:spPr>
        <p:txBody>
          <a:bodyPr>
            <a:normAutofit fontScale="90000"/>
          </a:bodyPr>
          <a:lstStyle/>
          <a:p>
            <a:r>
              <a:rPr lang="en-IN" sz="4400" b="1" dirty="0" smtClean="0"/>
              <a:t>Conclusion</a:t>
            </a:r>
            <a:r>
              <a:rPr lang="en-IN" sz="4400" dirty="0" smtClean="0"/>
              <a:t> </a:t>
            </a:r>
            <a:endParaRPr lang="en-IN" sz="4400" dirty="0"/>
          </a:p>
        </p:txBody>
      </p:sp>
      <p:sp>
        <p:nvSpPr>
          <p:cNvPr id="3" name="Subtitle 2"/>
          <p:cNvSpPr>
            <a:spLocks noGrp="1"/>
          </p:cNvSpPr>
          <p:nvPr>
            <p:ph type="subTitle" idx="1"/>
          </p:nvPr>
        </p:nvSpPr>
        <p:spPr>
          <a:xfrm>
            <a:off x="1066800" y="1294266"/>
            <a:ext cx="9144000" cy="5071699"/>
          </a:xfrm>
        </p:spPr>
        <p:txBody>
          <a:bodyPr>
            <a:normAutofit/>
          </a:bodyPr>
          <a:lstStyle/>
          <a:p>
            <a:pPr>
              <a:lnSpc>
                <a:spcPct val="200000"/>
              </a:lnSpc>
            </a:pPr>
            <a:r>
              <a:rPr lang="en-US" sz="1600" dirty="0" smtClean="0">
                <a:latin typeface="Times New Roman" panose="02020603050405020304" pitchFamily="18" charset="0"/>
                <a:cs typeface="Times New Roman" panose="02020603050405020304" pitchFamily="18" charset="0"/>
              </a:rPr>
              <a:t> So here </a:t>
            </a:r>
            <a:r>
              <a:rPr lang="en-US" sz="1600" b="1" dirty="0" smtClean="0">
                <a:latin typeface="Times New Roman" panose="02020603050405020304" pitchFamily="18" charset="0"/>
                <a:cs typeface="Times New Roman" panose="02020603050405020304" pitchFamily="18" charset="0"/>
              </a:rPr>
              <a:t>'</a:t>
            </a:r>
            <a:r>
              <a:rPr lang="en-IN" altLang="en-US" sz="1600" b="1" dirty="0" smtClean="0">
                <a:latin typeface="Times New Roman" panose="02020603050405020304" pitchFamily="18" charset="0"/>
                <a:cs typeface="Times New Roman" panose="02020603050405020304" pitchFamily="18" charset="0"/>
              </a:rPr>
              <a:t>RandomForest Regression model</a:t>
            </a:r>
            <a:r>
              <a:rPr lang="en-US" sz="1600" b="1"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is the best model out of all model tested abov</a:t>
            </a:r>
            <a:r>
              <a:rPr lang="en-IN" altLang="en-US" sz="1600" dirty="0" smtClean="0">
                <a:latin typeface="Times New Roman" panose="02020603050405020304" pitchFamily="18" charset="0"/>
                <a:cs typeface="Times New Roman" panose="02020603050405020304" pitchFamily="18" charset="0"/>
              </a:rPr>
              <a:t>e</a:t>
            </a:r>
            <a:endParaRPr lang="en-IN" altLang="en-US" sz="1600" dirty="0" smtClean="0">
              <a:latin typeface="Times New Roman" panose="02020603050405020304" pitchFamily="18" charset="0"/>
              <a:cs typeface="Times New Roman" panose="02020603050405020304" pitchFamily="18" charset="0"/>
            </a:endParaRPr>
          </a:p>
          <a:p>
            <a:pPr>
              <a:lnSpc>
                <a:spcPct val="200000"/>
              </a:lnSpc>
            </a:pPr>
            <a:r>
              <a:rPr lang="en-IN" altLang="en-US" sz="1600" dirty="0" smtClean="0">
                <a:latin typeface="Times New Roman" panose="02020603050405020304" pitchFamily="18" charset="0"/>
                <a:cs typeface="Times New Roman" panose="02020603050405020304" pitchFamily="18" charset="0"/>
              </a:rPr>
              <a:t>which gives score - Training accuracy is 0.9988898736783678</a:t>
            </a:r>
            <a:endParaRPr lang="en-IN" altLang="en-US" sz="1600" dirty="0" smtClean="0">
              <a:latin typeface="Times New Roman" panose="02020603050405020304" pitchFamily="18" charset="0"/>
              <a:cs typeface="Times New Roman" panose="02020603050405020304" pitchFamily="18" charset="0"/>
            </a:endParaRPr>
          </a:p>
          <a:p>
            <a:pPr>
              <a:lnSpc>
                <a:spcPct val="200000"/>
              </a:lnSpc>
            </a:pPr>
            <a:r>
              <a:rPr lang="en-IN" altLang="en-US" sz="1600" dirty="0" smtClean="0">
                <a:latin typeface="Times New Roman" panose="02020603050405020304" pitchFamily="18" charset="0"/>
                <a:cs typeface="Times New Roman" panose="02020603050405020304" pitchFamily="18" charset="0"/>
              </a:rPr>
              <a:t>Test accuracy is 0.9556107954545454 , which is the greatest. </a:t>
            </a:r>
            <a:endParaRPr lang="en-IN" altLang="en-US" sz="1600" dirty="0" smtClean="0">
              <a:latin typeface="Times New Roman" panose="02020603050405020304" pitchFamily="18" charset="0"/>
              <a:cs typeface="Times New Roman" panose="02020603050405020304" pitchFamily="18" charset="0"/>
            </a:endParaRPr>
          </a:p>
          <a:p>
            <a:endParaRPr lang="en-IN"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121920"/>
            <a:ext cx="11460480" cy="836023"/>
          </a:xfrm>
        </p:spPr>
        <p:txBody>
          <a:bodyPr>
            <a:normAutofit/>
          </a:bodyPr>
          <a:lstStyle/>
          <a:p>
            <a:r>
              <a:rPr lang="en-IN" sz="4400" b="1" dirty="0" smtClean="0"/>
              <a:t>Problem Statement</a:t>
            </a:r>
            <a:endParaRPr lang="en-IN" sz="4400" b="1" dirty="0"/>
          </a:p>
        </p:txBody>
      </p:sp>
      <p:sp>
        <p:nvSpPr>
          <p:cNvPr id="3" name="Subtitle 2"/>
          <p:cNvSpPr>
            <a:spLocks noGrp="1"/>
          </p:cNvSpPr>
          <p:nvPr>
            <p:ph type="subTitle" idx="1"/>
          </p:nvPr>
        </p:nvSpPr>
        <p:spPr>
          <a:xfrm>
            <a:off x="95885" y="618490"/>
            <a:ext cx="11687175" cy="6146800"/>
          </a:xfrm>
        </p:spPr>
        <p:txBody>
          <a:bodyPr>
            <a:noAutofit/>
          </a:bodyPr>
          <a:lstStyle/>
          <a:p>
            <a:pPr algn="just">
              <a:lnSpc>
                <a:spcPct val="220000"/>
              </a:lnSpc>
            </a:pPr>
            <a:r>
              <a:rPr lang="en-IN" sz="145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a:t>
            </a:r>
            <a:endParaRPr lang="en-IN" sz="1450" dirty="0"/>
          </a:p>
          <a:p>
            <a:pPr algn="just">
              <a:lnSpc>
                <a:spcPct val="220000"/>
              </a:lnSpc>
            </a:pPr>
            <a:r>
              <a:rPr lang="en-IN" sz="1450"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IN" sz="1450" dirty="0"/>
          </a:p>
          <a:p>
            <a:pPr algn="just">
              <a:lnSpc>
                <a:spcPct val="220000"/>
              </a:lnSpc>
            </a:pPr>
            <a:r>
              <a:rPr lang="en-IN" sz="1450" dirty="0"/>
              <a:t>Our goal is to build a prototype of online hate and abuse comment classifier which can used to classify hate and offensive comments so that it can be controlled and restricted from spreading hatred and cyberbullying. </a:t>
            </a:r>
            <a:endParaRPr lang="en-IN" sz="14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Data Visualization</a:t>
            </a:r>
            <a:endParaRPr lang="en-IN" b="1" dirty="0"/>
          </a:p>
        </p:txBody>
      </p:sp>
      <p:pic>
        <p:nvPicPr>
          <p:cNvPr id="4" name="Content Placeholder 3" descr="1"/>
          <p:cNvPicPr>
            <a:picLocks noChangeAspect="1"/>
          </p:cNvPicPr>
          <p:nvPr>
            <p:ph idx="1"/>
          </p:nvPr>
        </p:nvPicPr>
        <p:blipFill>
          <a:blip r:embed="rId1"/>
          <a:stretch>
            <a:fillRect/>
          </a:stretch>
        </p:blipFill>
        <p:spPr>
          <a:xfrm>
            <a:off x="838200" y="2105025"/>
            <a:ext cx="5067300" cy="4178300"/>
          </a:xfrm>
          <a:prstGeom prst="rect">
            <a:avLst/>
          </a:prstGeom>
        </p:spPr>
      </p:pic>
      <p:pic>
        <p:nvPicPr>
          <p:cNvPr id="6" name="Picture 5" descr="2"/>
          <p:cNvPicPr>
            <a:picLocks noChangeAspect="1"/>
          </p:cNvPicPr>
          <p:nvPr/>
        </p:nvPicPr>
        <p:blipFill>
          <a:blip r:embed="rId2"/>
          <a:stretch>
            <a:fillRect/>
          </a:stretch>
        </p:blipFill>
        <p:spPr>
          <a:xfrm>
            <a:off x="6711950" y="1915160"/>
            <a:ext cx="4831715" cy="4178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pic>
        <p:nvPicPr>
          <p:cNvPr id="4" name="Content Placeholder 3" descr="3"/>
          <p:cNvPicPr>
            <a:picLocks noChangeAspect="1"/>
          </p:cNvPicPr>
          <p:nvPr>
            <p:ph idx="1"/>
          </p:nvPr>
        </p:nvPicPr>
        <p:blipFill>
          <a:blip r:embed="rId1"/>
          <a:stretch>
            <a:fillRect/>
          </a:stretch>
        </p:blipFill>
        <p:spPr>
          <a:xfrm>
            <a:off x="838200" y="2034540"/>
            <a:ext cx="5181600" cy="3327400"/>
          </a:xfrm>
          <a:prstGeom prst="rect">
            <a:avLst/>
          </a:prstGeom>
        </p:spPr>
      </p:pic>
      <p:pic>
        <p:nvPicPr>
          <p:cNvPr id="6" name="Picture 5" descr="4"/>
          <p:cNvPicPr>
            <a:picLocks noChangeAspect="1"/>
          </p:cNvPicPr>
          <p:nvPr/>
        </p:nvPicPr>
        <p:blipFill>
          <a:blip r:embed="rId2"/>
          <a:stretch>
            <a:fillRect/>
          </a:stretch>
        </p:blipFill>
        <p:spPr>
          <a:xfrm>
            <a:off x="6172200" y="2034540"/>
            <a:ext cx="5181600" cy="3340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5"/>
          <p:cNvPicPr>
            <a:picLocks noChangeAspect="1"/>
          </p:cNvPicPr>
          <p:nvPr>
            <p:ph idx="1"/>
          </p:nvPr>
        </p:nvPicPr>
        <p:blipFill>
          <a:blip r:embed="rId1"/>
          <a:stretch>
            <a:fillRect/>
          </a:stretch>
        </p:blipFill>
        <p:spPr>
          <a:xfrm>
            <a:off x="507365" y="2171700"/>
            <a:ext cx="5181600" cy="3327400"/>
          </a:xfrm>
          <a:prstGeom prst="rect">
            <a:avLst/>
          </a:prstGeom>
        </p:spPr>
      </p:pic>
      <p:pic>
        <p:nvPicPr>
          <p:cNvPr id="5" name="Picture 4" descr="6"/>
          <p:cNvPicPr>
            <a:picLocks noChangeAspect="1"/>
          </p:cNvPicPr>
          <p:nvPr/>
        </p:nvPicPr>
        <p:blipFill>
          <a:blip r:embed="rId2"/>
          <a:stretch>
            <a:fillRect/>
          </a:stretch>
        </p:blipFill>
        <p:spPr>
          <a:xfrm>
            <a:off x="5838825" y="2171700"/>
            <a:ext cx="5181600" cy="3327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7"/>
          <p:cNvPicPr>
            <a:picLocks noChangeAspect="1"/>
          </p:cNvPicPr>
          <p:nvPr>
            <p:ph idx="1"/>
          </p:nvPr>
        </p:nvPicPr>
        <p:blipFill>
          <a:blip r:embed="rId1"/>
          <a:stretch>
            <a:fillRect/>
          </a:stretch>
        </p:blipFill>
        <p:spPr>
          <a:xfrm>
            <a:off x="332740" y="2263775"/>
            <a:ext cx="5181600" cy="3327400"/>
          </a:xfrm>
          <a:prstGeom prst="rect">
            <a:avLst/>
          </a:prstGeom>
        </p:spPr>
      </p:pic>
      <p:pic>
        <p:nvPicPr>
          <p:cNvPr id="5" name="Picture 4" descr="8"/>
          <p:cNvPicPr>
            <a:picLocks noChangeAspect="1"/>
          </p:cNvPicPr>
          <p:nvPr/>
        </p:nvPicPr>
        <p:blipFill>
          <a:blip r:embed="rId2"/>
          <a:stretch>
            <a:fillRect/>
          </a:stretch>
        </p:blipFill>
        <p:spPr>
          <a:xfrm>
            <a:off x="5957570" y="2263775"/>
            <a:ext cx="5181600" cy="3327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9"/>
          <p:cNvPicPr>
            <a:picLocks noChangeAspect="1"/>
          </p:cNvPicPr>
          <p:nvPr>
            <p:ph idx="1"/>
          </p:nvPr>
        </p:nvPicPr>
        <p:blipFill>
          <a:blip r:embed="rId1"/>
          <a:stretch>
            <a:fillRect/>
          </a:stretch>
        </p:blipFill>
        <p:spPr>
          <a:xfrm>
            <a:off x="2733675" y="1146175"/>
            <a:ext cx="6465570" cy="4351655"/>
          </a:xfrm>
          <a:prstGeom prst="rect">
            <a:avLst/>
          </a:prstGeom>
        </p:spPr>
      </p:pic>
      <p:sp>
        <p:nvSpPr>
          <p:cNvPr id="5" name="Text Box 4"/>
          <p:cNvSpPr txBox="1"/>
          <p:nvPr/>
        </p:nvSpPr>
        <p:spPr>
          <a:xfrm>
            <a:off x="4368800" y="5742305"/>
            <a:ext cx="2755900" cy="368300"/>
          </a:xfrm>
          <a:prstGeom prst="rect">
            <a:avLst/>
          </a:prstGeom>
          <a:noFill/>
        </p:spPr>
        <p:txBody>
          <a:bodyPr wrap="square" rtlCol="0">
            <a:spAutoFit/>
          </a:bodyPr>
          <a:p>
            <a:r>
              <a:rPr lang="en-IN" altLang="en-US" b="1"/>
              <a:t>Offensives Loud Words</a:t>
            </a:r>
            <a:endParaRPr lang="en-IN" alt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10"/>
          <p:cNvPicPr>
            <a:picLocks noChangeAspect="1"/>
          </p:cNvPicPr>
          <p:nvPr>
            <p:ph idx="1"/>
          </p:nvPr>
        </p:nvPicPr>
        <p:blipFill>
          <a:blip r:embed="rId1"/>
          <a:stretch>
            <a:fillRect/>
          </a:stretch>
        </p:blipFill>
        <p:spPr>
          <a:xfrm>
            <a:off x="408305" y="1336675"/>
            <a:ext cx="5701665" cy="3835400"/>
          </a:xfrm>
          <a:prstGeom prst="rect">
            <a:avLst/>
          </a:prstGeom>
        </p:spPr>
      </p:pic>
      <p:pic>
        <p:nvPicPr>
          <p:cNvPr id="5" name="Picture 4" descr="11"/>
          <p:cNvPicPr>
            <a:picLocks noChangeAspect="1"/>
          </p:cNvPicPr>
          <p:nvPr/>
        </p:nvPicPr>
        <p:blipFill>
          <a:blip r:embed="rId2"/>
          <a:stretch>
            <a:fillRect/>
          </a:stretch>
        </p:blipFill>
        <p:spPr>
          <a:xfrm>
            <a:off x="6794500" y="1456055"/>
            <a:ext cx="5295900" cy="3403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400" b="1" dirty="0" smtClean="0"/>
              <a:t>Model’s Training</a:t>
            </a:r>
            <a:endParaRPr lang="en-IN" sz="4400" b="1" dirty="0"/>
          </a:p>
        </p:txBody>
      </p:sp>
      <p:sp>
        <p:nvSpPr>
          <p:cNvPr id="3" name="Subtitle 2"/>
          <p:cNvSpPr>
            <a:spLocks noGrp="1"/>
          </p:cNvSpPr>
          <p:nvPr>
            <p:ph type="subTitle" idx="1"/>
          </p:nvPr>
        </p:nvSpPr>
        <p:spPr/>
        <p:txBody>
          <a:bodyPr/>
          <a:lstStyle/>
          <a:p>
            <a:r>
              <a:rPr lang="en-IN" dirty="0" smtClean="0">
                <a:latin typeface="Times New Roman" panose="02020603050405020304" pitchFamily="18" charset="0"/>
                <a:cs typeface="Times New Roman" panose="02020603050405020304" pitchFamily="18" charset="0"/>
              </a:rPr>
              <a:t>Model’s used for the classification and regression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5567</Words>
  <Application>WPS Presentation</Application>
  <PresentationFormat>Widescreen</PresentationFormat>
  <Paragraphs>66</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Times New Roman</vt:lpstr>
      <vt:lpstr>Calibri Light</vt:lpstr>
      <vt:lpstr>Calibri</vt:lpstr>
      <vt:lpstr>Microsoft YaHei</vt:lpstr>
      <vt:lpstr>Arial Unicode MS</vt:lpstr>
      <vt:lpstr>Office Theme</vt:lpstr>
      <vt:lpstr> Flight Price Prediction PPT </vt:lpstr>
      <vt:lpstr>Problem Statement</vt:lpstr>
      <vt:lpstr>Data Visualization</vt:lpstr>
      <vt:lpstr> </vt:lpstr>
      <vt:lpstr>PowerPoint 演示文稿</vt:lpstr>
      <vt:lpstr>PowerPoint 演示文稿</vt:lpstr>
      <vt:lpstr>PowerPoint 演示文稿</vt:lpstr>
      <vt:lpstr>PowerPoint 演示文稿</vt:lpstr>
      <vt:lpstr>Model’s Training</vt:lpstr>
      <vt:lpstr>PowerPoint 演示文稿</vt:lpstr>
      <vt:lpstr>PowerPoint 演示文稿</vt:lpstr>
      <vt:lpstr>3. DecisionTreeRegressor Model - </vt:lpstr>
      <vt:lpstr>4. RandomForestRegressor Model - </vt:lpstr>
      <vt:lpstr>5. AdaBoostRegressor - </vt:lpstr>
      <vt:lpstr>6. GradientBoostingRegressor -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mayank shukla</dc:creator>
  <cp:lastModifiedBy>Lenovo</cp:lastModifiedBy>
  <cp:revision>63</cp:revision>
  <dcterms:created xsi:type="dcterms:W3CDTF">2022-02-01T12:30:00Z</dcterms:created>
  <dcterms:modified xsi:type="dcterms:W3CDTF">2022-04-09T17:35:59Z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24ECB571077A47B7BD28238417C5FC1D</vt:lpwstr>
  </property>
  <property fmtid="{D5CDD505-2E9C-101B-9397-08002B2CF9AE}" pid="3" name="KSOProductBuildVer">
    <vt:lpwstr>1033-11.2.0.11042</vt:lpwstr>
  </property>
</Properties>
</file>