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8" d="100"/>
          <a:sy n="88" d="100"/>
        </p:scale>
        <p:origin x="45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84639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10141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32191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257180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864227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3A1C593-65D0-4073-BCC9-577B9352EA97}"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83918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3A1C593-65D0-4073-BCC9-577B9352EA97}" type="datetimeFigureOut">
              <a:rPr lang="en-US" smtClean="0"/>
              <a:t>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226452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3A1C593-65D0-4073-BCC9-577B9352EA97}" type="datetimeFigureOut">
              <a:rPr lang="en-US" smtClean="0"/>
              <a:t>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7082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0956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88518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59020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287761508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5"/>
                </a:solidFill>
              </a:rPr>
              <a:t>Micro Credit PPT </a:t>
            </a:r>
            <a:endParaRPr lang="en-US" b="1" dirty="0">
              <a:solidFill>
                <a:schemeClr val="accent5"/>
              </a:solidFill>
            </a:endParaRPr>
          </a:p>
        </p:txBody>
      </p:sp>
      <p:sp>
        <p:nvSpPr>
          <p:cNvPr id="3" name="Subtitle 2"/>
          <p:cNvSpPr>
            <a:spLocks noGrp="1"/>
          </p:cNvSpPr>
          <p:nvPr>
            <p:ph type="subTitle" idx="1"/>
          </p:nvPr>
        </p:nvSpPr>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A PowerPoint presentation containing problem statement and understanding, EDA steps and visualizations, Steps and assumptions used to complete the project, model dashboard, finalized model, and conclusion.</a:t>
            </a:r>
          </a:p>
          <a:p>
            <a:r>
              <a:rPr lang="en-US" dirty="0"/>
              <a:t/>
            </a:r>
            <a:br>
              <a:rPr lang="en-US" dirty="0"/>
            </a:br>
            <a:endParaRPr lang="en-US" dirty="0"/>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7383" y="191590"/>
            <a:ext cx="11564983" cy="6592388"/>
          </a:xfrm>
        </p:spPr>
        <p:txBody>
          <a:bodyPr/>
          <a:lstStyle/>
          <a:p>
            <a:pPr algn="l"/>
            <a:r>
              <a:rPr lang="en-IN" sz="1800" b="1" dirty="0" smtClean="0">
                <a:latin typeface="Times New Roman" panose="02020603050405020304" pitchFamily="18" charset="0"/>
                <a:cs typeface="Times New Roman" panose="02020603050405020304" pitchFamily="18" charset="0"/>
              </a:rPr>
              <a:t>1. K Nearest Neighbors(KNN) - </a:t>
            </a:r>
          </a:p>
          <a:p>
            <a:pPr algn="just">
              <a:lnSpc>
                <a:spcPct val="150000"/>
              </a:lnSpc>
            </a:pPr>
            <a:r>
              <a:rPr lang="en-US" sz="1600" dirty="0" smtClean="0">
                <a:solidFill>
                  <a:schemeClr val="tx1"/>
                </a:solidFill>
                <a:latin typeface="Times New Roman" panose="02020603050405020304" pitchFamily="18" charset="0"/>
                <a:cs typeface="Times New Roman" panose="02020603050405020304" pitchFamily="18" charset="0"/>
              </a:rPr>
              <a:t>K </a:t>
            </a:r>
            <a:r>
              <a:rPr lang="en-US" sz="1600" dirty="0">
                <a:solidFill>
                  <a:schemeClr val="tx1"/>
                </a:solidFill>
                <a:latin typeface="Times New Roman" panose="02020603050405020304" pitchFamily="18" charset="0"/>
                <a:cs typeface="Times New Roman" panose="02020603050405020304" pitchFamily="18" charset="0"/>
              </a:rPr>
              <a:t>Nearest Neighbor(KNN) is a very simple, easy to understand, versatile and one of the topmost machine learning algorithms. KNN used in the variety of applications such as finance, healthcare, political science, handwriting detection, image recognition and video recognition. In Credit ratings, financial institutes will predict the credit rating of customers. In loan disbursement, banking institutes will predict whether the loan is safe or risky. In political science, classifying potential voters in two classes will vote or won’t vote. KNN algorithm used for both classification and regression problems. KNN algorithm based on feature similarity approach.</a:t>
            </a:r>
            <a:endParaRPr lang="en-IN" sz="16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9212" y="3239589"/>
            <a:ext cx="4676502" cy="3283131"/>
          </a:xfrm>
          <a:prstGeom prst="rect">
            <a:avLst/>
          </a:prstGeom>
        </p:spPr>
      </p:pic>
    </p:spTree>
    <p:extLst>
      <p:ext uri="{BB962C8B-B14F-4D97-AF65-F5344CB8AC3E}">
        <p14:creationId xmlns:p14="http://schemas.microsoft.com/office/powerpoint/2010/main" val="730806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58" y="165463"/>
            <a:ext cx="11599816" cy="6618514"/>
          </a:xfrm>
        </p:spPr>
        <p:txBody>
          <a:bodyPr/>
          <a:lstStyle/>
          <a:p>
            <a:pPr marL="0" indent="0">
              <a:buNone/>
            </a:pPr>
            <a:r>
              <a:rPr lang="en-IN" sz="1800" b="1" dirty="0" smtClean="0">
                <a:latin typeface="Times New Roman" panose="02020603050405020304" pitchFamily="18" charset="0"/>
                <a:cs typeface="Times New Roman" panose="02020603050405020304" pitchFamily="18" charset="0"/>
              </a:rPr>
              <a:t>2. </a:t>
            </a:r>
            <a:r>
              <a:rPr lang="en-IN" sz="1800" b="1" dirty="0">
                <a:latin typeface="Times New Roman" panose="02020603050405020304" pitchFamily="18" charset="0"/>
                <a:cs typeface="Times New Roman" panose="02020603050405020304" pitchFamily="18" charset="0"/>
              </a:rPr>
              <a:t>Logistic </a:t>
            </a:r>
            <a:r>
              <a:rPr lang="en-IN" sz="1800" b="1" dirty="0" smtClean="0">
                <a:latin typeface="Times New Roman" panose="02020603050405020304" pitchFamily="18" charset="0"/>
                <a:cs typeface="Times New Roman" panose="02020603050405020304" pitchFamily="18" charset="0"/>
              </a:rPr>
              <a:t>Regression -</a:t>
            </a:r>
            <a:endParaRPr lang="en-IN" sz="1800" b="1" dirty="0">
              <a:latin typeface="Times New Roman" panose="02020603050405020304" pitchFamily="18" charset="0"/>
              <a:cs typeface="Times New Roman" panose="02020603050405020304" pitchFamily="18" charset="0"/>
            </a:endParaRPr>
          </a:p>
          <a:p>
            <a:pPr marL="0" indent="0" algn="just">
              <a:buNone/>
            </a:pPr>
            <a:r>
              <a:rPr lang="en-US" sz="1600" dirty="0" smtClean="0">
                <a:solidFill>
                  <a:schemeClr val="tx1"/>
                </a:solidFill>
                <a:latin typeface="Times New Roman" panose="02020603050405020304" pitchFamily="18" charset="0"/>
                <a:cs typeface="Times New Roman" panose="02020603050405020304" pitchFamily="18" charset="0"/>
              </a:rPr>
              <a:t>Logistic </a:t>
            </a:r>
            <a:r>
              <a:rPr lang="en-US" sz="1600" dirty="0">
                <a:solidFill>
                  <a:schemeClr val="tx1"/>
                </a:solidFill>
                <a:latin typeface="Times New Roman" panose="02020603050405020304" pitchFamily="18" charset="0"/>
                <a:cs typeface="Times New Roman" panose="02020603050405020304" pitchFamily="18" charset="0"/>
              </a:rPr>
              <a:t>regression is one of the most popular Machine Learning algorithms, which comes under the Supervised Learning technique. It is used for predicting the categorical dependent variable using a given set of independent variables.</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Logistic regression predicts the output of a categorical dependent variable. Therefore the outcome must be a categorical or discrete value. It can be either Yes or No, 0 or 1, true or False, etc. but instead of giving the exact value as 0 and 1, it gives the probabilistic values which lie between 0 and 1.</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Logistic Regression is much similar to the Linear Regression except that how they are used. Linear Regression is used for solving Regression problems, whereas Logistic regression is used for solving the classification problems.</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In Logistic regression, instead of fitting a regression line, we fit an "S" shaped logistic function, which predicts two maximum values (0 or 1).</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3241" y="3474720"/>
            <a:ext cx="5164363" cy="3098618"/>
          </a:xfrm>
          <a:prstGeom prst="rect">
            <a:avLst/>
          </a:prstGeom>
        </p:spPr>
      </p:pic>
    </p:spTree>
    <p:extLst>
      <p:ext uri="{BB962C8B-B14F-4D97-AF65-F5344CB8AC3E}">
        <p14:creationId xmlns:p14="http://schemas.microsoft.com/office/powerpoint/2010/main" val="3705659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4171" y="200298"/>
            <a:ext cx="11043059" cy="6426926"/>
          </a:xfrm>
        </p:spPr>
        <p:txBody>
          <a:bodyPr/>
          <a:lstStyle/>
          <a:p>
            <a:pPr algn="just"/>
            <a:r>
              <a:rPr lang="en-IN" sz="1800" b="1" dirty="0" smtClean="0">
                <a:latin typeface="Times New Roman" panose="02020603050405020304" pitchFamily="18" charset="0"/>
                <a:cs typeface="Times New Roman" panose="02020603050405020304" pitchFamily="18" charset="0"/>
              </a:rPr>
              <a:t>3. </a:t>
            </a:r>
            <a:r>
              <a:rPr lang="en-IN" sz="1800" b="1" dirty="0">
                <a:latin typeface="Times New Roman" panose="02020603050405020304" pitchFamily="18" charset="0"/>
                <a:cs typeface="Times New Roman" panose="02020603050405020304" pitchFamily="18" charset="0"/>
              </a:rPr>
              <a:t>Decision Tree </a:t>
            </a:r>
            <a:r>
              <a:rPr lang="en-IN" sz="1800" b="1" dirty="0" smtClean="0">
                <a:latin typeface="Times New Roman" panose="02020603050405020304" pitchFamily="18" charset="0"/>
                <a:cs typeface="Times New Roman" panose="02020603050405020304" pitchFamily="18" charset="0"/>
              </a:rPr>
              <a:t>Classification Model – </a:t>
            </a:r>
            <a:endParaRPr lang="en-IN" sz="1800" dirty="0" smtClean="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p>
          <a:p>
            <a:pPr algn="just"/>
            <a:r>
              <a:rPr lang="en-US" sz="1600" dirty="0">
                <a:latin typeface="Times New Roman" panose="02020603050405020304" pitchFamily="18" charset="0"/>
                <a:cs typeface="Times New Roman" panose="02020603050405020304" pitchFamily="18" charset="0"/>
              </a:rPr>
              <a:t>In a Decision tree, there are two nodes, which are the Decision Node and Leaf Node. Decision nodes are used to make any decision and have multiple branches, whereas Leaf nodes are the output of those decisions and do not contain any further branches.</a:t>
            </a:r>
          </a:p>
          <a:p>
            <a:pPr algn="just"/>
            <a:r>
              <a:rPr lang="en-US" sz="1600" dirty="0">
                <a:latin typeface="Times New Roman" panose="02020603050405020304" pitchFamily="18" charset="0"/>
                <a:cs typeface="Times New Roman" panose="02020603050405020304" pitchFamily="18" charset="0"/>
              </a:rPr>
              <a:t>The decisions or the test are performed on the basis of features of the given dataset.</a:t>
            </a:r>
          </a:p>
          <a:p>
            <a:pPr algn="just"/>
            <a:r>
              <a:rPr lang="en-US" sz="1600" dirty="0">
                <a:latin typeface="Times New Roman" panose="02020603050405020304" pitchFamily="18" charset="0"/>
                <a:cs typeface="Times New Roman" panose="02020603050405020304" pitchFamily="18" charset="0"/>
              </a:rPr>
              <a:t>It is a graphical representation for getting all the possible solutions to a problem/decision based on given conditions</a:t>
            </a:r>
            <a:r>
              <a:rPr lang="en-US" sz="1600" dirty="0" smtClean="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algn="just"/>
            <a:endParaRPr lang="en-IN" sz="1800" b="1"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0706" y="2908663"/>
            <a:ext cx="4738551" cy="3100252"/>
          </a:xfrm>
          <a:prstGeom prst="rect">
            <a:avLst/>
          </a:prstGeom>
        </p:spPr>
      </p:pic>
    </p:spTree>
    <p:extLst>
      <p:ext uri="{BB962C8B-B14F-4D97-AF65-F5344CB8AC3E}">
        <p14:creationId xmlns:p14="http://schemas.microsoft.com/office/powerpoint/2010/main" val="2684281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5760" y="336323"/>
            <a:ext cx="11382103" cy="6195106"/>
          </a:xfrm>
        </p:spPr>
        <p:txBody>
          <a:bodyPr>
            <a:normAutofit/>
          </a:bodyPr>
          <a:lstStyle/>
          <a:p>
            <a:pPr algn="l"/>
            <a:r>
              <a:rPr lang="en-IN" sz="1800" b="1" dirty="0" smtClean="0">
                <a:latin typeface="Times New Roman" panose="02020603050405020304" pitchFamily="18" charset="0"/>
                <a:cs typeface="Times New Roman" panose="02020603050405020304" pitchFamily="18" charset="0"/>
              </a:rPr>
              <a:t>4. Gaussian NB(Naïve Bayes) Model – </a:t>
            </a:r>
          </a:p>
          <a:p>
            <a:pPr algn="just"/>
            <a:r>
              <a:rPr lang="en-US" sz="1800" dirty="0" smtClean="0">
                <a:latin typeface="Times New Roman" panose="02020603050405020304" pitchFamily="18" charset="0"/>
                <a:cs typeface="Times New Roman" panose="02020603050405020304" pitchFamily="18" charset="0"/>
              </a:rPr>
              <a:t>Gaussian is </a:t>
            </a:r>
            <a:r>
              <a:rPr lang="en-US" sz="1800" dirty="0">
                <a:latin typeface="Times New Roman" panose="02020603050405020304" pitchFamily="18" charset="0"/>
                <a:cs typeface="Times New Roman" panose="02020603050405020304" pitchFamily="18" charset="0"/>
              </a:rPr>
              <a:t>a </a:t>
            </a:r>
            <a:r>
              <a:rPr lang="en-US" sz="1800" dirty="0" smtClean="0">
                <a:latin typeface="Times New Roman" panose="02020603050405020304" pitchFamily="18" charset="0"/>
                <a:cs typeface="Times New Roman" panose="02020603050405020304" pitchFamily="18" charset="0"/>
              </a:rPr>
              <a:t>variant </a:t>
            </a:r>
            <a:r>
              <a:rPr lang="en-US" sz="1800" dirty="0">
                <a:latin typeface="Times New Roman" panose="02020603050405020304" pitchFamily="18" charset="0"/>
                <a:cs typeface="Times New Roman" panose="02020603050405020304" pitchFamily="18" charset="0"/>
              </a:rPr>
              <a:t>of </a:t>
            </a:r>
            <a:r>
              <a:rPr lang="en-US" sz="1800" dirty="0" smtClean="0">
                <a:latin typeface="Times New Roman" panose="02020603050405020304" pitchFamily="18" charset="0"/>
                <a:cs typeface="Times New Roman" panose="02020603050405020304" pitchFamily="18" charset="0"/>
              </a:rPr>
              <a:t>Naïve Bayes that </a:t>
            </a:r>
            <a:r>
              <a:rPr lang="en-US" sz="1800" dirty="0">
                <a:latin typeface="Times New Roman" panose="02020603050405020304" pitchFamily="18" charset="0"/>
                <a:cs typeface="Times New Roman" panose="02020603050405020304" pitchFamily="18" charset="0"/>
              </a:rPr>
              <a:t>follows Gaussian normal distribution and supports continuous data</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Naive Bayes are a group of supervised machine learning classification algorithms based on the Bayes theorem. It is a simple classification technique, but has high functionality. They find use when the dimensionality of the inputs is high. Complex classification problems can also be implemented by using Naive Bayes Classifier</a:t>
            </a:r>
            <a:r>
              <a:rPr lang="en-US" sz="1800" dirty="0" smtClean="0">
                <a:latin typeface="Times New Roman" panose="02020603050405020304" pitchFamily="18" charset="0"/>
                <a:cs typeface="Times New Roman" panose="02020603050405020304" pitchFamily="18" charset="0"/>
              </a:rPr>
              <a:t>. </a:t>
            </a:r>
          </a:p>
          <a:p>
            <a:pPr algn="just"/>
            <a:endParaRPr lang="en-US"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20" y="2081349"/>
            <a:ext cx="7985760" cy="418829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435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970" y="301489"/>
            <a:ext cx="11251475" cy="6273481"/>
          </a:xfrm>
        </p:spPr>
        <p:txBody>
          <a:bodyPr/>
          <a:lstStyle/>
          <a:p>
            <a:pPr algn="l"/>
            <a:r>
              <a:rPr lang="en-IN" sz="1800" b="1" dirty="0" smtClean="0">
                <a:latin typeface="Times New Roman" panose="02020603050405020304" pitchFamily="18" charset="0"/>
                <a:cs typeface="Times New Roman" panose="02020603050405020304" pitchFamily="18" charset="0"/>
              </a:rPr>
              <a:t>5. Random Forest Model – </a:t>
            </a:r>
          </a:p>
          <a:p>
            <a:pPr algn="just"/>
            <a:r>
              <a:rPr lang="en-US" sz="1800" dirty="0">
                <a:latin typeface="Times New Roman" panose="02020603050405020304" pitchFamily="18" charset="0"/>
                <a:cs typeface="Times New Roman" panose="02020603050405020304" pitchFamily="18" charset="0"/>
              </a:rPr>
              <a:t>Random Forest is a popular machine learning algorithm that belongs to the supervised learning technique. It can be used for both Classification and Regression problems in ML. It is based on the concept of ensemble learning, which is a process of combining multiple classifiers to solve a complex problem and to improve the performance of the model.</a:t>
            </a:r>
          </a:p>
          <a:p>
            <a:pPr algn="just"/>
            <a:r>
              <a:rPr lang="en-US" sz="1800" dirty="0">
                <a:latin typeface="Times New Roman" panose="02020603050405020304" pitchFamily="18" charset="0"/>
                <a:cs typeface="Times New Roman" panose="02020603050405020304" pitchFamily="18" charset="0"/>
              </a:rPr>
              <a:t>As the name suggests, "Random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a:t>
            </a:r>
          </a:p>
          <a:p>
            <a:pPr algn="just"/>
            <a:r>
              <a:rPr lang="en-US" sz="1800" dirty="0">
                <a:latin typeface="Times New Roman" panose="02020603050405020304" pitchFamily="18" charset="0"/>
                <a:cs typeface="Times New Roman" panose="02020603050405020304" pitchFamily="18" charset="0"/>
              </a:rPr>
              <a:t>The greater number of trees in the forest leads to higher accuracy and prevents the problem of overfitting</a:t>
            </a:r>
            <a:r>
              <a:rPr lang="en-US" sz="1800" dirty="0" smtClean="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algn="l"/>
            <a:endParaRPr lang="en-IN" sz="1800"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8557" y="3135083"/>
            <a:ext cx="5715000" cy="3439887"/>
          </a:xfrm>
          <a:prstGeom prst="rect">
            <a:avLst/>
          </a:prstGeom>
        </p:spPr>
      </p:pic>
    </p:spTree>
    <p:extLst>
      <p:ext uri="{BB962C8B-B14F-4D97-AF65-F5344CB8AC3E}">
        <p14:creationId xmlns:p14="http://schemas.microsoft.com/office/powerpoint/2010/main" val="2340269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21175"/>
            <a:ext cx="9448800" cy="654186"/>
          </a:xfrm>
        </p:spPr>
        <p:txBody>
          <a:bodyPr>
            <a:normAutofit fontScale="90000"/>
          </a:bodyPr>
          <a:lstStyle/>
          <a:p>
            <a:r>
              <a:rPr lang="en-IN" sz="4400" b="1" dirty="0" smtClean="0"/>
              <a:t>Conclusion</a:t>
            </a:r>
            <a:r>
              <a:rPr lang="en-IN" sz="4400" dirty="0" smtClean="0"/>
              <a:t> </a:t>
            </a:r>
            <a:endParaRPr lang="en-IN" sz="4400" dirty="0"/>
          </a:p>
        </p:txBody>
      </p:sp>
      <p:sp>
        <p:nvSpPr>
          <p:cNvPr id="3" name="Subtitle 2"/>
          <p:cNvSpPr>
            <a:spLocks noGrp="1"/>
          </p:cNvSpPr>
          <p:nvPr>
            <p:ph type="subTitle" idx="1"/>
          </p:nvPr>
        </p:nvSpPr>
        <p:spPr>
          <a:xfrm>
            <a:off x="1066800" y="1294266"/>
            <a:ext cx="9144000" cy="5071699"/>
          </a:xfrm>
        </p:spPr>
        <p:txBody>
          <a:bodyPr>
            <a:normAutofit/>
          </a:bodyPr>
          <a:lstStyle/>
          <a:p>
            <a:r>
              <a:rPr lang="en-US" sz="1600" dirty="0" smtClean="0">
                <a:latin typeface="Times New Roman" panose="02020603050405020304" pitchFamily="18" charset="0"/>
                <a:cs typeface="Times New Roman" panose="02020603050405020304" pitchFamily="18" charset="0"/>
              </a:rPr>
              <a:t> So here 'Decision Tree Classifier Model' is the best model out of all model tested above and by looking this we can conclude that our model is predicting around 92% of correct results for Label ‘0’ indicates that the loan has not been payed i.e. defaulter. </a:t>
            </a:r>
          </a:p>
          <a:p>
            <a:endParaRPr lang="en-IN" sz="1600" dirty="0"/>
          </a:p>
        </p:txBody>
      </p:sp>
    </p:spTree>
    <p:extLst>
      <p:ext uri="{BB962C8B-B14F-4D97-AF65-F5344CB8AC3E}">
        <p14:creationId xmlns:p14="http://schemas.microsoft.com/office/powerpoint/2010/main" val="1297260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06" y="121920"/>
            <a:ext cx="11460480" cy="836023"/>
          </a:xfrm>
        </p:spPr>
        <p:txBody>
          <a:bodyPr>
            <a:normAutofit/>
          </a:bodyPr>
          <a:lstStyle/>
          <a:p>
            <a:r>
              <a:rPr lang="en-IN" sz="4400" b="1" dirty="0" smtClean="0"/>
              <a:t>Problem Statement</a:t>
            </a:r>
            <a:endParaRPr lang="en-IN" sz="4400" b="1" dirty="0"/>
          </a:p>
        </p:txBody>
      </p:sp>
      <p:sp>
        <p:nvSpPr>
          <p:cNvPr id="3" name="Subtitle 2"/>
          <p:cNvSpPr>
            <a:spLocks noGrp="1"/>
          </p:cNvSpPr>
          <p:nvPr>
            <p:ph type="subTitle" idx="1"/>
          </p:nvPr>
        </p:nvSpPr>
        <p:spPr>
          <a:xfrm>
            <a:off x="104503" y="775063"/>
            <a:ext cx="11686903" cy="5991497"/>
          </a:xfrm>
        </p:spPr>
        <p:txBody>
          <a:bodyPr>
            <a:noAutofit/>
          </a:bodyPr>
          <a:lstStyle/>
          <a:p>
            <a:pPr algn="just">
              <a:lnSpc>
                <a:spcPct val="220000"/>
              </a:lnSpc>
            </a:pPr>
            <a:r>
              <a:rPr lang="en-US" sz="1400" dirty="0">
                <a:solidFill>
                  <a:schemeClr val="tx1"/>
                </a:solidFill>
                <a:latin typeface="Times New Roman" panose="02020603050405020304" pitchFamily="18"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algn="just">
              <a:lnSpc>
                <a:spcPct val="220000"/>
              </a:lnSpc>
            </a:pPr>
            <a:r>
              <a:rPr lang="en-US" sz="1400" dirty="0">
                <a:solidFill>
                  <a:schemeClr val="tx1"/>
                </a:solidFill>
                <a:latin typeface="Times New Roman" panose="02020603050405020304" pitchFamily="18"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pPr algn="just">
              <a:lnSpc>
                <a:spcPct val="220000"/>
              </a:lnSpc>
            </a:pPr>
            <a:r>
              <a:rPr lang="en-US" sz="1400" dirty="0" smtClean="0">
                <a:solidFill>
                  <a:schemeClr val="tx1"/>
                </a:solidFill>
                <a:latin typeface="Times New Roman" panose="02020603050405020304" pitchFamily="18" charset="0"/>
                <a:cs typeface="Times New Roman" panose="02020603050405020304" pitchFamily="18" charset="0"/>
              </a:rPr>
              <a:t>Today</a:t>
            </a:r>
            <a:r>
              <a:rPr lang="en-US" sz="1400" dirty="0">
                <a:solidFill>
                  <a:schemeClr val="tx1"/>
                </a:solidFill>
                <a:latin typeface="Times New Roman" panose="02020603050405020304" pitchFamily="18" charset="0"/>
                <a:cs typeface="Times New Roman" panose="02020603050405020304" pitchFamily="18" charset="0"/>
              </a:rPr>
              <a:t>, microfinance is widely accepted as a poverty-reduction tool, representing $70 billion in outstanding loans and a global outreach of </a:t>
            </a:r>
            <a:r>
              <a:rPr lang="en-US" sz="1400" dirty="0" smtClean="0">
                <a:solidFill>
                  <a:schemeClr val="tx1"/>
                </a:solidFill>
                <a:latin typeface="Times New Roman" panose="02020603050405020304" pitchFamily="18" charset="0"/>
                <a:cs typeface="Times New Roman" panose="02020603050405020304" pitchFamily="18" charset="0"/>
              </a:rPr>
              <a:t>200 million clients.</a:t>
            </a:r>
          </a:p>
          <a:p>
            <a:pPr algn="just">
              <a:lnSpc>
                <a:spcPct val="220000"/>
              </a:lnSpc>
            </a:pPr>
            <a:r>
              <a:rPr lang="en-US" sz="1400" dirty="0" smtClean="0">
                <a:solidFill>
                  <a:schemeClr val="tx1"/>
                </a:solidFill>
                <a:latin typeface="Times New Roman" panose="02020603050405020304" pitchFamily="18" charset="0"/>
                <a:cs typeface="Times New Roman" panose="02020603050405020304" pitchFamily="18"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pPr algn="just">
              <a:lnSpc>
                <a:spcPct val="220000"/>
              </a:lnSpc>
            </a:pPr>
            <a:r>
              <a:rPr lang="en-IN" sz="1400" dirty="0" smtClean="0"/>
              <a:t>		</a:t>
            </a:r>
            <a:endParaRPr lang="en-IN" sz="1400" dirty="0"/>
          </a:p>
        </p:txBody>
      </p:sp>
    </p:spTree>
    <p:extLst>
      <p:ext uri="{BB962C8B-B14F-4D97-AF65-F5344CB8AC3E}">
        <p14:creationId xmlns:p14="http://schemas.microsoft.com/office/powerpoint/2010/main" val="4853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9966" y="365760"/>
            <a:ext cx="11530148" cy="6339840"/>
          </a:xfrm>
        </p:spPr>
        <p:txBody>
          <a:bodyPr>
            <a:normAutofit/>
          </a:bodyPr>
          <a:lstStyle/>
          <a:p>
            <a:pPr algn="just">
              <a:lnSpc>
                <a:spcPct val="150000"/>
              </a:lnSpc>
            </a:pPr>
            <a:r>
              <a:rPr lang="en-US" sz="1400" dirty="0">
                <a:solidFill>
                  <a:schemeClr val="tx1"/>
                </a:solidFill>
                <a:latin typeface="Times New Roman" panose="02020603050405020304" pitchFamily="18" charset="0"/>
                <a:cs typeface="Times New Roman" panose="02020603050405020304" pitchFamily="18" charset="0"/>
              </a:rPr>
              <a:t>They understand the importance of communication and how it affects a person’s life, thus, focusing on providing their services and products to low income families and poor customers that can help them in the need of hour. </a:t>
            </a:r>
          </a:p>
          <a:p>
            <a:pPr algn="just">
              <a:lnSpc>
                <a:spcPct val="150000"/>
              </a:lnSpc>
            </a:pPr>
            <a:r>
              <a:rPr lang="en-US" sz="1400" dirty="0">
                <a:solidFill>
                  <a:schemeClr val="tx1"/>
                </a:solidFill>
                <a:latin typeface="Times New Roman" panose="02020603050405020304" pitchFamily="18" charset="0"/>
                <a:cs typeface="Times New Roman" panose="02020603050405020304" pitchFamily="18"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algn="just">
              <a:lnSpc>
                <a:spcPct val="150000"/>
              </a:lnSpc>
            </a:pPr>
            <a:r>
              <a:rPr lang="en-US" sz="1400" dirty="0">
                <a:solidFill>
                  <a:schemeClr val="tx1"/>
                </a:solidFill>
                <a:latin typeface="Times New Roman" panose="02020603050405020304" pitchFamily="18" charset="0"/>
                <a:cs typeface="Times New Roman" panose="02020603050405020304" pitchFamily="18" charset="0"/>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p>
          <a:p>
            <a:pPr>
              <a:lnSpc>
                <a:spcPct val="150000"/>
              </a:lnSpc>
            </a:pPr>
            <a:endParaRPr lang="en-IN" dirty="0">
              <a:solidFill>
                <a:schemeClr val="tx1"/>
              </a:solidFill>
            </a:endParaRPr>
          </a:p>
        </p:txBody>
      </p:sp>
    </p:spTree>
    <p:extLst>
      <p:ext uri="{BB962C8B-B14F-4D97-AF65-F5344CB8AC3E}">
        <p14:creationId xmlns:p14="http://schemas.microsoft.com/office/powerpoint/2010/main" val="824417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Data Visualization</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9218" y="1825625"/>
            <a:ext cx="6753563" cy="4351338"/>
          </a:xfrm>
        </p:spPr>
      </p:pic>
    </p:spTree>
    <p:extLst>
      <p:ext uri="{BB962C8B-B14F-4D97-AF65-F5344CB8AC3E}">
        <p14:creationId xmlns:p14="http://schemas.microsoft.com/office/powerpoint/2010/main" val="3288946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600" b="1" u="sng" dirty="0" smtClean="0">
                <a:latin typeface="Times New Roman" panose="02020603050405020304" pitchFamily="18" charset="0"/>
                <a:cs typeface="Times New Roman" panose="02020603050405020304" pitchFamily="18" charset="0"/>
              </a:rPr>
              <a:t>Observation 1 - </a:t>
            </a:r>
            <a:r>
              <a:rPr lang="en-US" sz="1600" b="1" u="sng" dirty="0">
                <a:latin typeface="Times New Roman" panose="02020603050405020304" pitchFamily="18" charset="0"/>
                <a:cs typeface="Times New Roman" panose="02020603050405020304" pitchFamily="18" charset="0"/>
              </a:rPr>
              <a:t>Here we see the correlation of the columns with respect to the target column that is </a:t>
            </a:r>
            <a:r>
              <a:rPr lang="en-US" sz="1600" b="1" u="sng" dirty="0" smtClean="0">
                <a:latin typeface="Times New Roman" panose="02020603050405020304" pitchFamily="18" charset="0"/>
                <a:cs typeface="Times New Roman" panose="02020603050405020304" pitchFamily="18" charset="0"/>
              </a:rPr>
              <a:t>label</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4790" y="1767840"/>
            <a:ext cx="7271656" cy="4328159"/>
          </a:xfrm>
        </p:spPr>
      </p:pic>
    </p:spTree>
    <p:extLst>
      <p:ext uri="{BB962C8B-B14F-4D97-AF65-F5344CB8AC3E}">
        <p14:creationId xmlns:p14="http://schemas.microsoft.com/office/powerpoint/2010/main" val="258592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600" b="1" u="sng" dirty="0" smtClean="0">
                <a:latin typeface="Times New Roman" panose="02020603050405020304" pitchFamily="18" charset="0"/>
                <a:cs typeface="Times New Roman" panose="02020603050405020304" pitchFamily="18" charset="0"/>
              </a:rPr>
              <a:t>Observation 2 - </a:t>
            </a:r>
            <a:r>
              <a:rPr lang="en-US" sz="1800" b="1" u="sng" dirty="0">
                <a:latin typeface="Times New Roman" panose="02020603050405020304" pitchFamily="18" charset="0"/>
                <a:cs typeface="Times New Roman" panose="02020603050405020304" pitchFamily="18" charset="0"/>
              </a:rPr>
              <a:t>Label 1 indicates loan has been payed </a:t>
            </a:r>
            <a:r>
              <a:rPr lang="en-US" sz="1800" b="1" u="sng" dirty="0" smtClean="0">
                <a:latin typeface="Times New Roman" panose="02020603050405020304" pitchFamily="18" charset="0"/>
                <a:cs typeface="Times New Roman" panose="02020603050405020304" pitchFamily="18" charset="0"/>
              </a:rPr>
              <a:t>i.e. </a:t>
            </a:r>
            <a:r>
              <a:rPr lang="en-US" sz="1800" b="1" u="sng" dirty="0">
                <a:latin typeface="Times New Roman" panose="02020603050405020304" pitchFamily="18" charset="0"/>
                <a:cs typeface="Times New Roman" panose="02020603050405020304" pitchFamily="18" charset="0"/>
              </a:rPr>
              <a:t>Non-Defaulter and label 0 indicates </a:t>
            </a:r>
            <a:r>
              <a:rPr lang="en-US" sz="1800" b="1" u="sng" dirty="0" smtClean="0">
                <a:latin typeface="Times New Roman" panose="02020603050405020304" pitchFamily="18" charset="0"/>
                <a:cs typeface="Times New Roman" panose="02020603050405020304" pitchFamily="18" charset="0"/>
              </a:rPr>
              <a:t>that </a:t>
            </a:r>
            <a:r>
              <a:rPr lang="en-US" sz="1800" b="1" u="sng" dirty="0">
                <a:latin typeface="Times New Roman" panose="02020603050405020304" pitchFamily="18" charset="0"/>
                <a:cs typeface="Times New Roman" panose="02020603050405020304" pitchFamily="18" charset="0"/>
              </a:rPr>
              <a:t>the loan has not </a:t>
            </a:r>
            <a:r>
              <a:rPr lang="en-US" sz="1800" b="1" u="sng" dirty="0" smtClean="0">
                <a:latin typeface="Times New Roman" panose="02020603050405020304" pitchFamily="18" charset="0"/>
                <a:cs typeface="Times New Roman" panose="02020603050405020304" pitchFamily="18" charset="0"/>
              </a:rPr>
              <a:t>been payed </a:t>
            </a:r>
            <a:r>
              <a:rPr lang="en-US" sz="1800" b="1" u="sng" dirty="0">
                <a:latin typeface="Times New Roman" panose="02020603050405020304" pitchFamily="18" charset="0"/>
                <a:cs typeface="Times New Roman" panose="02020603050405020304" pitchFamily="18" charset="0"/>
              </a:rPr>
              <a:t>i.e. defaulter.</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90651" y="2133600"/>
            <a:ext cx="7628709" cy="3778250"/>
          </a:xfrm>
        </p:spPr>
      </p:pic>
    </p:spTree>
    <p:extLst>
      <p:ext uri="{BB962C8B-B14F-4D97-AF65-F5344CB8AC3E}">
        <p14:creationId xmlns:p14="http://schemas.microsoft.com/office/powerpoint/2010/main" val="3163431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600" b="1" u="sng" dirty="0" smtClean="0">
                <a:latin typeface="Times New Roman" panose="02020603050405020304" pitchFamily="18" charset="0"/>
                <a:cs typeface="Times New Roman" panose="02020603050405020304" pitchFamily="18" charset="0"/>
              </a:rPr>
              <a:t>Observation 3 - </a:t>
            </a:r>
            <a:r>
              <a:rPr lang="en-US" sz="1600" b="1" u="sng" dirty="0">
                <a:latin typeface="Times New Roman" panose="02020603050405020304" pitchFamily="18" charset="0"/>
                <a:cs typeface="Times New Roman" panose="02020603050405020304" pitchFamily="18" charset="0"/>
              </a:rPr>
              <a:t>We plot the histogram to display the shape and spread of continuous sample </a:t>
            </a:r>
            <a:r>
              <a:rPr lang="en-US" sz="1600" b="1" u="sng" dirty="0" smtClean="0">
                <a:latin typeface="Times New Roman" panose="02020603050405020304" pitchFamily="18" charset="0"/>
                <a:cs typeface="Times New Roman" panose="02020603050405020304" pitchFamily="18" charset="0"/>
              </a:rPr>
              <a:t>data. In </a:t>
            </a:r>
            <a:r>
              <a:rPr lang="en-US" sz="1600" b="1" u="sng" dirty="0">
                <a:latin typeface="Times New Roman" panose="02020603050405020304" pitchFamily="18" charset="0"/>
                <a:cs typeface="Times New Roman" panose="02020603050405020304" pitchFamily="18" charset="0"/>
              </a:rPr>
              <a:t>a histogram, each bar groups numbers into ranges. Taller bars show that more data falls in that range</a:t>
            </a:r>
            <a:br>
              <a:rPr lang="en-US" sz="1600" b="1" u="sng" dirty="0">
                <a:latin typeface="Times New Roman" panose="02020603050405020304" pitchFamily="18" charset="0"/>
                <a:cs typeface="Times New Roman" panose="02020603050405020304" pitchFamily="18" charset="0"/>
              </a:rPr>
            </a:br>
            <a:endParaRPr lang="en-IN" sz="1600" b="1" u="sng"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2258" y="1825625"/>
            <a:ext cx="10167483" cy="4351338"/>
          </a:xfrm>
        </p:spPr>
      </p:pic>
    </p:spTree>
    <p:extLst>
      <p:ext uri="{BB962C8B-B14F-4D97-AF65-F5344CB8AC3E}">
        <p14:creationId xmlns:p14="http://schemas.microsoft.com/office/powerpoint/2010/main" val="3319356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600" b="1" u="sng" dirty="0" smtClean="0">
                <a:latin typeface="Times New Roman" panose="02020603050405020304" pitchFamily="18" charset="0"/>
                <a:cs typeface="Times New Roman" panose="02020603050405020304" pitchFamily="18" charset="0"/>
              </a:rPr>
              <a:t>Customer Label according to month </a:t>
            </a:r>
            <a:endParaRPr lang="en-IN" sz="1600" b="1" u="sng"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5782" y="1680754"/>
            <a:ext cx="7733211" cy="4511040"/>
          </a:xfrm>
        </p:spPr>
      </p:pic>
    </p:spTree>
    <p:extLst>
      <p:ext uri="{BB962C8B-B14F-4D97-AF65-F5344CB8AC3E}">
        <p14:creationId xmlns:p14="http://schemas.microsoft.com/office/powerpoint/2010/main" val="1911936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400" b="1" dirty="0" smtClean="0"/>
              <a:t>Model’s Training</a:t>
            </a:r>
            <a:endParaRPr lang="en-IN" sz="4400" b="1" dirty="0"/>
          </a:p>
        </p:txBody>
      </p:sp>
      <p:sp>
        <p:nvSpPr>
          <p:cNvPr id="3" name="Subtitle 2"/>
          <p:cNvSpPr>
            <a:spLocks noGrp="1"/>
          </p:cNvSpPr>
          <p:nvPr>
            <p:ph type="subTitle" idx="1"/>
          </p:nvPr>
        </p:nvSpPr>
        <p:spPr/>
        <p:txBody>
          <a:bodyPr/>
          <a:lstStyle/>
          <a:p>
            <a:r>
              <a:rPr lang="en-IN" dirty="0" smtClean="0">
                <a:latin typeface="Times New Roman" panose="02020603050405020304" pitchFamily="18" charset="0"/>
                <a:cs typeface="Times New Roman" panose="02020603050405020304" pitchFamily="18" charset="0"/>
              </a:rPr>
              <a:t>Model’s used for the classification and regression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235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287</TotalTime>
  <Words>783</Words>
  <Application>Microsoft Office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Micro Credit PPT </vt:lpstr>
      <vt:lpstr>Problem Statement</vt:lpstr>
      <vt:lpstr>PowerPoint Presentation</vt:lpstr>
      <vt:lpstr>Data Visualization</vt:lpstr>
      <vt:lpstr>Observation 1 - Here we see the correlation of the columns with respect to the target column that is label </vt:lpstr>
      <vt:lpstr>Observation 2 - Label 1 indicates loan has been payed i.e. Non-Defaulter and label 0 indicates that the loan has not been payed i.e. defaulter. </vt:lpstr>
      <vt:lpstr>Observation 3 - We plot the histogram to display the shape and spread of continuous sample data. In a histogram, each bar groups numbers into ranges. Taller bars show that more data falls in that range </vt:lpstr>
      <vt:lpstr>Customer Label according to month </vt:lpstr>
      <vt:lpstr>Model’s Training</vt:lpstr>
      <vt:lpstr>PowerPoint Presentation</vt:lpstr>
      <vt:lpstr>PowerPoint Presentation</vt:lpstr>
      <vt:lpstr>PowerPoint Presentation</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mayank shukla</dc:creator>
  <cp:lastModifiedBy>mayank shukla</cp:lastModifiedBy>
  <cp:revision>21</cp:revision>
  <dcterms:created xsi:type="dcterms:W3CDTF">2022-02-01T12:30:14Z</dcterms:created>
  <dcterms:modified xsi:type="dcterms:W3CDTF">2022-02-01T17:17:28Z</dcterms:modified>
</cp:coreProperties>
</file>