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3" r:id="rId7"/>
    <p:sldId id="274" r:id="rId8"/>
    <p:sldId id="276" r:id="rId9"/>
    <p:sldId id="264" r:id="rId10"/>
    <p:sldId id="267" r:id="rId11"/>
    <p:sldId id="269" r:id="rId12"/>
    <p:sldId id="282" r:id="rId13"/>
    <p:sldId id="28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smtClean="0">
                <a:solidFill>
                  <a:schemeClr val="accent5"/>
                </a:solidFill>
              </a:rPr>
              <a:t> Ratings Prediction</a:t>
            </a:r>
            <a:r>
              <a:rPr lang="en-US" b="1" dirty="0" smtClean="0">
                <a:solidFill>
                  <a:schemeClr val="accent5"/>
                </a:solidFill>
              </a:rPr>
              <a:t> PPT </a:t>
            </a:r>
            <a:endParaRPr lang="en-US" b="1" dirty="0">
              <a:solidFill>
                <a:schemeClr val="accent5"/>
              </a:solidFill>
            </a:endParaRPr>
          </a:p>
        </p:txBody>
      </p:sp>
      <p:sp>
        <p:nvSpPr>
          <p:cNvPr id="3" name="Subtitle 2"/>
          <p:cNvSpPr>
            <a:spLocks noGrp="1"/>
          </p:cNvSpPr>
          <p:nvPr>
            <p:ph type="subTitle"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PowerPoint presentation containing problem statement and understanding, EDA steps and visualizations, Steps and assumptions used to complete the project, model dashboard, finalized model, and conclusion.</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0" y="301489"/>
            <a:ext cx="11251475" cy="6273481"/>
          </a:xfrm>
        </p:spPr>
        <p:txBody>
          <a:bodyPr/>
          <a:lstStyle/>
          <a:p>
            <a:pPr algn="l"/>
            <a:r>
              <a:rPr lang="en-IN" sz="1800" b="1" dirty="0" smtClean="0">
                <a:latin typeface="Times New Roman" panose="02020603050405020304" pitchFamily="18" charset="0"/>
                <a:cs typeface="Times New Roman" panose="02020603050405020304" pitchFamily="18" charset="0"/>
              </a:rPr>
              <a:t>2. Support Vector Machine Classifier Model - </a:t>
            </a:r>
            <a:endParaRPr lang="en-IN" sz="1800" b="1" dirty="0" smtClean="0">
              <a:latin typeface="Times New Roman" panose="02020603050405020304" pitchFamily="18" charset="0"/>
              <a:cs typeface="Times New Roman" panose="02020603050405020304" pitchFamily="18" charset="0"/>
            </a:endParaRPr>
          </a:p>
          <a:p>
            <a:pPr algn="just"/>
            <a:r>
              <a:rPr lang="en-IN" sz="1800" dirty="0" smtClean="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endParaRPr lang="en-IN" sz="1800" dirty="0" smtClean="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 </a:t>
            </a:r>
            <a:endParaRPr lang="en-IN" sz="1800" dirty="0">
              <a:latin typeface="Times New Roman" panose="02020603050405020304" pitchFamily="18" charset="0"/>
              <a:cs typeface="Times New Roman" panose="02020603050405020304" pitchFamily="18" charset="0"/>
            </a:endParaRPr>
          </a:p>
        </p:txBody>
      </p:sp>
      <p:pic>
        <p:nvPicPr>
          <p:cNvPr id="4" name="Picture 3" descr="support-vector-machine-algorithm"/>
          <p:cNvPicPr>
            <a:picLocks noChangeAspect="1"/>
          </p:cNvPicPr>
          <p:nvPr/>
        </p:nvPicPr>
        <p:blipFill>
          <a:blip r:embed="rId1"/>
          <a:stretch>
            <a:fillRect/>
          </a:stretch>
        </p:blipFill>
        <p:spPr>
          <a:xfrm>
            <a:off x="2829560" y="2764790"/>
            <a:ext cx="569468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4985"/>
          </a:xfrm>
        </p:spPr>
        <p:txBody>
          <a:bodyPr/>
          <a:p>
            <a:r>
              <a:rPr lang="en-IN" altLang="en-US" sz="1800" b="1">
                <a:latin typeface="Times New Roman" panose="02020603050405020304" pitchFamily="18" charset="0"/>
                <a:cs typeface="Times New Roman" panose="02020603050405020304" pitchFamily="18" charset="0"/>
              </a:rPr>
              <a:t>3. DecisionTreeRegressor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0110"/>
            <a:ext cx="10515600" cy="597725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Decision Tree is a decision-making tool that uses a flowchart-like tree structure or is a model of decisions and all of their possible results, including outcomes, input costs, and utility.</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Decision-tree algorithm falls under the category of supervised learning algorithms. It works for both continuous as well as categorical output variables.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The branches/edges represent the result of the node and the nodes have either: </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Conditions [Decision Nodes]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Result [End Nodes]</a:t>
            </a:r>
            <a:endParaRPr lang="en-US" sz="1800">
              <a:latin typeface="Times New Roman" panose="02020603050405020304" pitchFamily="18" charset="0"/>
              <a:cs typeface="Times New Roman" panose="02020603050405020304" pitchFamily="18" charset="0"/>
            </a:endParaRPr>
          </a:p>
        </p:txBody>
      </p:sp>
      <p:pic>
        <p:nvPicPr>
          <p:cNvPr id="4" name="Picture 3" descr="12"/>
          <p:cNvPicPr>
            <a:picLocks noChangeAspect="1"/>
          </p:cNvPicPr>
          <p:nvPr/>
        </p:nvPicPr>
        <p:blipFill>
          <a:blip r:embed="rId1"/>
          <a:stretch>
            <a:fillRect/>
          </a:stretch>
        </p:blipFill>
        <p:spPr>
          <a:xfrm>
            <a:off x="4968240" y="3460115"/>
            <a:ext cx="6090920" cy="2965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4355"/>
          </a:xfrm>
        </p:spPr>
        <p:txBody>
          <a:bodyPr/>
          <a:p>
            <a:r>
              <a:rPr lang="en-IN" altLang="en-US" sz="1800" b="1">
                <a:latin typeface="Times New Roman" panose="02020603050405020304" pitchFamily="18" charset="0"/>
                <a:cs typeface="Times New Roman" panose="02020603050405020304" pitchFamily="18" charset="0"/>
              </a:rPr>
              <a:t>4. RandomForestRegressor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5995" y="919480"/>
            <a:ext cx="10377805" cy="581342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Random Forest has multiple decision trees as base learning models. We randomly perform row sampling and feature sampling from the dataset forming sample datasets for every model. This part is called Bootstrap.</a:t>
            </a:r>
            <a:endParaRPr lang="en-US" sz="1800">
              <a:latin typeface="Times New Roman" panose="02020603050405020304" pitchFamily="18" charset="0"/>
              <a:cs typeface="Times New Roman" panose="02020603050405020304" pitchFamily="18" charset="0"/>
            </a:endParaRPr>
          </a:p>
        </p:txBody>
      </p:sp>
      <p:pic>
        <p:nvPicPr>
          <p:cNvPr id="4" name="Picture 3" descr="14"/>
          <p:cNvPicPr>
            <a:picLocks noChangeAspect="1"/>
          </p:cNvPicPr>
          <p:nvPr/>
        </p:nvPicPr>
        <p:blipFill>
          <a:blip r:embed="rId1"/>
          <a:stretch>
            <a:fillRect/>
          </a:stretch>
        </p:blipFill>
        <p:spPr>
          <a:xfrm>
            <a:off x="2971800" y="3682365"/>
            <a:ext cx="6248400" cy="3050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1175"/>
            <a:ext cx="9448800" cy="654186"/>
          </a:xfrm>
        </p:spPr>
        <p:txBody>
          <a:bodyPr>
            <a:normAutofit fontScale="90000"/>
          </a:bodyPr>
          <a:lstStyle/>
          <a:p>
            <a:r>
              <a:rPr lang="en-IN" sz="4400" b="1" dirty="0" smtClean="0"/>
              <a:t>Conclusion</a:t>
            </a:r>
            <a:r>
              <a:rPr lang="en-IN" sz="4400" dirty="0" smtClean="0"/>
              <a:t> </a:t>
            </a:r>
            <a:endParaRPr lang="en-IN" sz="4400" dirty="0"/>
          </a:p>
        </p:txBody>
      </p:sp>
      <p:sp>
        <p:nvSpPr>
          <p:cNvPr id="3" name="Subtitle 2"/>
          <p:cNvSpPr>
            <a:spLocks noGrp="1"/>
          </p:cNvSpPr>
          <p:nvPr>
            <p:ph type="subTitle" idx="1"/>
          </p:nvPr>
        </p:nvSpPr>
        <p:spPr>
          <a:xfrm>
            <a:off x="1066800" y="1294266"/>
            <a:ext cx="9144000" cy="5071699"/>
          </a:xfrm>
        </p:spPr>
        <p:txBody>
          <a:bodyPr>
            <a:normAutofit/>
          </a:bodyPr>
          <a:lstStyle/>
          <a:p>
            <a:pPr>
              <a:lnSpc>
                <a:spcPct val="200000"/>
              </a:lnSpc>
            </a:pPr>
            <a:r>
              <a:rPr sz="1800" dirty="0" smtClean="0">
                <a:latin typeface="Times New Roman" panose="02020603050405020304" pitchFamily="18" charset="0"/>
                <a:cs typeface="Times New Roman" panose="02020603050405020304" pitchFamily="18" charset="0"/>
              </a:rPr>
              <a:t>Looks like all the models performed very well (&gt;90%), and we will use the</a:t>
            </a:r>
            <a:r>
              <a:rPr sz="1800" b="1" dirty="0" smtClean="0">
                <a:latin typeface="Times New Roman" panose="02020603050405020304" pitchFamily="18" charset="0"/>
                <a:cs typeface="Times New Roman" panose="02020603050405020304" pitchFamily="18" charset="0"/>
              </a:rPr>
              <a:t> Support Vector Machine Classifier</a:t>
            </a:r>
            <a:r>
              <a:rPr sz="1800" dirty="0" smtClean="0">
                <a:latin typeface="Times New Roman" panose="02020603050405020304" pitchFamily="18" charset="0"/>
                <a:cs typeface="Times New Roman" panose="02020603050405020304" pitchFamily="18" charset="0"/>
              </a:rPr>
              <a:t> since it has the highest accuracy level at 93.94%</a:t>
            </a:r>
            <a:endParaRPr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21920"/>
            <a:ext cx="11460480" cy="836023"/>
          </a:xfrm>
        </p:spPr>
        <p:txBody>
          <a:bodyPr>
            <a:normAutofit/>
          </a:bodyPr>
          <a:lstStyle/>
          <a:p>
            <a:r>
              <a:rPr lang="en-IN" sz="4400" b="1" dirty="0" smtClean="0"/>
              <a:t>Problem Statement</a:t>
            </a:r>
            <a:endParaRPr lang="en-IN" sz="4400" b="1" dirty="0"/>
          </a:p>
        </p:txBody>
      </p:sp>
      <p:sp>
        <p:nvSpPr>
          <p:cNvPr id="3" name="Subtitle 2"/>
          <p:cNvSpPr>
            <a:spLocks noGrp="1"/>
          </p:cNvSpPr>
          <p:nvPr>
            <p:ph type="subTitle" idx="1"/>
          </p:nvPr>
        </p:nvSpPr>
        <p:spPr>
          <a:xfrm>
            <a:off x="95885" y="618490"/>
            <a:ext cx="11687175" cy="6146800"/>
          </a:xfrm>
        </p:spPr>
        <p:txBody>
          <a:bodyPr>
            <a:noAutofit/>
          </a:bodyPr>
          <a:lstStyle/>
          <a:p>
            <a:pPr algn="just">
              <a:lnSpc>
                <a:spcPct val="220000"/>
              </a:lnSpc>
            </a:pPr>
            <a:r>
              <a:rPr lang="en-IN" sz="1800" dirty="0">
                <a:latin typeface="Times New Roman" panose="02020603050405020304" pitchFamily="18"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65455"/>
          </a:xfrm>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Data Visualization</a:t>
            </a:r>
            <a:endParaRPr lang="en-IN" b="1" dirty="0" smtClean="0">
              <a:latin typeface="Times New Roman" panose="02020603050405020304" pitchFamily="18" charset="0"/>
              <a:cs typeface="Times New Roman" panose="02020603050405020304" pitchFamily="18" charset="0"/>
            </a:endParaRPr>
          </a:p>
        </p:txBody>
      </p:sp>
      <p:pic>
        <p:nvPicPr>
          <p:cNvPr id="5" name="Picture 4" descr="1"/>
          <p:cNvPicPr>
            <a:picLocks noChangeAspect="1"/>
          </p:cNvPicPr>
          <p:nvPr/>
        </p:nvPicPr>
        <p:blipFill>
          <a:blip r:embed="rId1"/>
          <a:stretch>
            <a:fillRect/>
          </a:stretch>
        </p:blipFill>
        <p:spPr>
          <a:xfrm>
            <a:off x="1445260" y="547370"/>
            <a:ext cx="9301480" cy="6139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5" name="Picture 4" descr="6"/>
          <p:cNvPicPr>
            <a:picLocks noChangeAspect="1"/>
          </p:cNvPicPr>
          <p:nvPr/>
        </p:nvPicPr>
        <p:blipFill>
          <a:blip r:embed="rId1"/>
          <a:stretch>
            <a:fillRect/>
          </a:stretch>
        </p:blipFill>
        <p:spPr>
          <a:xfrm>
            <a:off x="1288415" y="203200"/>
            <a:ext cx="9104630" cy="6330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7"/>
          <p:cNvPicPr>
            <a:picLocks noChangeAspect="1"/>
          </p:cNvPicPr>
          <p:nvPr/>
        </p:nvPicPr>
        <p:blipFill>
          <a:blip r:embed="rId1"/>
          <a:stretch>
            <a:fillRect/>
          </a:stretch>
        </p:blipFill>
        <p:spPr>
          <a:xfrm>
            <a:off x="1156970" y="111760"/>
            <a:ext cx="7807325" cy="6625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8"/>
          <p:cNvPicPr>
            <a:picLocks noChangeAspect="1"/>
          </p:cNvPicPr>
          <p:nvPr/>
        </p:nvPicPr>
        <p:blipFill>
          <a:blip r:embed="rId1"/>
          <a:stretch>
            <a:fillRect/>
          </a:stretch>
        </p:blipFill>
        <p:spPr>
          <a:xfrm>
            <a:off x="1501775" y="91440"/>
            <a:ext cx="7807325" cy="64115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9"/>
          <p:cNvPicPr>
            <a:picLocks noChangeAspect="1"/>
          </p:cNvPicPr>
          <p:nvPr/>
        </p:nvPicPr>
        <p:blipFill>
          <a:blip r:embed="rId1"/>
          <a:stretch>
            <a:fillRect/>
          </a:stretch>
        </p:blipFill>
        <p:spPr>
          <a:xfrm>
            <a:off x="1379855" y="568960"/>
            <a:ext cx="9460865" cy="51669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t>Model’s Training</a:t>
            </a:r>
            <a:endParaRPr lang="en-IN" sz="4400"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Model’s used for the classification and regression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171" y="200298"/>
            <a:ext cx="11043059" cy="6426926"/>
          </a:xfrm>
        </p:spPr>
        <p:txBody>
          <a:bodyPr/>
          <a:lstStyle/>
          <a:p>
            <a:pPr algn="just"/>
            <a:r>
              <a:rPr lang="en-IN" sz="1800" b="1" dirty="0" smtClean="0">
                <a:latin typeface="Times New Roman" panose="02020603050405020304" pitchFamily="18" charset="0"/>
                <a:cs typeface="Times New Roman" panose="02020603050405020304" pitchFamily="18" charset="0"/>
              </a:rPr>
              <a:t>1. Logistic Regression Model –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a:t>
            </a:r>
            <a:r>
              <a:rPr lang="en-IN" altLang="en-US" sz="1800" dirty="0">
                <a:latin typeface="Times New Roman" panose="02020603050405020304" pitchFamily="18" charset="0"/>
                <a:cs typeface="Times New Roman" panose="02020603050405020304" pitchFamily="18" charset="0"/>
              </a:rPr>
              <a:t>. </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target or dependent variable is dichotomous, which means there would be only two possible classes.</a:t>
            </a:r>
            <a:endParaRPr lang="en-US"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12"/>
          <p:cNvPicPr>
            <a:picLocks noChangeAspect="1"/>
          </p:cNvPicPr>
          <p:nvPr/>
        </p:nvPicPr>
        <p:blipFill>
          <a:blip r:embed="rId1"/>
          <a:stretch>
            <a:fillRect/>
          </a:stretch>
        </p:blipFill>
        <p:spPr>
          <a:xfrm>
            <a:off x="4219575" y="3272155"/>
            <a:ext cx="3752850" cy="24358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3255</Words>
  <Application>WPS Presentation</Application>
  <PresentationFormat>Widescreen</PresentationFormat>
  <Paragraphs>45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 Light</vt:lpstr>
      <vt:lpstr>Calibri</vt:lpstr>
      <vt:lpstr>Microsoft YaHei</vt:lpstr>
      <vt:lpstr>Arial Unicode MS</vt:lpstr>
      <vt:lpstr>Office Theme</vt:lpstr>
      <vt:lpstr> Malignant-Comments-Classifier PPT </vt:lpstr>
      <vt:lpstr>Problem Statement</vt:lpstr>
      <vt:lpstr>Data Visualization</vt:lpstr>
      <vt:lpstr> </vt:lpstr>
      <vt:lpstr>PowerPoint 演示文稿</vt:lpstr>
      <vt:lpstr>PowerPoint 演示文稿</vt:lpstr>
      <vt:lpstr>PowerPoint 演示文稿</vt:lpstr>
      <vt:lpstr>Model’s Training</vt:lpstr>
      <vt:lpstr>PowerPoint 演示文稿</vt:lpstr>
      <vt:lpstr>PowerPoint 演示文稿</vt:lpstr>
      <vt:lpstr>3. DecisionTreeRegressor Model - </vt:lpstr>
      <vt:lpstr>4. RandomForestRegressor Model -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mayank shukla</dc:creator>
  <cp:lastModifiedBy>Lenovo</cp:lastModifiedBy>
  <cp:revision>69</cp:revision>
  <dcterms:created xsi:type="dcterms:W3CDTF">2022-02-01T12:30:00Z</dcterms:created>
  <dcterms:modified xsi:type="dcterms:W3CDTF">2022-04-20T13:23:52Z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9AF5AEED28A048A2A0A1F2078BA4D05B</vt:lpwstr>
  </property>
  <property fmtid="{D5CDD505-2E9C-101B-9397-08002B2CF9AE}" pid="3" name="KSOProductBuildVer">
    <vt:lpwstr>1033-11.2.0.11074</vt:lpwstr>
  </property>
</Properties>
</file>