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0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kumimoji="0" lang="en-US" sz="1200" b="0" i="0" u="none" strike="noStrike" cap="none" spc="0" normalizeH="0" baseline="0" dirty="0">
                <a:ln>
                  <a:noFill/>
                </a:ln>
                <a:solidFill>
                  <a:srgbClr val="000000"/>
                </a:solidFill>
                <a:effectLst/>
                <a:uFillTx/>
                <a:latin typeface="Arial Black" panose="020B0A04020102020204" pitchFamily="34" charset="0"/>
                <a:ea typeface="+mn-ea"/>
                <a:cs typeface="+mn-cs"/>
                <a:sym typeface="Calibri"/>
              </a:defRPr>
            </a:pPr>
            <a:endParaRPr kumimoji="0" lang="en-US" sz="1000" b="0" i="0" u="none" strike="noStrike" cap="none" spc="0" normalizeH="0" baseline="0" dirty="0">
              <a:ln>
                <a:noFill/>
              </a:ln>
              <a:solidFill>
                <a:srgbClr val="000000"/>
              </a:solidFill>
              <a:effectLst/>
              <a:uFillTx/>
              <a:latin typeface="Arial Black" panose="020B0A04020102020204" pitchFamily="34" charset="0"/>
              <a:ea typeface="+mn-ea"/>
              <a:cs typeface="+mn-cs"/>
              <a:sym typeface="Calibri"/>
            </a:endParaRPr>
          </a:p>
          <a:p>
            <a:pPr>
              <a:defRPr kumimoji="0" lang="en-US" sz="1200" b="0" i="0" u="none" strike="noStrike" cap="none" spc="0" normalizeH="0" baseline="0" dirty="0">
                <a:ln>
                  <a:noFill/>
                </a:ln>
                <a:solidFill>
                  <a:srgbClr val="000000"/>
                </a:solidFill>
                <a:effectLst/>
                <a:uFillTx/>
                <a:latin typeface="Arial Black" panose="020B0A04020102020204" pitchFamily="34" charset="0"/>
                <a:ea typeface="+mn-ea"/>
                <a:cs typeface="+mn-cs"/>
                <a:sym typeface="Calibri"/>
              </a:defRPr>
            </a:pPr>
            <a:r>
              <a:rPr kumimoji="0" lang="en-US" sz="1200" b="0" i="0" u="none" strike="noStrike" cap="none" spc="0" normalizeH="0" baseline="0" dirty="0">
                <a:ln>
                  <a:noFill/>
                </a:ln>
                <a:solidFill>
                  <a:srgbClr val="000000"/>
                </a:solidFill>
                <a:effectLst/>
                <a:uFillTx/>
                <a:latin typeface="Arial Black" panose="020B0A04020102020204" pitchFamily="34" charset="0"/>
                <a:ea typeface="+mn-ea"/>
                <a:cs typeface="+mn-cs"/>
                <a:sym typeface="Calibri"/>
              </a:rPr>
              <a:t>Number of Glassware Articles and Social Media Posts</a:t>
            </a:r>
          </a:p>
          <a:p>
            <a:pPr>
              <a:defRPr kumimoji="0" lang="en-US" sz="1200" b="0" i="0" u="none" strike="noStrike" cap="none" spc="0" normalizeH="0" baseline="0" dirty="0">
                <a:ln>
                  <a:noFill/>
                </a:ln>
                <a:solidFill>
                  <a:srgbClr val="000000"/>
                </a:solidFill>
                <a:effectLst/>
                <a:uFillTx/>
                <a:latin typeface="Arial Black" panose="020B0A04020102020204" pitchFamily="34" charset="0"/>
                <a:ea typeface="+mn-ea"/>
                <a:cs typeface="+mn-cs"/>
                <a:sym typeface="Calibri"/>
              </a:defRPr>
            </a:pPr>
            <a:endParaRPr kumimoji="0" lang="en-US" sz="1000" b="0" i="0" u="none" strike="noStrike" cap="none" spc="0" normalizeH="0" baseline="0" dirty="0">
              <a:ln>
                <a:noFill/>
              </a:ln>
              <a:solidFill>
                <a:srgbClr val="000000"/>
              </a:solidFill>
              <a:effectLst/>
              <a:uFillTx/>
              <a:latin typeface="Arial Black" panose="020B0A04020102020204" pitchFamily="34" charset="0"/>
              <a:ea typeface="+mn-ea"/>
              <a:cs typeface="+mn-cs"/>
              <a:sym typeface="Calibri"/>
            </a:endParaRPr>
          </a:p>
        </c:rich>
      </c:tx>
      <c:layout>
        <c:manualLayout>
          <c:xMode val="edge"/>
          <c:yMode val="edge"/>
          <c:x val="0.24289992286867082"/>
          <c:y val="2.9463873492975709E-3"/>
          <c:w val="0.58998499999999998"/>
          <c:h val="0.15873699999999999"/>
        </c:manualLayout>
      </c:layout>
      <c:overlay val="1"/>
      <c:spPr>
        <a:noFill/>
        <a:ln>
          <a:solidFill>
            <a:schemeClr val="tx1"/>
          </a:solidFill>
        </a:ln>
        <a:effectLst/>
      </c:spPr>
    </c:title>
    <c:autoTitleDeleted val="0"/>
    <c:plotArea>
      <c:layout>
        <c:manualLayout>
          <c:layoutTarget val="inner"/>
          <c:xMode val="edge"/>
          <c:yMode val="edge"/>
          <c:x val="0.14067427941617833"/>
          <c:y val="0.16355084214444535"/>
          <c:w val="0.85920399999999997"/>
          <c:h val="0.74556500000000003"/>
        </c:manualLayout>
      </c:layout>
      <c:lineChart>
        <c:grouping val="standard"/>
        <c:varyColors val="0"/>
        <c:ser>
          <c:idx val="0"/>
          <c:order val="0"/>
          <c:tx>
            <c:strRef>
              <c:f>Sheet1!$A$2</c:f>
              <c:strCache>
                <c:ptCount val="1"/>
                <c:pt idx="0">
                  <c:v>Total Mentions</c:v>
                </c:pt>
              </c:strCache>
            </c:strRef>
          </c:tx>
          <c:spPr>
            <a:ln w="28575" cap="rnd">
              <a:solidFill>
                <a:schemeClr val="accent1"/>
              </a:solidFill>
              <a:prstDash val="solid"/>
              <a:round/>
            </a:ln>
            <a:effectLst/>
          </c:spPr>
          <c:marker>
            <c:symbol val="none"/>
          </c:marker>
          <c:cat>
            <c:strRef>
              <c:f>Sheet1!$B$1:$F$1</c:f>
              <c:strCache>
                <c:ptCount val="5"/>
                <c:pt idx="0">
                  <c:v>2017</c:v>
                </c:pt>
                <c:pt idx="1">
                  <c:v>2018</c:v>
                </c:pt>
                <c:pt idx="2">
                  <c:v>2019</c:v>
                </c:pt>
                <c:pt idx="3">
                  <c:v>2020</c:v>
                </c:pt>
                <c:pt idx="4">
                  <c:v>2021</c:v>
                </c:pt>
              </c:strCache>
            </c:strRef>
          </c:cat>
          <c:val>
            <c:numRef>
              <c:f>Sheet1!$B$2:$F$2</c:f>
              <c:numCache>
                <c:formatCode>General</c:formatCode>
                <c:ptCount val="5"/>
                <c:pt idx="0">
                  <c:v>5350000</c:v>
                </c:pt>
                <c:pt idx="1">
                  <c:v>6000000</c:v>
                </c:pt>
                <c:pt idx="2">
                  <c:v>4610000</c:v>
                </c:pt>
                <c:pt idx="3">
                  <c:v>19600000</c:v>
                </c:pt>
                <c:pt idx="4">
                  <c:v>36000000</c:v>
                </c:pt>
              </c:numCache>
            </c:numRef>
          </c:val>
          <c:smooth val="0"/>
          <c:extLst>
            <c:ext xmlns:c16="http://schemas.microsoft.com/office/drawing/2014/chart" uri="{C3380CC4-5D6E-409C-BE32-E72D297353CC}">
              <c16:uniqueId val="{00000000-FB2D-483C-B344-ED22D47733AD}"/>
            </c:ext>
          </c:extLst>
        </c:ser>
        <c:dLbls>
          <c:showLegendKey val="0"/>
          <c:showVal val="0"/>
          <c:showCatName val="0"/>
          <c:showSerName val="0"/>
          <c:showPercent val="0"/>
          <c:showBubbleSize val="0"/>
        </c:dLbls>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900" b="0" i="0" u="none" strike="noStrike">
                <a:solidFill>
                  <a:srgbClr val="595959"/>
                </a:solidFill>
                <a:latin typeface="Arial"/>
              </a:defRPr>
            </a:pPr>
            <a:endParaRPr lang="en-US"/>
          </a:p>
        </c:txPr>
        <c:crossAx val="2094734553"/>
        <c:crosses val="autoZero"/>
        <c:auto val="1"/>
        <c:lblAlgn val="ctr"/>
        <c:lblOffset val="100"/>
        <c:noMultiLvlLbl val="1"/>
      </c:catAx>
      <c:valAx>
        <c:axId val="2094734553"/>
        <c:scaling>
          <c:orientation val="minMax"/>
        </c:scaling>
        <c:delete val="0"/>
        <c:axPos val="l"/>
        <c:numFmt formatCode="&quot; &quot;#,##0&quot; &quot;;&quot; '(&quot;#,##0\);&quot; '-&quot;??&quot; &quot;"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Arial"/>
              </a:defRPr>
            </a:pPr>
            <a:endParaRPr lang="en-US"/>
          </a:p>
        </c:txPr>
        <c:crossAx val="2094734552"/>
        <c:crosses val="autoZero"/>
        <c:crossBetween val="between"/>
        <c:majorUnit val="10000000"/>
        <c:minorUnit val="5000000"/>
      </c:valAx>
      <c:spPr>
        <a:noFill/>
        <a:ln w="12700" cap="flat">
          <a:solidFill>
            <a:schemeClr val="bg1"/>
          </a:solidFill>
          <a:miter lim="400000"/>
        </a:ln>
        <a:effectLst/>
      </c:spPr>
    </c:plotArea>
    <c:plotVisOnly val="1"/>
    <c:dispBlanksAs val="gap"/>
    <c:showDLblsOverMax val="1"/>
  </c:chart>
  <c:spPr>
    <a:noFill/>
    <a:ln>
      <a:solidFill>
        <a:schemeClr val="bg1"/>
      </a:solid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10569"/>
          <c:y val="0.108005"/>
          <c:w val="0.88443099999999997"/>
          <c:h val="0.75031800000000004"/>
        </c:manualLayout>
      </c:layout>
      <c:barChart>
        <c:barDir val="col"/>
        <c:grouping val="clustered"/>
        <c:varyColors val="0"/>
        <c:ser>
          <c:idx val="0"/>
          <c:order val="0"/>
          <c:tx>
            <c:strRef>
              <c:f>Sheet1!$A$2</c:f>
              <c:strCache>
                <c:ptCount val="1"/>
                <c:pt idx="0">
                  <c:v>Sustainability</c:v>
                </c:pt>
              </c:strCache>
            </c:strRef>
          </c:tx>
          <c:spPr>
            <a:solidFill>
              <a:schemeClr val="accent1"/>
            </a:solidFill>
            <a:ln w="12700" cap="flat">
              <a:solidFill>
                <a:schemeClr val="tx1"/>
              </a:solidFill>
              <a:miter lim="400000"/>
            </a:ln>
            <a:effectLst/>
          </c:spPr>
          <c:invertIfNegative val="0"/>
          <c:cat>
            <c:strRef>
              <c:f>Sheet1!$B$1:$E$1</c:f>
              <c:strCache>
                <c:ptCount val="4"/>
                <c:pt idx="0">
                  <c:v>2018</c:v>
                </c:pt>
                <c:pt idx="1">
                  <c:v>2019</c:v>
                </c:pt>
                <c:pt idx="2">
                  <c:v>2020</c:v>
                </c:pt>
                <c:pt idx="3">
                  <c:v>2021</c:v>
                </c:pt>
              </c:strCache>
            </c:strRef>
          </c:cat>
          <c:val>
            <c:numRef>
              <c:f>Sheet1!$B$2:$E$2</c:f>
              <c:numCache>
                <c:formatCode>General</c:formatCode>
                <c:ptCount val="4"/>
                <c:pt idx="0">
                  <c:v>85400</c:v>
                </c:pt>
                <c:pt idx="1">
                  <c:v>907000</c:v>
                </c:pt>
                <c:pt idx="2">
                  <c:v>108000</c:v>
                </c:pt>
                <c:pt idx="3">
                  <c:v>186000</c:v>
                </c:pt>
              </c:numCache>
            </c:numRef>
          </c:val>
          <c:extLst>
            <c:ext xmlns:c16="http://schemas.microsoft.com/office/drawing/2014/chart" uri="{C3380CC4-5D6E-409C-BE32-E72D297353CC}">
              <c16:uniqueId val="{00000000-86CE-486F-98CC-D835108DC3C3}"/>
            </c:ext>
          </c:extLst>
        </c:ser>
        <c:ser>
          <c:idx val="1"/>
          <c:order val="1"/>
          <c:tx>
            <c:strRef>
              <c:f>Sheet1!$A$3</c:f>
              <c:strCache>
                <c:ptCount val="1"/>
                <c:pt idx="0">
                  <c:v>Premium</c:v>
                </c:pt>
              </c:strCache>
            </c:strRef>
          </c:tx>
          <c:spPr>
            <a:solidFill>
              <a:srgbClr val="FFFF00"/>
            </a:solidFill>
            <a:ln w="12700" cap="flat">
              <a:solidFill>
                <a:schemeClr val="tx1"/>
              </a:solidFill>
              <a:miter lim="400000"/>
            </a:ln>
            <a:effectLst/>
          </c:spPr>
          <c:invertIfNegative val="0"/>
          <c:cat>
            <c:strRef>
              <c:f>Sheet1!$B$1:$E$1</c:f>
              <c:strCache>
                <c:ptCount val="4"/>
                <c:pt idx="0">
                  <c:v>2018</c:v>
                </c:pt>
                <c:pt idx="1">
                  <c:v>2019</c:v>
                </c:pt>
                <c:pt idx="2">
                  <c:v>2020</c:v>
                </c:pt>
                <c:pt idx="3">
                  <c:v>2021</c:v>
                </c:pt>
              </c:strCache>
            </c:strRef>
          </c:cat>
          <c:val>
            <c:numRef>
              <c:f>Sheet1!$B$3:$E$3</c:f>
              <c:numCache>
                <c:formatCode>General</c:formatCode>
                <c:ptCount val="4"/>
                <c:pt idx="0">
                  <c:v>374000</c:v>
                </c:pt>
                <c:pt idx="1">
                  <c:v>260000</c:v>
                </c:pt>
                <c:pt idx="2">
                  <c:v>389000</c:v>
                </c:pt>
                <c:pt idx="3">
                  <c:v>637000</c:v>
                </c:pt>
              </c:numCache>
            </c:numRef>
          </c:val>
          <c:extLst>
            <c:ext xmlns:c16="http://schemas.microsoft.com/office/drawing/2014/chart" uri="{C3380CC4-5D6E-409C-BE32-E72D297353CC}">
              <c16:uniqueId val="{00000001-86CE-486F-98CC-D835108DC3C3}"/>
            </c:ext>
          </c:extLst>
        </c:ser>
        <c:ser>
          <c:idx val="2"/>
          <c:order val="2"/>
          <c:tx>
            <c:strRef>
              <c:f>Sheet1!$A$4</c:f>
              <c:strCache>
                <c:ptCount val="1"/>
                <c:pt idx="0">
                  <c:v>Performance</c:v>
                </c:pt>
              </c:strCache>
            </c:strRef>
          </c:tx>
          <c:spPr>
            <a:solidFill>
              <a:schemeClr val="accent3"/>
            </a:solidFill>
            <a:ln w="12700" cap="flat">
              <a:solidFill>
                <a:schemeClr val="tx1"/>
              </a:solidFill>
              <a:miter lim="400000"/>
            </a:ln>
            <a:effectLst/>
          </c:spPr>
          <c:invertIfNegative val="0"/>
          <c:cat>
            <c:strRef>
              <c:f>Sheet1!$B$1:$E$1</c:f>
              <c:strCache>
                <c:ptCount val="4"/>
                <c:pt idx="0">
                  <c:v>2018</c:v>
                </c:pt>
                <c:pt idx="1">
                  <c:v>2019</c:v>
                </c:pt>
                <c:pt idx="2">
                  <c:v>2020</c:v>
                </c:pt>
                <c:pt idx="3">
                  <c:v>2021</c:v>
                </c:pt>
              </c:strCache>
            </c:strRef>
          </c:cat>
          <c:val>
            <c:numRef>
              <c:f>Sheet1!$B$4:$E$4</c:f>
              <c:numCache>
                <c:formatCode>General</c:formatCode>
                <c:ptCount val="4"/>
                <c:pt idx="0">
                  <c:v>676000</c:v>
                </c:pt>
                <c:pt idx="1">
                  <c:v>505000</c:v>
                </c:pt>
                <c:pt idx="2">
                  <c:v>700000</c:v>
                </c:pt>
                <c:pt idx="3">
                  <c:v>1100000</c:v>
                </c:pt>
              </c:numCache>
            </c:numRef>
          </c:val>
          <c:extLst>
            <c:ext xmlns:c16="http://schemas.microsoft.com/office/drawing/2014/chart" uri="{C3380CC4-5D6E-409C-BE32-E72D297353CC}">
              <c16:uniqueId val="{00000002-86CE-486F-98CC-D835108DC3C3}"/>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a:pPr>
            <a:endParaRPr lang="en-US"/>
          </a:p>
        </c:txPr>
        <c:crossAx val="2094734552"/>
        <c:crosses val="autoZero"/>
        <c:crossBetween val="between"/>
        <c:majorUnit val="300000"/>
        <c:minorUnit val="150000"/>
      </c:valAx>
      <c:spPr>
        <a:noFill/>
        <a:ln w="12700" cap="flat">
          <a:solidFill>
            <a:schemeClr val="tx1"/>
          </a:solidFill>
          <a:miter lim="400000"/>
        </a:ln>
        <a:effectLst/>
      </c:spPr>
    </c:plotArea>
    <c:legend>
      <c:legendPos val="b"/>
      <c:layout>
        <c:manualLayout>
          <c:xMode val="edge"/>
          <c:yMode val="edge"/>
          <c:x val="0.21934500000000001"/>
          <c:y val="0.94680799999999998"/>
          <c:w val="0.54125999999999996"/>
          <c:h val="5.3192499999999997E-2"/>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800" b="0" i="0" u="none" strike="noStrike">
                <a:solidFill>
                  <a:srgbClr val="595959"/>
                </a:solidFill>
                <a:latin typeface="Arial" panose="020B0604020202020204" pitchFamily="34" charset="0"/>
                <a:cs typeface="Arial" panose="020B0604020202020204" pitchFamily="34" charset="0"/>
              </a:defRPr>
            </a:pPr>
            <a:r>
              <a:rPr lang="en-US" sz="1800" b="0" i="0" u="none" strike="noStrike" dirty="0">
                <a:solidFill>
                  <a:srgbClr val="595959"/>
                </a:solidFill>
                <a:latin typeface="Arial" panose="020B0604020202020204" pitchFamily="34" charset="0"/>
                <a:cs typeface="Arial" panose="020B0604020202020204" pitchFamily="34" charset="0"/>
              </a:rPr>
              <a:t>State-wise recycling percentage rate</a:t>
            </a:r>
          </a:p>
        </c:rich>
      </c:tx>
      <c:layout>
        <c:manualLayout>
          <c:xMode val="edge"/>
          <c:yMode val="edge"/>
          <c:x val="0.16292200000000001"/>
          <c:y val="0"/>
          <c:w val="0.67415700000000001"/>
          <c:h val="0.21165100000000001"/>
        </c:manualLayout>
      </c:layout>
      <c:overlay val="1"/>
      <c:spPr>
        <a:noFill/>
        <a:effectLst/>
      </c:spPr>
    </c:title>
    <c:autoTitleDeleted val="0"/>
    <c:plotArea>
      <c:layout>
        <c:manualLayout>
          <c:layoutTarget val="inner"/>
          <c:xMode val="edge"/>
          <c:yMode val="edge"/>
          <c:x val="2.5335799999999999E-2"/>
          <c:y val="0.21165100000000001"/>
          <c:w val="0.96966399999999997"/>
          <c:h val="0.688944"/>
        </c:manualLayout>
      </c:layout>
      <c:barChart>
        <c:barDir val="col"/>
        <c:grouping val="clustered"/>
        <c:varyColors val="0"/>
        <c:ser>
          <c:idx val="0"/>
          <c:order val="0"/>
          <c:tx>
            <c:strRef>
              <c:f>Sheet1!$B$1</c:f>
              <c:strCache>
                <c:ptCount val="1"/>
                <c:pt idx="0">
                  <c:v>Series1</c:v>
                </c:pt>
              </c:strCache>
            </c:strRef>
          </c:tx>
          <c:spPr>
            <a:gradFill flip="none" rotWithShape="1">
              <a:gsLst>
                <a:gs pos="0">
                  <a:schemeClr val="accent1"/>
                </a:gs>
                <a:gs pos="100000">
                  <a:srgbClr val="355FA9"/>
                </a:gs>
              </a:gsLst>
              <a:lin ang="5400000" scaled="0"/>
            </a:gradFill>
            <a:ln w="12700" cap="flat">
              <a:noFill/>
              <a:miter lim="400000"/>
            </a:ln>
            <a:effectLst>
              <a:outerShdw blurRad="76200" dir="18900000" algn="tl">
                <a:srgbClr val="000000">
                  <a:alpha val="20000"/>
                </a:srgbClr>
              </a:outerShdw>
            </a:effectLst>
          </c:spPr>
          <c:invertIfNegative val="0"/>
          <c:dLbls>
            <c:numFmt formatCode="0" sourceLinked="0"/>
            <c:spPr>
              <a:noFill/>
              <a:ln>
                <a:noFill/>
              </a:ln>
              <a:effectLst/>
            </c:spPr>
            <c:txPr>
              <a:bodyPr/>
              <a:lstStyle/>
              <a:p>
                <a:pPr>
                  <a:defRPr sz="1000" b="1" i="0" u="none" strike="noStrike">
                    <a:solidFill>
                      <a:srgbClr val="FFFFFF"/>
                    </a:solidFill>
                    <a:latin typeface="Calibri"/>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Maine</c:v>
                </c:pt>
                <c:pt idx="1">
                  <c:v>Vermont</c:v>
                </c:pt>
                <c:pt idx="2">
                  <c:v>Massachussets</c:v>
                </c:pt>
                <c:pt idx="3">
                  <c:v>Oregon</c:v>
                </c:pt>
                <c:pt idx="4">
                  <c:v>Connecticut</c:v>
                </c:pt>
                <c:pt idx="5">
                  <c:v>New York</c:v>
                </c:pt>
                <c:pt idx="6">
                  <c:v>Minnesota</c:v>
                </c:pt>
                <c:pt idx="7">
                  <c:v>Michigan</c:v>
                </c:pt>
                <c:pt idx="8">
                  <c:v>New Jersy</c:v>
                </c:pt>
                <c:pt idx="9">
                  <c:v>Iowa</c:v>
                </c:pt>
              </c:strCache>
            </c:strRef>
          </c:cat>
          <c:val>
            <c:numRef>
              <c:f>Sheet1!$B$2:$B$11</c:f>
              <c:numCache>
                <c:formatCode>General</c:formatCode>
                <c:ptCount val="10"/>
                <c:pt idx="0">
                  <c:v>72</c:v>
                </c:pt>
                <c:pt idx="1">
                  <c:v>62</c:v>
                </c:pt>
                <c:pt idx="2">
                  <c:v>55</c:v>
                </c:pt>
                <c:pt idx="3">
                  <c:v>55</c:v>
                </c:pt>
                <c:pt idx="4">
                  <c:v>52</c:v>
                </c:pt>
                <c:pt idx="5">
                  <c:v>52</c:v>
                </c:pt>
                <c:pt idx="6">
                  <c:v>49</c:v>
                </c:pt>
                <c:pt idx="7">
                  <c:v>48</c:v>
                </c:pt>
                <c:pt idx="8">
                  <c:v>46</c:v>
                </c:pt>
                <c:pt idx="9">
                  <c:v>44</c:v>
                </c:pt>
              </c:numCache>
            </c:numRef>
          </c:val>
          <c:extLst>
            <c:ext xmlns:c16="http://schemas.microsoft.com/office/drawing/2014/chart" uri="{C3380CC4-5D6E-409C-BE32-E72D297353CC}">
              <c16:uniqueId val="{00000000-1CE6-4537-AF55-14900FAE9954}"/>
            </c:ext>
          </c:extLst>
        </c:ser>
        <c:dLbls>
          <c:showLegendKey val="0"/>
          <c:showVal val="0"/>
          <c:showCatName val="0"/>
          <c:showSerName val="0"/>
          <c:showPercent val="0"/>
          <c:showBubbleSize val="0"/>
        </c:dLbls>
        <c:gapWidth val="41"/>
        <c:axId val="2094734552"/>
        <c:axId val="2094734553"/>
      </c:barChart>
      <c:catAx>
        <c:axId val="2094734552"/>
        <c:scaling>
          <c:orientation val="minMax"/>
        </c:scaling>
        <c:delete val="0"/>
        <c:axPos val="b"/>
        <c:numFmt formatCode="General" sourceLinked="0"/>
        <c:majorTickMark val="none"/>
        <c:minorTickMark val="none"/>
        <c:tickLblPos val="low"/>
        <c:spPr>
          <a:ln w="12700" cap="flat">
            <a:noFill/>
            <a:prstDash val="solid"/>
            <a:round/>
          </a:ln>
        </c:spPr>
        <c:txPr>
          <a:bodyPr rot="0"/>
          <a:lstStyle/>
          <a:p>
            <a:pPr>
              <a:defRPr sz="9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numFmt formatCode="0" sourceLinked="0"/>
        <c:majorTickMark val="none"/>
        <c:minorTickMark val="none"/>
        <c:tickLblPos val="none"/>
        <c:spPr>
          <a:ln w="12700" cap="flat">
            <a:noFill/>
            <a:prstDash val="solid"/>
            <a:round/>
          </a:ln>
        </c:spPr>
        <c:txPr>
          <a:bodyPr rot="0"/>
          <a:lstStyle/>
          <a:p>
            <a:pPr>
              <a:defRPr sz="1000" b="0" i="0" u="none" strike="noStrike">
                <a:solidFill>
                  <a:srgbClr val="000000"/>
                </a:solidFill>
                <a:latin typeface="Calibri"/>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gradFill flip="none" rotWithShape="1">
      <a:gsLst>
        <a:gs pos="0">
          <a:srgbClr val="FFFFFF"/>
        </a:gs>
        <a:gs pos="68000">
          <a:srgbClr val="D9D9D9"/>
        </a:gs>
        <a:gs pos="100000">
          <a:srgbClr val="FFFFFF"/>
        </a:gs>
      </a:gsLst>
      <a:lin ang="5400000" scaled="0"/>
    </a:gradFill>
    <a:ln w="12700" cap="flat">
      <a:solidFill>
        <a:srgbClr val="D9D9D9"/>
      </a:solidFill>
      <a:prstDash val="solid"/>
      <a:round/>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9635999999999993E-2"/>
          <c:y val="5.5128700000000003E-2"/>
          <c:w val="0.90536399999999995"/>
          <c:h val="0.75736700000000001"/>
        </c:manualLayout>
      </c:layout>
      <c:barChart>
        <c:barDir val="col"/>
        <c:grouping val="clustered"/>
        <c:varyColors val="0"/>
        <c:ser>
          <c:idx val="0"/>
          <c:order val="0"/>
          <c:tx>
            <c:strRef>
              <c:f>Sheet1!$B$1</c:f>
              <c:strCache>
                <c:ptCount val="1"/>
                <c:pt idx="0">
                  <c:v>2021</c:v>
                </c:pt>
              </c:strCache>
            </c:strRef>
          </c:tx>
          <c:spPr>
            <a:solidFill>
              <a:schemeClr val="accent1"/>
            </a:solidFill>
            <a:ln w="12700" cap="flat">
              <a:noFill/>
              <a:miter lim="400000"/>
            </a:ln>
            <a:effectLst/>
          </c:spPr>
          <c:invertIfNegative val="0"/>
          <c:cat>
            <c:strRef>
              <c:f>Sheet1!$A$2:$A$7</c:f>
              <c:strCache>
                <c:ptCount val="6"/>
                <c:pt idx="0">
                  <c:v>Yogurt/yoghurt</c:v>
                </c:pt>
                <c:pt idx="1">
                  <c:v>Water Bottle</c:v>
                </c:pt>
                <c:pt idx="2">
                  <c:v>Ready to drink Coffee</c:v>
                </c:pt>
                <c:pt idx="3">
                  <c:v>sparkling water</c:v>
                </c:pt>
                <c:pt idx="4">
                  <c:v>Cooking Sauce</c:v>
                </c:pt>
                <c:pt idx="5">
                  <c:v>Cooking Oil</c:v>
                </c:pt>
              </c:strCache>
            </c:strRef>
          </c:cat>
          <c:val>
            <c:numRef>
              <c:f>Sheet1!$B$2:$B$7</c:f>
              <c:numCache>
                <c:formatCode>General</c:formatCode>
                <c:ptCount val="6"/>
                <c:pt idx="0">
                  <c:v>142000</c:v>
                </c:pt>
                <c:pt idx="1">
                  <c:v>57100</c:v>
                </c:pt>
                <c:pt idx="2">
                  <c:v>18100</c:v>
                </c:pt>
                <c:pt idx="3">
                  <c:v>31400</c:v>
                </c:pt>
                <c:pt idx="4">
                  <c:v>4280</c:v>
                </c:pt>
                <c:pt idx="5">
                  <c:v>11100</c:v>
                </c:pt>
              </c:numCache>
            </c:numRef>
          </c:val>
          <c:extLst>
            <c:ext xmlns:c16="http://schemas.microsoft.com/office/drawing/2014/chart" uri="{C3380CC4-5D6E-409C-BE32-E72D297353CC}">
              <c16:uniqueId val="{00000000-B844-437A-B2F0-B74C8EB61F67}"/>
            </c:ext>
          </c:extLst>
        </c:ser>
        <c:ser>
          <c:idx val="1"/>
          <c:order val="1"/>
          <c:tx>
            <c:strRef>
              <c:f>Sheet1!$C$1</c:f>
              <c:strCache>
                <c:ptCount val="1"/>
                <c:pt idx="0">
                  <c:v>2020</c:v>
                </c:pt>
              </c:strCache>
            </c:strRef>
          </c:tx>
          <c:spPr>
            <a:solidFill>
              <a:schemeClr val="accent2"/>
            </a:solidFill>
            <a:ln w="12700" cap="flat">
              <a:noFill/>
              <a:miter lim="400000"/>
            </a:ln>
            <a:effectLst/>
          </c:spPr>
          <c:invertIfNegative val="0"/>
          <c:cat>
            <c:strRef>
              <c:f>Sheet1!$A$2:$A$7</c:f>
              <c:strCache>
                <c:ptCount val="6"/>
                <c:pt idx="0">
                  <c:v>Yogurt/yoghurt</c:v>
                </c:pt>
                <c:pt idx="1">
                  <c:v>Water Bottle</c:v>
                </c:pt>
                <c:pt idx="2">
                  <c:v>Ready to drink Coffee</c:v>
                </c:pt>
                <c:pt idx="3">
                  <c:v>sparkling water</c:v>
                </c:pt>
                <c:pt idx="4">
                  <c:v>Cooking Sauce</c:v>
                </c:pt>
                <c:pt idx="5">
                  <c:v>Cooking Oil</c:v>
                </c:pt>
              </c:strCache>
            </c:strRef>
          </c:cat>
          <c:val>
            <c:numRef>
              <c:f>Sheet1!$C$2:$C$7</c:f>
              <c:numCache>
                <c:formatCode>General</c:formatCode>
                <c:ptCount val="6"/>
                <c:pt idx="0">
                  <c:v>51000</c:v>
                </c:pt>
                <c:pt idx="1">
                  <c:v>31200</c:v>
                </c:pt>
                <c:pt idx="2">
                  <c:v>11000</c:v>
                </c:pt>
                <c:pt idx="3">
                  <c:v>19000</c:v>
                </c:pt>
                <c:pt idx="4">
                  <c:v>3330</c:v>
                </c:pt>
                <c:pt idx="5">
                  <c:v>6340</c:v>
                </c:pt>
              </c:numCache>
            </c:numRef>
          </c:val>
          <c:extLst>
            <c:ext xmlns:c16="http://schemas.microsoft.com/office/drawing/2014/chart" uri="{C3380CC4-5D6E-409C-BE32-E72D297353CC}">
              <c16:uniqueId val="{00000001-B844-437A-B2F0-B74C8EB61F67}"/>
            </c:ext>
          </c:extLst>
        </c:ser>
        <c:ser>
          <c:idx val="2"/>
          <c:order val="2"/>
          <c:tx>
            <c:strRef>
              <c:f>Sheet1!$D$1</c:f>
              <c:strCache>
                <c:ptCount val="1"/>
                <c:pt idx="0">
                  <c:v>2019</c:v>
                </c:pt>
              </c:strCache>
            </c:strRef>
          </c:tx>
          <c:spPr>
            <a:solidFill>
              <a:schemeClr val="accent3"/>
            </a:solidFill>
            <a:ln w="12700" cap="flat">
              <a:noFill/>
              <a:miter lim="400000"/>
            </a:ln>
            <a:effectLst/>
          </c:spPr>
          <c:invertIfNegative val="0"/>
          <c:cat>
            <c:strRef>
              <c:f>Sheet1!$A$2:$A$7</c:f>
              <c:strCache>
                <c:ptCount val="6"/>
                <c:pt idx="0">
                  <c:v>Yogurt/yoghurt</c:v>
                </c:pt>
                <c:pt idx="1">
                  <c:v>Water Bottle</c:v>
                </c:pt>
                <c:pt idx="2">
                  <c:v>Ready to drink Coffee</c:v>
                </c:pt>
                <c:pt idx="3">
                  <c:v>sparkling water</c:v>
                </c:pt>
                <c:pt idx="4">
                  <c:v>Cooking Sauce</c:v>
                </c:pt>
                <c:pt idx="5">
                  <c:v>Cooking Oil</c:v>
                </c:pt>
              </c:strCache>
            </c:strRef>
          </c:cat>
          <c:val>
            <c:numRef>
              <c:f>Sheet1!$D$2:$D$7</c:f>
              <c:numCache>
                <c:formatCode>General</c:formatCode>
                <c:ptCount val="6"/>
                <c:pt idx="0">
                  <c:v>28600</c:v>
                </c:pt>
                <c:pt idx="1">
                  <c:v>16100</c:v>
                </c:pt>
                <c:pt idx="2">
                  <c:v>7400</c:v>
                </c:pt>
                <c:pt idx="3">
                  <c:v>10400</c:v>
                </c:pt>
                <c:pt idx="4">
                  <c:v>1830</c:v>
                </c:pt>
                <c:pt idx="5">
                  <c:v>4140</c:v>
                </c:pt>
              </c:numCache>
            </c:numRef>
          </c:val>
          <c:extLst>
            <c:ext xmlns:c16="http://schemas.microsoft.com/office/drawing/2014/chart" uri="{C3380CC4-5D6E-409C-BE32-E72D297353CC}">
              <c16:uniqueId val="{00000002-B844-437A-B2F0-B74C8EB61F67}"/>
            </c:ext>
          </c:extLst>
        </c:ser>
        <c:ser>
          <c:idx val="3"/>
          <c:order val="3"/>
          <c:tx>
            <c:strRef>
              <c:f>Sheet1!$E$1</c:f>
              <c:strCache>
                <c:ptCount val="1"/>
                <c:pt idx="0">
                  <c:v>2018</c:v>
                </c:pt>
              </c:strCache>
            </c:strRef>
          </c:tx>
          <c:spPr>
            <a:solidFill>
              <a:schemeClr val="accent4"/>
            </a:solidFill>
            <a:ln w="12700" cap="flat">
              <a:noFill/>
              <a:miter lim="400000"/>
            </a:ln>
            <a:effectLst/>
          </c:spPr>
          <c:invertIfNegative val="0"/>
          <c:cat>
            <c:strRef>
              <c:f>Sheet1!$A$2:$A$7</c:f>
              <c:strCache>
                <c:ptCount val="6"/>
                <c:pt idx="0">
                  <c:v>Yogurt/yoghurt</c:v>
                </c:pt>
                <c:pt idx="1">
                  <c:v>Water Bottle</c:v>
                </c:pt>
                <c:pt idx="2">
                  <c:v>Ready to drink Coffee</c:v>
                </c:pt>
                <c:pt idx="3">
                  <c:v>sparkling water</c:v>
                </c:pt>
                <c:pt idx="4">
                  <c:v>Cooking Sauce</c:v>
                </c:pt>
                <c:pt idx="5">
                  <c:v>Cooking Oil</c:v>
                </c:pt>
              </c:strCache>
            </c:strRef>
          </c:cat>
          <c:val>
            <c:numRef>
              <c:f>Sheet1!$E$2:$E$7</c:f>
              <c:numCache>
                <c:formatCode>General</c:formatCode>
                <c:ptCount val="6"/>
                <c:pt idx="0">
                  <c:v>39400</c:v>
                </c:pt>
                <c:pt idx="1">
                  <c:v>15500</c:v>
                </c:pt>
                <c:pt idx="2">
                  <c:v>8510</c:v>
                </c:pt>
                <c:pt idx="3">
                  <c:v>10500</c:v>
                </c:pt>
                <c:pt idx="4">
                  <c:v>1960</c:v>
                </c:pt>
                <c:pt idx="5">
                  <c:v>4220</c:v>
                </c:pt>
              </c:numCache>
            </c:numRef>
          </c:val>
          <c:extLst>
            <c:ext xmlns:c16="http://schemas.microsoft.com/office/drawing/2014/chart" uri="{C3380CC4-5D6E-409C-BE32-E72D297353CC}">
              <c16:uniqueId val="{00000003-B844-437A-B2F0-B74C8EB61F67}"/>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9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Calibri"/>
              </a:defRPr>
            </a:pPr>
            <a:endParaRPr lang="en-US"/>
          </a:p>
        </c:txPr>
        <c:crossAx val="2094734552"/>
        <c:crosses val="autoZero"/>
        <c:crossBetween val="between"/>
        <c:majorUnit val="40000"/>
        <c:minorUnit val="20000"/>
      </c:valAx>
      <c:spPr>
        <a:noFill/>
        <a:ln w="12700" cap="flat">
          <a:noFill/>
          <a:miter lim="400000"/>
        </a:ln>
        <a:effectLst/>
      </c:spPr>
    </c:plotArea>
    <c:legend>
      <c:legendPos val="b"/>
      <c:layout>
        <c:manualLayout>
          <c:xMode val="edge"/>
          <c:yMode val="edge"/>
          <c:x val="0.27518100000000001"/>
          <c:y val="0.93237099999999995"/>
          <c:w val="0.47383500000000001"/>
          <c:h val="6.76287E-2"/>
        </c:manualLayout>
      </c:layout>
      <c:overlay val="1"/>
      <c:spPr>
        <a:noFill/>
        <a:ln w="12700" cap="flat">
          <a:noFill/>
          <a:miter lim="400000"/>
        </a:ln>
        <a:effectLst/>
      </c:spPr>
      <c:txPr>
        <a:bodyPr rot="0"/>
        <a:lstStyle/>
        <a:p>
          <a:pPr>
            <a:defRPr sz="900" b="0" i="0" u="none" strike="noStrike">
              <a:solidFill>
                <a:srgbClr val="595959"/>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6.1267856477687552E-2"/>
          <c:y val="3.1422602610559527E-2"/>
          <c:w val="0.92880399999999996"/>
          <c:h val="0.85026999999999997"/>
        </c:manualLayout>
      </c:layout>
      <c:barChart>
        <c:barDir val="col"/>
        <c:grouping val="clustered"/>
        <c:varyColors val="0"/>
        <c:ser>
          <c:idx val="0"/>
          <c:order val="0"/>
          <c:tx>
            <c:strRef>
              <c:f>Sheet1!$B$1</c:f>
              <c:strCache>
                <c:ptCount val="1"/>
                <c:pt idx="0">
                  <c:v>CAGR</c:v>
                </c:pt>
              </c:strCache>
            </c:strRef>
          </c:tx>
          <c:spPr>
            <a:solidFill>
              <a:schemeClr val="accent1"/>
            </a:solidFill>
            <a:ln w="12700" cap="flat">
              <a:noFill/>
              <a:miter lim="400000"/>
            </a:ln>
            <a:effectLst/>
          </c:spPr>
          <c:invertIfNegative val="0"/>
          <c:cat>
            <c:strRef>
              <c:f>Sheet1!$A$2:$A$7</c:f>
              <c:strCache>
                <c:ptCount val="6"/>
                <c:pt idx="0">
                  <c:v>Yogurt/yoghurt</c:v>
                </c:pt>
                <c:pt idx="1">
                  <c:v>Water Bottle</c:v>
                </c:pt>
                <c:pt idx="2">
                  <c:v>Ready to drink Coffee</c:v>
                </c:pt>
                <c:pt idx="3">
                  <c:v>sparkling water</c:v>
                </c:pt>
                <c:pt idx="4">
                  <c:v>Cooking Sauce</c:v>
                </c:pt>
                <c:pt idx="5">
                  <c:v>Cooking Oil</c:v>
                </c:pt>
              </c:strCache>
            </c:strRef>
          </c:cat>
          <c:val>
            <c:numRef>
              <c:f>Sheet1!$B$2:$B$7</c:f>
              <c:numCache>
                <c:formatCode>General</c:formatCode>
                <c:ptCount val="6"/>
                <c:pt idx="0">
                  <c:v>37.783760000000001</c:v>
                </c:pt>
                <c:pt idx="1">
                  <c:v>38.540292999999998</c:v>
                </c:pt>
                <c:pt idx="2">
                  <c:v>20.763933999999999</c:v>
                </c:pt>
                <c:pt idx="3">
                  <c:v>31.502825999999999</c:v>
                </c:pt>
                <c:pt idx="4">
                  <c:v>21.561744999999998</c:v>
                </c:pt>
                <c:pt idx="5">
                  <c:v>27.35108</c:v>
                </c:pt>
              </c:numCache>
            </c:numRef>
          </c:val>
          <c:extLst>
            <c:ext xmlns:c16="http://schemas.microsoft.com/office/drawing/2014/chart" uri="{C3380CC4-5D6E-409C-BE32-E72D297353CC}">
              <c16:uniqueId val="{00000000-BBFD-48F5-B37A-00F4AB676B64}"/>
            </c:ext>
          </c:extLst>
        </c:ser>
        <c:dLbls>
          <c:showLegendKey val="0"/>
          <c:showVal val="0"/>
          <c:showCatName val="0"/>
          <c:showSerName val="0"/>
          <c:showPercent val="0"/>
          <c:showBubbleSize val="0"/>
        </c:dLbls>
        <c:gapWidth val="219"/>
        <c:overlap val="-27"/>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8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Calibri"/>
              </a:defRPr>
            </a:pPr>
            <a:endParaRPr lang="en-US"/>
          </a:p>
        </c:txPr>
        <c:crossAx val="2094734552"/>
        <c:crosses val="autoZero"/>
        <c:crossBetween val="between"/>
        <c:majorUnit val="10"/>
        <c:minorUnit val="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1400" b="0" i="0" u="none" strike="noStrike">
                <a:solidFill>
                  <a:srgbClr val="595959"/>
                </a:solidFill>
                <a:latin typeface="Arial" panose="020B0604020202020204" pitchFamily="34" charset="0"/>
                <a:cs typeface="Arial" panose="020B0604020202020204" pitchFamily="34" charset="0"/>
              </a:defRPr>
            </a:pPr>
            <a:r>
              <a:rPr lang="en-US" sz="1400" b="0" i="0" u="none" strike="noStrike">
                <a:solidFill>
                  <a:srgbClr val="595959"/>
                </a:solidFill>
                <a:latin typeface="Arial" panose="020B0604020202020204" pitchFamily="34" charset="0"/>
                <a:cs typeface="Arial" panose="020B0604020202020204" pitchFamily="34" charset="0"/>
              </a:rPr>
              <a:t>Comparative study of glass tweets along with beverages</a:t>
            </a:r>
          </a:p>
        </c:rich>
      </c:tx>
      <c:layout>
        <c:manualLayout>
          <c:xMode val="edge"/>
          <c:yMode val="edge"/>
          <c:x val="8.5107100000000005E-2"/>
          <c:y val="0"/>
          <c:w val="0.71344700000000005"/>
          <c:h val="0.17000299999999999"/>
        </c:manualLayout>
      </c:layout>
      <c:overlay val="1"/>
      <c:spPr>
        <a:noFill/>
        <a:ln>
          <a:solidFill>
            <a:schemeClr val="tx1"/>
          </a:solidFill>
        </a:ln>
        <a:effectLst/>
      </c:spPr>
    </c:title>
    <c:autoTitleDeleted val="0"/>
    <c:plotArea>
      <c:layout>
        <c:manualLayout>
          <c:layoutTarget val="inner"/>
          <c:xMode val="edge"/>
          <c:yMode val="edge"/>
          <c:x val="7.4518600000000004E-2"/>
          <c:y val="0.17000299999999999"/>
          <c:w val="0.80914299999999995"/>
          <c:h val="0.73212699999999997"/>
        </c:manualLayout>
      </c:layout>
      <c:barChart>
        <c:barDir val="col"/>
        <c:grouping val="clustered"/>
        <c:varyColors val="0"/>
        <c:ser>
          <c:idx val="0"/>
          <c:order val="0"/>
          <c:tx>
            <c:strRef>
              <c:f>Sheet1!$B$1</c:f>
              <c:strCache>
                <c:ptCount val="1"/>
                <c:pt idx="0">
                  <c:v>2018</c:v>
                </c:pt>
              </c:strCache>
            </c:strRef>
          </c:tx>
          <c:spPr>
            <a:solidFill>
              <a:schemeClr val="accent1"/>
            </a:solidFill>
            <a:ln w="12700" cap="flat">
              <a:noFill/>
              <a:miter lim="400000"/>
            </a:ln>
            <a:effectLst/>
          </c:spPr>
          <c:invertIfNegative val="0"/>
          <c:cat>
            <c:strRef>
              <c:f>Sheet1!$A$2:$A$7</c:f>
              <c:strCache>
                <c:ptCount val="6"/>
                <c:pt idx="0">
                  <c:v>Wine</c:v>
                </c:pt>
                <c:pt idx="1">
                  <c:v>Beer</c:v>
                </c:pt>
                <c:pt idx="2">
                  <c:v>Whisky</c:v>
                </c:pt>
                <c:pt idx="3">
                  <c:v>Coffee</c:v>
                </c:pt>
                <c:pt idx="4">
                  <c:v>Tea</c:v>
                </c:pt>
                <c:pt idx="5">
                  <c:v>Cold Drinks</c:v>
                </c:pt>
              </c:strCache>
            </c:strRef>
          </c:cat>
          <c:val>
            <c:numRef>
              <c:f>Sheet1!$B$2:$B$7</c:f>
              <c:numCache>
                <c:formatCode>General</c:formatCode>
                <c:ptCount val="6"/>
                <c:pt idx="0">
                  <c:v>17600</c:v>
                </c:pt>
                <c:pt idx="1">
                  <c:v>11200</c:v>
                </c:pt>
                <c:pt idx="2">
                  <c:v>15700</c:v>
                </c:pt>
                <c:pt idx="3">
                  <c:v>8500</c:v>
                </c:pt>
                <c:pt idx="4">
                  <c:v>5400</c:v>
                </c:pt>
                <c:pt idx="5">
                  <c:v>38</c:v>
                </c:pt>
              </c:numCache>
            </c:numRef>
          </c:val>
          <c:extLst>
            <c:ext xmlns:c16="http://schemas.microsoft.com/office/drawing/2014/chart" uri="{C3380CC4-5D6E-409C-BE32-E72D297353CC}">
              <c16:uniqueId val="{00000000-2B23-43FD-A1E9-96CA42D373C7}"/>
            </c:ext>
          </c:extLst>
        </c:ser>
        <c:ser>
          <c:idx val="1"/>
          <c:order val="1"/>
          <c:tx>
            <c:strRef>
              <c:f>Sheet1!$C$1</c:f>
              <c:strCache>
                <c:ptCount val="1"/>
                <c:pt idx="0">
                  <c:v>2019</c:v>
                </c:pt>
              </c:strCache>
            </c:strRef>
          </c:tx>
          <c:spPr>
            <a:solidFill>
              <a:schemeClr val="accent2"/>
            </a:solidFill>
            <a:ln w="12700" cap="flat">
              <a:noFill/>
              <a:miter lim="400000"/>
            </a:ln>
            <a:effectLst/>
          </c:spPr>
          <c:invertIfNegative val="0"/>
          <c:cat>
            <c:strRef>
              <c:f>Sheet1!$A$2:$A$7</c:f>
              <c:strCache>
                <c:ptCount val="6"/>
                <c:pt idx="0">
                  <c:v>Wine</c:v>
                </c:pt>
                <c:pt idx="1">
                  <c:v>Beer</c:v>
                </c:pt>
                <c:pt idx="2">
                  <c:v>Whisky</c:v>
                </c:pt>
                <c:pt idx="3">
                  <c:v>Coffee</c:v>
                </c:pt>
                <c:pt idx="4">
                  <c:v>Tea</c:v>
                </c:pt>
                <c:pt idx="5">
                  <c:v>Cold Drinks</c:v>
                </c:pt>
              </c:strCache>
            </c:strRef>
          </c:cat>
          <c:val>
            <c:numRef>
              <c:f>Sheet1!$C$2:$C$7</c:f>
              <c:numCache>
                <c:formatCode>General</c:formatCode>
                <c:ptCount val="6"/>
                <c:pt idx="0">
                  <c:v>26900</c:v>
                </c:pt>
                <c:pt idx="1">
                  <c:v>28000</c:v>
                </c:pt>
                <c:pt idx="2">
                  <c:v>17600</c:v>
                </c:pt>
                <c:pt idx="3">
                  <c:v>7400</c:v>
                </c:pt>
                <c:pt idx="4">
                  <c:v>19400</c:v>
                </c:pt>
                <c:pt idx="5">
                  <c:v>293</c:v>
                </c:pt>
              </c:numCache>
            </c:numRef>
          </c:val>
          <c:extLst>
            <c:ext xmlns:c16="http://schemas.microsoft.com/office/drawing/2014/chart" uri="{C3380CC4-5D6E-409C-BE32-E72D297353CC}">
              <c16:uniqueId val="{00000001-2B23-43FD-A1E9-96CA42D373C7}"/>
            </c:ext>
          </c:extLst>
        </c:ser>
        <c:ser>
          <c:idx val="2"/>
          <c:order val="2"/>
          <c:tx>
            <c:strRef>
              <c:f>Sheet1!$D$1</c:f>
              <c:strCache>
                <c:ptCount val="1"/>
                <c:pt idx="0">
                  <c:v>2020</c:v>
                </c:pt>
              </c:strCache>
            </c:strRef>
          </c:tx>
          <c:spPr>
            <a:solidFill>
              <a:schemeClr val="accent3"/>
            </a:solidFill>
            <a:ln w="12700" cap="flat">
              <a:noFill/>
              <a:miter lim="400000"/>
            </a:ln>
            <a:effectLst/>
          </c:spPr>
          <c:invertIfNegative val="0"/>
          <c:cat>
            <c:strRef>
              <c:f>Sheet1!$A$2:$A$7</c:f>
              <c:strCache>
                <c:ptCount val="6"/>
                <c:pt idx="0">
                  <c:v>Wine</c:v>
                </c:pt>
                <c:pt idx="1">
                  <c:v>Beer</c:v>
                </c:pt>
                <c:pt idx="2">
                  <c:v>Whisky</c:v>
                </c:pt>
                <c:pt idx="3">
                  <c:v>Coffee</c:v>
                </c:pt>
                <c:pt idx="4">
                  <c:v>Tea</c:v>
                </c:pt>
                <c:pt idx="5">
                  <c:v>Cold Drinks</c:v>
                </c:pt>
              </c:strCache>
            </c:strRef>
          </c:cat>
          <c:val>
            <c:numRef>
              <c:f>Sheet1!$D$2:$D$7</c:f>
              <c:numCache>
                <c:formatCode>General</c:formatCode>
                <c:ptCount val="6"/>
                <c:pt idx="0">
                  <c:v>22000</c:v>
                </c:pt>
                <c:pt idx="1">
                  <c:v>14800</c:v>
                </c:pt>
                <c:pt idx="2">
                  <c:v>3120</c:v>
                </c:pt>
                <c:pt idx="3">
                  <c:v>11000</c:v>
                </c:pt>
                <c:pt idx="4">
                  <c:v>7700</c:v>
                </c:pt>
                <c:pt idx="5">
                  <c:v>253</c:v>
                </c:pt>
              </c:numCache>
            </c:numRef>
          </c:val>
          <c:extLst>
            <c:ext xmlns:c16="http://schemas.microsoft.com/office/drawing/2014/chart" uri="{C3380CC4-5D6E-409C-BE32-E72D297353CC}">
              <c16:uniqueId val="{00000002-2B23-43FD-A1E9-96CA42D373C7}"/>
            </c:ext>
          </c:extLst>
        </c:ser>
        <c:ser>
          <c:idx val="3"/>
          <c:order val="3"/>
          <c:tx>
            <c:strRef>
              <c:f>Sheet1!$E$1</c:f>
              <c:strCache>
                <c:ptCount val="1"/>
                <c:pt idx="0">
                  <c:v>2020</c:v>
                </c:pt>
              </c:strCache>
            </c:strRef>
          </c:tx>
          <c:spPr>
            <a:solidFill>
              <a:schemeClr val="accent4"/>
            </a:solidFill>
            <a:ln w="12700" cap="flat">
              <a:noFill/>
              <a:miter lim="400000"/>
            </a:ln>
            <a:effectLst/>
          </c:spPr>
          <c:invertIfNegative val="0"/>
          <c:cat>
            <c:strRef>
              <c:f>Sheet1!$A$2:$A$7</c:f>
              <c:strCache>
                <c:ptCount val="6"/>
                <c:pt idx="0">
                  <c:v>Wine</c:v>
                </c:pt>
                <c:pt idx="1">
                  <c:v>Beer</c:v>
                </c:pt>
                <c:pt idx="2">
                  <c:v>Whisky</c:v>
                </c:pt>
                <c:pt idx="3">
                  <c:v>Coffee</c:v>
                </c:pt>
                <c:pt idx="4">
                  <c:v>Tea</c:v>
                </c:pt>
                <c:pt idx="5">
                  <c:v>Cold Drinks</c:v>
                </c:pt>
              </c:strCache>
            </c:strRef>
          </c:cat>
          <c:val>
            <c:numRef>
              <c:f>Sheet1!$E$2:$E$7</c:f>
              <c:numCache>
                <c:formatCode>General</c:formatCode>
                <c:ptCount val="6"/>
                <c:pt idx="0">
                  <c:v>31700</c:v>
                </c:pt>
                <c:pt idx="1">
                  <c:v>19300</c:v>
                </c:pt>
                <c:pt idx="2">
                  <c:v>4010</c:v>
                </c:pt>
                <c:pt idx="3">
                  <c:v>18000</c:v>
                </c:pt>
                <c:pt idx="4">
                  <c:v>13100</c:v>
                </c:pt>
                <c:pt idx="5">
                  <c:v>669</c:v>
                </c:pt>
              </c:numCache>
            </c:numRef>
          </c:val>
          <c:extLst>
            <c:ext xmlns:c16="http://schemas.microsoft.com/office/drawing/2014/chart" uri="{C3380CC4-5D6E-409C-BE32-E72D297353CC}">
              <c16:uniqueId val="{00000003-2B23-43FD-A1E9-96CA42D373C7}"/>
            </c:ext>
          </c:extLst>
        </c:ser>
        <c:dLbls>
          <c:showLegendKey val="0"/>
          <c:showVal val="0"/>
          <c:showCatName val="0"/>
          <c:showSerName val="0"/>
          <c:showPercent val="0"/>
          <c:showBubbleSize val="0"/>
        </c:dLbls>
        <c:gapWidth val="75"/>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D9D9D9"/>
            </a:solidFill>
            <a:prstDash val="solid"/>
            <a:round/>
          </a:ln>
        </c:spPr>
        <c:txPr>
          <a:bodyPr rot="0"/>
          <a:lstStyle/>
          <a:p>
            <a:pPr>
              <a:defRPr sz="900" b="0" i="0" u="none" strike="noStrike">
                <a:solidFill>
                  <a:srgbClr val="595959"/>
                </a:solidFill>
                <a:latin typeface="Calibri"/>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D9D9D9"/>
              </a:solidFill>
              <a:prstDash val="solid"/>
              <a:round/>
            </a:ln>
          </c:spPr>
        </c:majorGridlines>
        <c:numFmt formatCode="0" sourceLinked="0"/>
        <c:majorTickMark val="none"/>
        <c:minorTickMark val="none"/>
        <c:tickLblPos val="nextTo"/>
        <c:spPr>
          <a:ln w="12700" cap="flat">
            <a:noFill/>
            <a:prstDash val="solid"/>
            <a:round/>
          </a:ln>
        </c:spPr>
        <c:txPr>
          <a:bodyPr rot="0"/>
          <a:lstStyle/>
          <a:p>
            <a:pPr>
              <a:defRPr sz="900" b="0" i="0" u="none" strike="noStrike">
                <a:solidFill>
                  <a:srgbClr val="595959"/>
                </a:solidFill>
                <a:latin typeface="Calibri"/>
              </a:defRPr>
            </a:pPr>
            <a:endParaRPr lang="en-US"/>
          </a:p>
        </c:txPr>
        <c:crossAx val="2094734552"/>
        <c:crosses val="autoZero"/>
        <c:crossBetween val="between"/>
        <c:majorUnit val="10000"/>
        <c:minorUnit val="5000"/>
      </c:valAx>
      <c:spPr>
        <a:noFill/>
        <a:ln w="12700" cap="flat">
          <a:noFill/>
          <a:miter lim="400000"/>
        </a:ln>
        <a:effectLst/>
      </c:spPr>
    </c:plotArea>
    <c:legend>
      <c:legendPos val="r"/>
      <c:layout>
        <c:manualLayout>
          <c:xMode val="edge"/>
          <c:yMode val="edge"/>
          <c:x val="0.91274599999999995"/>
          <c:y val="0.26153700000000002"/>
          <c:w val="8.7254100000000001E-2"/>
          <c:h val="0.28120600000000001"/>
        </c:manualLayout>
      </c:layout>
      <c:overlay val="1"/>
      <c:spPr>
        <a:noFill/>
        <a:ln w="12700" cap="flat">
          <a:noFill/>
          <a:miter lim="400000"/>
        </a:ln>
        <a:effectLst/>
      </c:spPr>
      <c:txPr>
        <a:bodyPr rot="0"/>
        <a:lstStyle/>
        <a:p>
          <a:pPr>
            <a:defRPr sz="900" b="0" i="0" u="none" strike="noStrike">
              <a:solidFill>
                <a:srgbClr val="595959"/>
              </a:solidFill>
              <a:latin typeface="Calibri"/>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4"/>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6" y="2057400"/>
            <a:ext cx="3932241"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2"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srcRect l="5305" r="3342"/>
          <a:stretch>
            <a:fillRect/>
          </a:stretch>
        </p:blipFill>
        <p:spPr>
          <a:xfrm>
            <a:off x="3159804" y="72198"/>
            <a:ext cx="8668516" cy="6857992"/>
          </a:xfrm>
          <a:prstGeom prst="rect">
            <a:avLst/>
          </a:prstGeom>
          <a:ln w="12700">
            <a:miter lim="400000"/>
          </a:ln>
        </p:spPr>
      </p:pic>
      <p:sp>
        <p:nvSpPr>
          <p:cNvPr id="95" name="Title 1"/>
          <p:cNvSpPr txBox="1">
            <a:spLocks noGrp="1"/>
          </p:cNvSpPr>
          <p:nvPr>
            <p:ph type="ctrTitle"/>
          </p:nvPr>
        </p:nvSpPr>
        <p:spPr>
          <a:xfrm>
            <a:off x="453916" y="454609"/>
            <a:ext cx="4023362" cy="3204137"/>
          </a:xfrm>
          <a:prstGeom prst="rect">
            <a:avLst/>
          </a:prstGeom>
        </p:spPr>
        <p:txBody>
          <a:bodyPr/>
          <a:lstStyle>
            <a:lvl1pPr algn="l">
              <a:defRPr sz="4800"/>
            </a:lvl1pPr>
          </a:lstStyle>
          <a:p>
            <a:r>
              <a:rPr b="1" dirty="0">
                <a:latin typeface="Arial Black" panose="020B0A04020102020204" pitchFamily="34" charset="0"/>
              </a:rPr>
              <a:t>5 Ideas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ontent Placeholder 2"/>
          <p:cNvSpPr txBox="1">
            <a:spLocks noGrp="1"/>
          </p:cNvSpPr>
          <p:nvPr>
            <p:ph type="body" idx="1"/>
          </p:nvPr>
        </p:nvSpPr>
        <p:spPr>
          <a:xfrm>
            <a:off x="188494" y="259515"/>
            <a:ext cx="11815011" cy="5899401"/>
          </a:xfrm>
          <a:prstGeom prst="rect">
            <a:avLst/>
          </a:prstGeom>
        </p:spPr>
        <p:txBody>
          <a:bodyPr>
            <a:normAutofit/>
          </a:bodyPr>
          <a:lstStyle/>
          <a:p>
            <a:pPr>
              <a:defRPr sz="2000"/>
            </a:pPr>
            <a:endParaRPr sz="1800" dirty="0"/>
          </a:p>
          <a:p>
            <a:pPr>
              <a:defRPr sz="2000"/>
            </a:pPr>
            <a:endParaRPr sz="1800" dirty="0"/>
          </a:p>
          <a:p>
            <a:pPr>
              <a:defRPr sz="2000"/>
            </a:pPr>
            <a:endParaRPr sz="2000" dirty="0"/>
          </a:p>
          <a:p>
            <a:pPr marL="0" indent="0">
              <a:buNone/>
              <a:defRPr sz="2000"/>
            </a:pPr>
            <a:r>
              <a:rPr sz="2000" b="1" dirty="0"/>
              <a:t>Idea </a:t>
            </a:r>
            <a:r>
              <a:rPr lang="en-US" sz="2000" b="1" dirty="0"/>
              <a:t>1</a:t>
            </a:r>
            <a:r>
              <a:rPr sz="2000" b="1" dirty="0"/>
              <a:t>: </a:t>
            </a:r>
            <a:r>
              <a:rPr sz="2000" dirty="0"/>
              <a:t>In the last 5 years, the number of articles and social media posts about glassware has increased by </a:t>
            </a:r>
            <a:r>
              <a:rPr lang="en-US" sz="2000" dirty="0"/>
              <a:t>46.42</a:t>
            </a:r>
            <a:r>
              <a:rPr sz="2000" dirty="0"/>
              <a:t>% CAGR.</a:t>
            </a:r>
            <a:endParaRPr lang="en-US" sz="2000" dirty="0"/>
          </a:p>
          <a:p>
            <a:pPr>
              <a:defRPr sz="2000"/>
            </a:pPr>
            <a:endParaRPr sz="2000" dirty="0"/>
          </a:p>
          <a:p>
            <a:pPr marL="0" indent="0">
              <a:buNone/>
              <a:defRPr sz="2000"/>
            </a:pPr>
            <a:r>
              <a:rPr sz="2000" b="1" dirty="0"/>
              <a:t>Idea 2: </a:t>
            </a:r>
            <a:r>
              <a:rPr sz="2000" dirty="0"/>
              <a:t>Sustainability and recycling are important to consumers when buying products. Glass is a good choice, and consumers look for sustainability, quality and performance as their top 3 features based on 186k social media and news articles in 2021.</a:t>
            </a:r>
            <a:endParaRPr lang="en-US" sz="2000" dirty="0"/>
          </a:p>
          <a:p>
            <a:pPr>
              <a:defRPr sz="2000"/>
            </a:pPr>
            <a:endParaRPr sz="2000" dirty="0"/>
          </a:p>
          <a:p>
            <a:pPr marL="0" indent="0">
              <a:buNone/>
              <a:defRPr sz="2000"/>
            </a:pPr>
            <a:r>
              <a:rPr sz="2000" b="1" dirty="0"/>
              <a:t>Idea 3: </a:t>
            </a:r>
            <a:r>
              <a:rPr sz="2000" dirty="0"/>
              <a:t>Across the generations, Gen Z and Millennials are the most cost and recycling conscious. Gen Z and Millennials look for reusable glass products when purchasing consumer goods.</a:t>
            </a:r>
            <a:endParaRPr lang="en-US" sz="2000" dirty="0"/>
          </a:p>
          <a:p>
            <a:pPr>
              <a:defRPr sz="2000"/>
            </a:pPr>
            <a:endParaRPr sz="2000" dirty="0"/>
          </a:p>
          <a:p>
            <a:pPr marL="0" indent="0">
              <a:buNone/>
              <a:defRPr sz="2000"/>
            </a:pPr>
            <a:r>
              <a:rPr lang="en-US" sz="2000" b="1" dirty="0"/>
              <a:t>Idea 4: </a:t>
            </a:r>
            <a:r>
              <a:rPr lang="en-US" sz="2000" dirty="0"/>
              <a:t>Yogurt, water (flat and sparkling), RTD, cooking sauces and oils are the top opportunities for new consumer products glassware products.</a:t>
            </a:r>
          </a:p>
          <a:p>
            <a:pPr marL="0" indent="0">
              <a:buNone/>
              <a:defRPr sz="2000"/>
            </a:pPr>
            <a:endParaRPr lang="en-US" sz="2000" dirty="0"/>
          </a:p>
          <a:p>
            <a:pPr marL="0" indent="0">
              <a:buNone/>
              <a:defRPr sz="2000"/>
            </a:pPr>
            <a:r>
              <a:rPr sz="2000" b="1" dirty="0"/>
              <a:t>Idea </a:t>
            </a:r>
            <a:r>
              <a:rPr lang="en-US" sz="2000" b="1" dirty="0"/>
              <a:t>5</a:t>
            </a:r>
            <a:r>
              <a:rPr sz="2000" b="1" dirty="0"/>
              <a:t>: </a:t>
            </a:r>
            <a:r>
              <a:rPr sz="2000" dirty="0"/>
              <a:t>Wine, beer, coffee and tea are the top beverage products that consumers purchase in glass. Tweets are growing at 7.7% CAGR in the last 5 Years.</a:t>
            </a:r>
            <a:endParaRPr lang="en-US" sz="2000" dirty="0"/>
          </a:p>
          <a:p>
            <a:pPr>
              <a:defRPr sz="2000"/>
            </a:pPr>
            <a:endParaRPr sz="2000" dirty="0"/>
          </a:p>
          <a:p>
            <a:pPr marL="0" indent="0">
              <a:buNone/>
              <a:defRPr sz="2000"/>
            </a:pPr>
            <a:endParaRPr sz="2000" dirty="0"/>
          </a:p>
        </p:txBody>
      </p:sp>
      <p:sp>
        <p:nvSpPr>
          <p:cNvPr id="3" name="Title 1">
            <a:extLst>
              <a:ext uri="{FF2B5EF4-FFF2-40B4-BE49-F238E27FC236}">
                <a16:creationId xmlns:a16="http://schemas.microsoft.com/office/drawing/2014/main" id="{DD5E3EE3-DD32-4D64-A961-C3866BE785BE}"/>
              </a:ext>
            </a:extLst>
          </p:cNvPr>
          <p:cNvSpPr txBox="1">
            <a:spLocks/>
          </p:cNvSpPr>
          <p:nvPr/>
        </p:nvSpPr>
        <p:spPr>
          <a:xfrm>
            <a:off x="4493179" y="-1032285"/>
            <a:ext cx="4023362" cy="3204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0" marR="0" indent="0" algn="l" defTabSz="914400" rtl="0" latinLnBrk="0">
              <a:lnSpc>
                <a:spcPct val="90000"/>
              </a:lnSpc>
              <a:spcBef>
                <a:spcPts val="0"/>
              </a:spcBef>
              <a:spcAft>
                <a:spcPts val="0"/>
              </a:spcAft>
              <a:buClrTx/>
              <a:buSzTx/>
              <a:buFontTx/>
              <a:buNone/>
              <a:tabLst/>
              <a:defRPr sz="48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r>
              <a:rPr lang="en-US" b="1" dirty="0">
                <a:latin typeface="Arial Black" panose="020B0A04020102020204" pitchFamily="34" charset="0"/>
              </a:rPr>
              <a:t>5 Ideas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xfrm>
            <a:off x="170927" y="36182"/>
            <a:ext cx="11618287" cy="869649"/>
          </a:xfrm>
          <a:prstGeom prst="rect">
            <a:avLst/>
          </a:prstGeom>
        </p:spPr>
        <p:txBody>
          <a:bodyPr>
            <a:normAutofit fontScale="90000"/>
          </a:bodyPr>
          <a:lstStyle/>
          <a:p>
            <a:pPr hangingPunct="0">
              <a:defRPr sz="2500" b="1">
                <a:latin typeface="Carlito"/>
                <a:ea typeface="Carlito"/>
                <a:cs typeface="Carlito"/>
                <a:sym typeface="Carlito"/>
              </a:defRPr>
            </a:pPr>
            <a:r>
              <a:rPr sz="2800" b="1" dirty="0">
                <a:latin typeface="Arial Black" panose="020B0A04020102020204" pitchFamily="34" charset="0"/>
                <a:sym typeface="Calibri"/>
              </a:rPr>
              <a:t>I</a:t>
            </a:r>
            <a:r>
              <a:rPr sz="2800" b="1" dirty="0">
                <a:latin typeface="Arial Black" panose="020B0A04020102020204" pitchFamily="34" charset="0"/>
                <a:sym typeface="Carlito"/>
              </a:rPr>
              <a:t>dea 1: </a:t>
            </a:r>
          </a:p>
          <a:p>
            <a:pPr>
              <a:defRPr sz="1500" b="1">
                <a:latin typeface="Carlito"/>
                <a:ea typeface="Carlito"/>
                <a:cs typeface="Carlito"/>
                <a:sym typeface="Carlito"/>
              </a:defRPr>
            </a:pPr>
            <a:r>
              <a:rPr sz="2000" dirty="0">
                <a:latin typeface="Arial Black" panose="020B0A04020102020204" pitchFamily="34" charset="0"/>
              </a:rPr>
              <a:t>In the last 5 years, the number of articles and social media posts about glassware has increased by </a:t>
            </a:r>
            <a:r>
              <a:rPr lang="en-US" sz="2000" dirty="0">
                <a:latin typeface="Arial Black" panose="020B0A04020102020204" pitchFamily="34" charset="0"/>
              </a:rPr>
              <a:t>+46</a:t>
            </a:r>
            <a:r>
              <a:rPr sz="2000" dirty="0">
                <a:latin typeface="Arial Black" panose="020B0A04020102020204" pitchFamily="34" charset="0"/>
              </a:rPr>
              <a:t>.</a:t>
            </a:r>
            <a:r>
              <a:rPr lang="en-US" sz="2000" dirty="0">
                <a:latin typeface="Arial Black" panose="020B0A04020102020204" pitchFamily="34" charset="0"/>
              </a:rPr>
              <a:t>42</a:t>
            </a:r>
            <a:r>
              <a:rPr sz="2000" dirty="0">
                <a:latin typeface="Arial Black" panose="020B0A04020102020204" pitchFamily="34" charset="0"/>
              </a:rPr>
              <a:t>% CAGR.</a:t>
            </a:r>
          </a:p>
        </p:txBody>
      </p:sp>
      <p:pic>
        <p:nvPicPr>
          <p:cNvPr id="100" name="Content Placeholder 6" descr="Content Placeholder 6"/>
          <p:cNvPicPr>
            <a:picLocks noChangeAspect="1"/>
          </p:cNvPicPr>
          <p:nvPr/>
        </p:nvPicPr>
        <p:blipFill>
          <a:blip r:embed="rId2"/>
          <a:stretch>
            <a:fillRect/>
          </a:stretch>
        </p:blipFill>
        <p:spPr>
          <a:xfrm>
            <a:off x="8175599" y="4503206"/>
            <a:ext cx="3711124" cy="2078925"/>
          </a:xfrm>
          <a:prstGeom prst="rect">
            <a:avLst/>
          </a:prstGeom>
          <a:ln w="12700">
            <a:solidFill>
              <a:schemeClr val="bg1"/>
            </a:solidFill>
            <a:miter lim="400000"/>
          </a:ln>
        </p:spPr>
      </p:pic>
      <p:pic>
        <p:nvPicPr>
          <p:cNvPr id="101" name="Picture 8" descr="Picture 8"/>
          <p:cNvPicPr>
            <a:picLocks noChangeAspect="1"/>
          </p:cNvPicPr>
          <p:nvPr/>
        </p:nvPicPr>
        <p:blipFill>
          <a:blip r:embed="rId3"/>
          <a:stretch>
            <a:fillRect/>
          </a:stretch>
        </p:blipFill>
        <p:spPr>
          <a:xfrm>
            <a:off x="8184043" y="1648159"/>
            <a:ext cx="3711124" cy="1962650"/>
          </a:xfrm>
          <a:prstGeom prst="rect">
            <a:avLst/>
          </a:prstGeom>
          <a:ln w="12700">
            <a:solidFill>
              <a:schemeClr val="bg1"/>
            </a:solidFill>
            <a:miter lim="400000"/>
          </a:ln>
        </p:spPr>
      </p:pic>
      <p:sp>
        <p:nvSpPr>
          <p:cNvPr id="102" name="TextBox 2"/>
          <p:cNvSpPr txBox="1"/>
          <p:nvPr/>
        </p:nvSpPr>
        <p:spPr>
          <a:xfrm>
            <a:off x="8175599" y="3826177"/>
            <a:ext cx="3711124" cy="461661"/>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200"/>
            </a:lvl1pPr>
          </a:lstStyle>
          <a:p>
            <a:pPr algn="ctr"/>
            <a:r>
              <a:rPr dirty="0">
                <a:latin typeface="Arial Black" panose="020B0A04020102020204" pitchFamily="34" charset="0"/>
              </a:rPr>
              <a:t>Projected market value of glass containers and bottles</a:t>
            </a:r>
            <a:r>
              <a:rPr lang="en-US" dirty="0">
                <a:latin typeface="Arial Black" panose="020B0A04020102020204" pitchFamily="34" charset="0"/>
              </a:rPr>
              <a:t> in billions.</a:t>
            </a:r>
            <a:endParaRPr dirty="0">
              <a:latin typeface="Arial Black" panose="020B0A04020102020204" pitchFamily="34" charset="0"/>
            </a:endParaRPr>
          </a:p>
        </p:txBody>
      </p:sp>
      <p:pic>
        <p:nvPicPr>
          <p:cNvPr id="103" name="Picture 18" descr="Picture 18"/>
          <p:cNvPicPr>
            <a:picLocks noChangeAspect="1"/>
          </p:cNvPicPr>
          <p:nvPr/>
        </p:nvPicPr>
        <p:blipFill>
          <a:blip r:embed="rId4"/>
          <a:srcRect l="59639" t="47255" r="3880" b="17248"/>
          <a:stretch>
            <a:fillRect/>
          </a:stretch>
        </p:blipFill>
        <p:spPr>
          <a:xfrm>
            <a:off x="102929" y="4459618"/>
            <a:ext cx="3556753" cy="2001688"/>
          </a:xfrm>
          <a:prstGeom prst="rect">
            <a:avLst/>
          </a:prstGeom>
          <a:ln>
            <a:solidFill>
              <a:schemeClr val="bg1"/>
            </a:solidFill>
          </a:ln>
        </p:spPr>
      </p:pic>
      <p:graphicFrame>
        <p:nvGraphicFramePr>
          <p:cNvPr id="104" name="Chart 19"/>
          <p:cNvGraphicFramePr/>
          <p:nvPr>
            <p:extLst>
              <p:ext uri="{D42A27DB-BD31-4B8C-83A1-F6EECF244321}">
                <p14:modId xmlns:p14="http://schemas.microsoft.com/office/powerpoint/2010/main" val="2107872915"/>
              </p:ext>
            </p:extLst>
          </p:nvPr>
        </p:nvGraphicFramePr>
        <p:xfrm>
          <a:off x="102930" y="1029280"/>
          <a:ext cx="7810056" cy="2638146"/>
        </p:xfrm>
        <a:graphic>
          <a:graphicData uri="http://schemas.openxmlformats.org/drawingml/2006/chart">
            <c:chart xmlns:c="http://schemas.openxmlformats.org/drawingml/2006/chart" xmlns:r="http://schemas.openxmlformats.org/officeDocument/2006/relationships" r:id="rId5"/>
          </a:graphicData>
        </a:graphic>
      </p:graphicFrame>
      <p:sp>
        <p:nvSpPr>
          <p:cNvPr id="105" name="TextBox 20"/>
          <p:cNvSpPr txBox="1"/>
          <p:nvPr/>
        </p:nvSpPr>
        <p:spPr>
          <a:xfrm>
            <a:off x="5344837" y="1887278"/>
            <a:ext cx="2027502" cy="27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r>
              <a:rPr lang="en-US" sz="1200" b="1" kern="1200" dirty="0">
                <a:solidFill>
                  <a:schemeClr val="tx1"/>
                </a:solidFill>
                <a:latin typeface="Arial"/>
              </a:rPr>
              <a:t>+46</a:t>
            </a:r>
            <a:r>
              <a:rPr sz="1200" b="1" kern="1200" dirty="0">
                <a:solidFill>
                  <a:schemeClr val="tx1"/>
                </a:solidFill>
                <a:latin typeface="Arial"/>
              </a:rPr>
              <a:t>.</a:t>
            </a:r>
            <a:r>
              <a:rPr lang="en-US" sz="1200" b="1" kern="1200" dirty="0">
                <a:solidFill>
                  <a:schemeClr val="tx1"/>
                </a:solidFill>
                <a:latin typeface="Arial"/>
              </a:rPr>
              <a:t>42</a:t>
            </a:r>
            <a:r>
              <a:rPr sz="1200" b="1" kern="1200" dirty="0">
                <a:solidFill>
                  <a:schemeClr val="tx1"/>
                </a:solidFill>
                <a:latin typeface="Arial"/>
              </a:rPr>
              <a:t>%</a:t>
            </a:r>
            <a:r>
              <a:rPr lang="en-US" sz="1200" b="1" kern="1200" dirty="0">
                <a:solidFill>
                  <a:schemeClr val="tx1"/>
                </a:solidFill>
                <a:latin typeface="Arial"/>
              </a:rPr>
              <a:t> CAGR</a:t>
            </a:r>
            <a:endParaRPr sz="1200" b="1" kern="1200" dirty="0">
              <a:solidFill>
                <a:schemeClr val="tx1"/>
              </a:solidFill>
              <a:latin typeface="Arial"/>
            </a:endParaRPr>
          </a:p>
        </p:txBody>
      </p:sp>
      <p:sp>
        <p:nvSpPr>
          <p:cNvPr id="106" name="Based on analysis of 10MM US articles and social media posts about glassware home (307K), containers (252K), water (199K), wine (149K), products (145K), price (123K), work (79K) are the top keywords.…"/>
          <p:cNvSpPr txBox="1"/>
          <p:nvPr/>
        </p:nvSpPr>
        <p:spPr>
          <a:xfrm>
            <a:off x="3725013" y="4676206"/>
            <a:ext cx="4239127" cy="1785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gn="just">
              <a:buSzPct val="100000"/>
              <a:defRPr sz="1200" b="1"/>
            </a:pPr>
            <a:r>
              <a:rPr sz="1100" dirty="0">
                <a:latin typeface="Arial" panose="020B0604020202020204" pitchFamily="34" charset="0"/>
                <a:cs typeface="Arial" panose="020B0604020202020204" pitchFamily="34" charset="0"/>
              </a:rPr>
              <a:t>Based on analysis of 10MM US articles and social media posts about glassware home (307K), containers (252K), water (199K), wine (149K), products (145K), price (123K) and work (79K) are the top keywords.</a:t>
            </a:r>
          </a:p>
          <a:p>
            <a:pPr algn="just">
              <a:buSzPct val="100000"/>
              <a:defRPr sz="1200" b="1"/>
            </a:pPr>
            <a:r>
              <a:rPr sz="1100" dirty="0">
                <a:latin typeface="Arial" panose="020B0604020202020204" pitchFamily="34" charset="0"/>
                <a:cs typeface="Arial" panose="020B0604020202020204" pitchFamily="34" charset="0"/>
              </a:rPr>
              <a:t>The number of articles and social media posts about glassware has increased by 8.25% CAGR since 2017.</a:t>
            </a:r>
          </a:p>
          <a:p>
            <a:pPr algn="just">
              <a:buSzPct val="100000"/>
              <a:defRPr sz="1200" b="1"/>
            </a:pPr>
            <a:r>
              <a:rPr sz="1100" dirty="0">
                <a:latin typeface="Arial" panose="020B0604020202020204" pitchFamily="34" charset="0"/>
                <a:cs typeface="Arial" panose="020B0604020202020204" pitchFamily="34" charset="0"/>
              </a:rPr>
              <a:t>Market value of glass containers and bottles is projected grow to ~78B by 2026.</a:t>
            </a:r>
          </a:p>
          <a:p>
            <a:pPr algn="just">
              <a:buSzPct val="100000"/>
              <a:defRPr sz="1200" b="1"/>
            </a:pPr>
            <a:r>
              <a:rPr sz="1100" dirty="0">
                <a:latin typeface="Arial" panose="020B0604020202020204" pitchFamily="34" charset="0"/>
                <a:cs typeface="Arial" panose="020B0604020202020204" pitchFamily="34" charset="0"/>
              </a:rPr>
              <a:t>18.2% of US consumers are extremely likely to make a large beverage-ware purchase in the next 12 months.</a:t>
            </a:r>
          </a:p>
        </p:txBody>
      </p:sp>
      <p:sp>
        <p:nvSpPr>
          <p:cNvPr id="10" name="TextBox 2">
            <a:extLst>
              <a:ext uri="{FF2B5EF4-FFF2-40B4-BE49-F238E27FC236}">
                <a16:creationId xmlns:a16="http://schemas.microsoft.com/office/drawing/2014/main" id="{C6959E55-FFF2-47D5-935D-A00FCC9C2202}"/>
              </a:ext>
            </a:extLst>
          </p:cNvPr>
          <p:cNvSpPr txBox="1"/>
          <p:nvPr/>
        </p:nvSpPr>
        <p:spPr>
          <a:xfrm>
            <a:off x="8175599" y="943506"/>
            <a:ext cx="3711124" cy="64632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lvl1pPr>
              <a:defRPr sz="1200"/>
            </a:lvl1pPr>
          </a:lstStyle>
          <a:p>
            <a:pPr algn="ctr"/>
            <a:r>
              <a:rPr dirty="0">
                <a:latin typeface="Arial Black" panose="020B0A04020102020204" pitchFamily="34" charset="0"/>
              </a:rPr>
              <a:t>Projected market value of glass containers and bottles</a:t>
            </a:r>
            <a:endParaRPr lang="en-US" dirty="0">
              <a:latin typeface="Arial Black" panose="020B0A04020102020204" pitchFamily="34" charset="0"/>
            </a:endParaRPr>
          </a:p>
          <a:p>
            <a:pPr algn="ctr"/>
            <a:endParaRPr dirty="0">
              <a:latin typeface="Arial Black" panose="020B0A04020102020204" pitchFamily="34" charset="0"/>
            </a:endParaRPr>
          </a:p>
        </p:txBody>
      </p:sp>
      <p:sp>
        <p:nvSpPr>
          <p:cNvPr id="11" name="TextBox 2">
            <a:extLst>
              <a:ext uri="{FF2B5EF4-FFF2-40B4-BE49-F238E27FC236}">
                <a16:creationId xmlns:a16="http://schemas.microsoft.com/office/drawing/2014/main" id="{F522B541-62DF-402C-8E41-C258001FA594}"/>
              </a:ext>
            </a:extLst>
          </p:cNvPr>
          <p:cNvSpPr txBox="1"/>
          <p:nvPr/>
        </p:nvSpPr>
        <p:spPr>
          <a:xfrm>
            <a:off x="102929" y="3699711"/>
            <a:ext cx="7810057" cy="646327"/>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lvl1pPr>
              <a:defRPr sz="1200"/>
            </a:lvl1pPr>
          </a:lstStyle>
          <a:p>
            <a:pPr algn="ctr"/>
            <a:endParaRPr lang="en-US" dirty="0">
              <a:latin typeface="Arial Black" panose="020B0A04020102020204" pitchFamily="34" charset="0"/>
            </a:endParaRPr>
          </a:p>
          <a:p>
            <a:pPr algn="ctr"/>
            <a:r>
              <a:rPr lang="en-US" dirty="0">
                <a:latin typeface="Arial Black" panose="020B0A04020102020204" pitchFamily="34" charset="0"/>
              </a:rPr>
              <a:t>2021 Word Cloud Based on 10MM US Social Media and News Articles About Glassware</a:t>
            </a:r>
          </a:p>
          <a:p>
            <a:pPr algn="ctr"/>
            <a:r>
              <a:rPr lang="en-US" dirty="0">
                <a:latin typeface="Arial Black" panose="020B0A04020102020204" pitchFamily="34" charset="0"/>
              </a:rPr>
              <a:t> </a:t>
            </a:r>
            <a:endParaRPr dirty="0">
              <a:latin typeface="Arial Black" panose="020B0A04020102020204" pitchFamily="34" charset="0"/>
            </a:endParaRPr>
          </a:p>
        </p:txBody>
      </p:sp>
      <p:sp>
        <p:nvSpPr>
          <p:cNvPr id="12" name="TextBox 10">
            <a:extLst>
              <a:ext uri="{FF2B5EF4-FFF2-40B4-BE49-F238E27FC236}">
                <a16:creationId xmlns:a16="http://schemas.microsoft.com/office/drawing/2014/main" id="{DDA80BD0-6312-488B-BB10-AC7A0A104BA3}"/>
              </a:ext>
            </a:extLst>
          </p:cNvPr>
          <p:cNvSpPr txBox="1"/>
          <p:nvPr/>
        </p:nvSpPr>
        <p:spPr>
          <a:xfrm>
            <a:off x="-1" y="6568996"/>
            <a:ext cx="2100892" cy="246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000"/>
            </a:lvl1pPr>
          </a:lstStyle>
          <a:p>
            <a:r>
              <a:rPr dirty="0"/>
              <a:t>Source: Statista and Social Media analysis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 name="Content Placeholder 8" descr="Content Placeholder 8"/>
          <p:cNvPicPr>
            <a:picLocks noChangeAspect="1"/>
          </p:cNvPicPr>
          <p:nvPr/>
        </p:nvPicPr>
        <p:blipFill>
          <a:blip r:embed="rId2"/>
          <a:stretch>
            <a:fillRect/>
          </a:stretch>
        </p:blipFill>
        <p:spPr>
          <a:xfrm>
            <a:off x="6857999" y="4303128"/>
            <a:ext cx="4806432" cy="2554872"/>
          </a:xfrm>
          <a:prstGeom prst="rect">
            <a:avLst/>
          </a:prstGeom>
          <a:ln w="12700">
            <a:miter lim="400000"/>
          </a:ln>
        </p:spPr>
      </p:pic>
      <p:sp>
        <p:nvSpPr>
          <p:cNvPr id="109" name="TextBox 10"/>
          <p:cNvSpPr txBox="1"/>
          <p:nvPr/>
        </p:nvSpPr>
        <p:spPr>
          <a:xfrm>
            <a:off x="-1" y="6568996"/>
            <a:ext cx="2265744" cy="2285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000"/>
            </a:lvl1pPr>
          </a:lstStyle>
          <a:p>
            <a:r>
              <a:rPr dirty="0"/>
              <a:t>Source: Statista and Social Media analysis </a:t>
            </a:r>
          </a:p>
        </p:txBody>
      </p:sp>
      <p:pic>
        <p:nvPicPr>
          <p:cNvPr id="110" name="Content Placeholder 4" descr="Content Placeholder 4"/>
          <p:cNvPicPr>
            <a:picLocks noChangeAspect="1"/>
          </p:cNvPicPr>
          <p:nvPr/>
        </p:nvPicPr>
        <p:blipFill>
          <a:blip r:embed="rId3"/>
          <a:stretch>
            <a:fillRect/>
          </a:stretch>
        </p:blipFill>
        <p:spPr>
          <a:xfrm>
            <a:off x="6731668" y="1714499"/>
            <a:ext cx="4932763" cy="2126963"/>
          </a:xfrm>
          <a:prstGeom prst="rect">
            <a:avLst/>
          </a:prstGeom>
          <a:ln w="12700">
            <a:miter lim="400000"/>
          </a:ln>
        </p:spPr>
      </p:pic>
      <p:sp>
        <p:nvSpPr>
          <p:cNvPr id="111" name="TextBox 2"/>
          <p:cNvSpPr txBox="1"/>
          <p:nvPr/>
        </p:nvSpPr>
        <p:spPr>
          <a:xfrm>
            <a:off x="6857999" y="3841462"/>
            <a:ext cx="4806433" cy="52321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200" b="1"/>
            </a:lvl1pPr>
          </a:lstStyle>
          <a:p>
            <a:pPr algn="ctr"/>
            <a:r>
              <a:rPr sz="1400" dirty="0"/>
              <a:t>38% of consumers look for quality/performance in glass beverage-ware and 31% look for price.</a:t>
            </a:r>
          </a:p>
        </p:txBody>
      </p:sp>
      <p:sp>
        <p:nvSpPr>
          <p:cNvPr id="112" name="TextBox 4"/>
          <p:cNvSpPr txBox="1"/>
          <p:nvPr/>
        </p:nvSpPr>
        <p:spPr>
          <a:xfrm>
            <a:off x="6731668" y="1338488"/>
            <a:ext cx="4932763" cy="461661"/>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200" b="1"/>
            </a:lvl1pPr>
          </a:lstStyle>
          <a:p>
            <a:pPr algn="ctr"/>
            <a:r>
              <a:rPr dirty="0">
                <a:latin typeface="Arial" panose="020B0604020202020204" pitchFamily="34" charset="0"/>
                <a:cs typeface="Arial" panose="020B0604020202020204" pitchFamily="34" charset="0"/>
              </a:rPr>
              <a:t>42% of consumers look for sustainable packaging while purchasing glass beverage-ware.</a:t>
            </a:r>
          </a:p>
        </p:txBody>
      </p:sp>
      <p:sp>
        <p:nvSpPr>
          <p:cNvPr id="113" name="TextBox 3"/>
          <p:cNvSpPr txBox="1"/>
          <p:nvPr/>
        </p:nvSpPr>
        <p:spPr>
          <a:xfrm>
            <a:off x="113090" y="1984694"/>
            <a:ext cx="6269662" cy="523216"/>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200" b="1"/>
            </a:lvl1pPr>
          </a:lstStyle>
          <a:p>
            <a:pPr algn="ctr"/>
            <a:r>
              <a:rPr sz="1400" dirty="0"/>
              <a:t>Most talked about feature of glass is performance, followed by premium and sustainability.</a:t>
            </a:r>
          </a:p>
        </p:txBody>
      </p:sp>
      <p:graphicFrame>
        <p:nvGraphicFramePr>
          <p:cNvPr id="114" name="Chart 12"/>
          <p:cNvGraphicFramePr/>
          <p:nvPr>
            <p:extLst>
              <p:ext uri="{D42A27DB-BD31-4B8C-83A1-F6EECF244321}">
                <p14:modId xmlns:p14="http://schemas.microsoft.com/office/powerpoint/2010/main" val="1227911662"/>
              </p:ext>
            </p:extLst>
          </p:nvPr>
        </p:nvGraphicFramePr>
        <p:xfrm>
          <a:off x="401260" y="2603475"/>
          <a:ext cx="5313765" cy="2813140"/>
        </p:xfrm>
        <a:graphic>
          <a:graphicData uri="http://schemas.openxmlformats.org/drawingml/2006/chart">
            <c:chart xmlns:c="http://schemas.openxmlformats.org/drawingml/2006/chart" xmlns:r="http://schemas.openxmlformats.org/officeDocument/2006/relationships" r:id="rId4"/>
          </a:graphicData>
        </a:graphic>
      </p:graphicFrame>
      <p:sp>
        <p:nvSpPr>
          <p:cNvPr id="115" name="Title 1"/>
          <p:cNvSpPr txBox="1"/>
          <p:nvPr/>
        </p:nvSpPr>
        <p:spPr>
          <a:xfrm>
            <a:off x="262897" y="163102"/>
            <a:ext cx="11846887" cy="1202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fontScale="92500" lnSpcReduction="20000"/>
          </a:bodyPr>
          <a:lstStyle/>
          <a:p>
            <a:pPr>
              <a:defRPr sz="2500" b="1">
                <a:latin typeface="Carlito"/>
                <a:ea typeface="Carlito"/>
                <a:cs typeface="Carlito"/>
                <a:sym typeface="Carlito"/>
              </a:defRPr>
            </a:pPr>
            <a:r>
              <a:rPr sz="2700" b="1" dirty="0">
                <a:latin typeface="Arial Black" panose="020B0A04020102020204" pitchFamily="34" charset="0"/>
                <a:sym typeface="Calibri Light"/>
              </a:rPr>
              <a:t>Idea 2: </a:t>
            </a:r>
          </a:p>
          <a:p>
            <a:pPr>
              <a:lnSpc>
                <a:spcPct val="110000"/>
              </a:lnSpc>
              <a:defRPr sz="1500" b="1">
                <a:latin typeface="Carlito"/>
                <a:ea typeface="Carlito"/>
                <a:cs typeface="Carlito"/>
                <a:sym typeface="Carlito"/>
              </a:defRPr>
            </a:pPr>
            <a:r>
              <a:rPr sz="1900" b="1" dirty="0">
                <a:latin typeface="Arial Black" panose="020B0A04020102020204" pitchFamily="34" charset="0"/>
                <a:sym typeface="Calibri Light"/>
              </a:rPr>
              <a:t>Sustainability and recycling are important to consumers when buying products. Glass is a good choice, and consumers look for sustainability, quality and performance as their top 3 features based on 186k social media and news articles in 2021.</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7"/>
          <p:cNvSpPr txBox="1"/>
          <p:nvPr/>
        </p:nvSpPr>
        <p:spPr>
          <a:xfrm>
            <a:off x="362814" y="3603491"/>
            <a:ext cx="5695951" cy="638828"/>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200" b="1"/>
            </a:pPr>
            <a:r>
              <a:rPr dirty="0"/>
              <a:t>Most tweets for reusable glass are coming from New York(5315) , California(4513), Texas(2529) and Illinois(1740). While New York is the 5</a:t>
            </a:r>
            <a:r>
              <a:rPr baseline="30000" dirty="0"/>
              <a:t>th</a:t>
            </a:r>
            <a:r>
              <a:rPr dirty="0"/>
              <a:t> largest state for recycling, Maine has highest recycling rate.</a:t>
            </a:r>
          </a:p>
        </p:txBody>
      </p:sp>
      <p:sp>
        <p:nvSpPr>
          <p:cNvPr id="118" name="TextBox 10"/>
          <p:cNvSpPr txBox="1"/>
          <p:nvPr/>
        </p:nvSpPr>
        <p:spPr>
          <a:xfrm>
            <a:off x="45522" y="6586646"/>
            <a:ext cx="5763126" cy="246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000" b="1"/>
            </a:lvl1pPr>
          </a:lstStyle>
          <a:p>
            <a:r>
              <a:rPr b="0" dirty="0"/>
              <a:t>Source: The analysis are based on 173,116 social media posts across the last 30 months and data from Statista.</a:t>
            </a:r>
          </a:p>
        </p:txBody>
      </p:sp>
      <p:pic>
        <p:nvPicPr>
          <p:cNvPr id="119" name="Content Placeholder 15" descr="Content Placeholder 15"/>
          <p:cNvPicPr>
            <a:picLocks noChangeAspect="1"/>
          </p:cNvPicPr>
          <p:nvPr/>
        </p:nvPicPr>
        <p:blipFill>
          <a:blip r:embed="rId2"/>
          <a:stretch>
            <a:fillRect/>
          </a:stretch>
        </p:blipFill>
        <p:spPr>
          <a:xfrm>
            <a:off x="170620" y="981386"/>
            <a:ext cx="5888145" cy="2273124"/>
          </a:xfrm>
          <a:prstGeom prst="rect">
            <a:avLst/>
          </a:prstGeom>
          <a:ln w="12700">
            <a:miter lim="400000"/>
          </a:ln>
        </p:spPr>
      </p:pic>
      <p:pic>
        <p:nvPicPr>
          <p:cNvPr id="120" name="Picture 17" descr="Picture 17"/>
          <p:cNvPicPr>
            <a:picLocks noChangeAspect="1"/>
          </p:cNvPicPr>
          <p:nvPr/>
        </p:nvPicPr>
        <p:blipFill>
          <a:blip r:embed="rId3"/>
          <a:stretch>
            <a:fillRect/>
          </a:stretch>
        </p:blipFill>
        <p:spPr>
          <a:xfrm>
            <a:off x="6383353" y="981386"/>
            <a:ext cx="5657571" cy="2276661"/>
          </a:xfrm>
          <a:prstGeom prst="rect">
            <a:avLst/>
          </a:prstGeom>
          <a:ln w="12700">
            <a:miter lim="400000"/>
          </a:ln>
        </p:spPr>
      </p:pic>
      <p:sp>
        <p:nvSpPr>
          <p:cNvPr id="121" name="TextBox 18"/>
          <p:cNvSpPr txBox="1"/>
          <p:nvPr/>
        </p:nvSpPr>
        <p:spPr>
          <a:xfrm>
            <a:off x="6383353" y="3615674"/>
            <a:ext cx="5608782" cy="461661"/>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sz="1200" b="1"/>
            </a:lvl1pPr>
          </a:lstStyle>
          <a:p>
            <a:pPr algn="ctr"/>
            <a:r>
              <a:rPr lang="en-US" dirty="0"/>
              <a:t>Glass is among top most recycled product in USA. </a:t>
            </a:r>
            <a:r>
              <a:rPr dirty="0"/>
              <a:t>Tweets about reusable glass increased from ~4k in January 2018 to 10k in June 2021.</a:t>
            </a:r>
          </a:p>
        </p:txBody>
      </p:sp>
      <p:pic>
        <p:nvPicPr>
          <p:cNvPr id="122" name="Picture 1" descr="Picture 1"/>
          <p:cNvPicPr>
            <a:picLocks noChangeAspect="1"/>
          </p:cNvPicPr>
          <p:nvPr/>
        </p:nvPicPr>
        <p:blipFill>
          <a:blip r:embed="rId4"/>
          <a:srcRect/>
          <a:stretch>
            <a:fillRect/>
          </a:stretch>
        </p:blipFill>
        <p:spPr>
          <a:xfrm>
            <a:off x="6383353" y="4186410"/>
            <a:ext cx="5600918" cy="2240639"/>
          </a:xfrm>
          <a:prstGeom prst="rect">
            <a:avLst/>
          </a:prstGeom>
          <a:ln w="12700">
            <a:miter lim="400000"/>
          </a:ln>
        </p:spPr>
      </p:pic>
      <p:sp>
        <p:nvSpPr>
          <p:cNvPr id="123" name="TextBox 2"/>
          <p:cNvSpPr txBox="1"/>
          <p:nvPr/>
        </p:nvSpPr>
        <p:spPr>
          <a:xfrm>
            <a:off x="6383353" y="6499755"/>
            <a:ext cx="5971227" cy="246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b="1"/>
            </a:lvl1pPr>
          </a:lstStyle>
          <a:p>
            <a:r>
              <a:rPr lang="en-US" sz="1000" b="0" dirty="0"/>
              <a:t>Source:  Statista. </a:t>
            </a:r>
            <a:endParaRPr sz="1000" b="0" dirty="0"/>
          </a:p>
        </p:txBody>
      </p:sp>
      <p:graphicFrame>
        <p:nvGraphicFramePr>
          <p:cNvPr id="124" name="Chart 13"/>
          <p:cNvGraphicFramePr/>
          <p:nvPr>
            <p:extLst>
              <p:ext uri="{D42A27DB-BD31-4B8C-83A1-F6EECF244321}">
                <p14:modId xmlns:p14="http://schemas.microsoft.com/office/powerpoint/2010/main" val="2352278145"/>
              </p:ext>
            </p:extLst>
          </p:nvPr>
        </p:nvGraphicFramePr>
        <p:xfrm>
          <a:off x="362814" y="4409293"/>
          <a:ext cx="5695951" cy="1682584"/>
        </p:xfrm>
        <a:graphic>
          <a:graphicData uri="http://schemas.openxmlformats.org/drawingml/2006/chart">
            <c:chart xmlns:c="http://schemas.openxmlformats.org/drawingml/2006/chart" xmlns:r="http://schemas.openxmlformats.org/officeDocument/2006/relationships" r:id="rId5"/>
          </a:graphicData>
        </a:graphic>
      </p:graphicFrame>
      <p:sp>
        <p:nvSpPr>
          <p:cNvPr id="125" name="Title 1"/>
          <p:cNvSpPr txBox="1"/>
          <p:nvPr/>
        </p:nvSpPr>
        <p:spPr>
          <a:xfrm>
            <a:off x="151076" y="-3015747"/>
            <a:ext cx="12040924" cy="68933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a:lnSpc>
                <a:spcPct val="80000"/>
              </a:lnSpc>
              <a:defRPr sz="2500" b="1">
                <a:latin typeface="Carlito"/>
                <a:ea typeface="Carlito"/>
                <a:cs typeface="Carlito"/>
                <a:sym typeface="Carlito"/>
              </a:defRPr>
            </a:pPr>
            <a:r>
              <a:rPr sz="2500" b="1" dirty="0">
                <a:latin typeface="Arial Black" panose="020B0A04020102020204" pitchFamily="34" charset="0"/>
              </a:rPr>
              <a:t>Idea 3: </a:t>
            </a:r>
          </a:p>
          <a:p>
            <a:pPr>
              <a:lnSpc>
                <a:spcPct val="90000"/>
              </a:lnSpc>
              <a:defRPr sz="1500" b="1">
                <a:latin typeface="Carlito"/>
                <a:ea typeface="Carlito"/>
                <a:cs typeface="Carlito"/>
                <a:sym typeface="Carlito"/>
              </a:defRPr>
            </a:pPr>
            <a:r>
              <a:rPr sz="1600" dirty="0">
                <a:latin typeface="Arial Black" panose="020B0A04020102020204" pitchFamily="34" charset="0"/>
              </a:rPr>
              <a:t>Across the generations, Gen Z and Millennials are the most cost and recycling conscious. Gen Z and Millennials look for reusable glass products when purchasing consumer goods.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7"/>
          <p:cNvSpPr txBox="1"/>
          <p:nvPr/>
        </p:nvSpPr>
        <p:spPr>
          <a:xfrm>
            <a:off x="5500450" y="1110772"/>
            <a:ext cx="1806664" cy="4820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28600" indent="-228600" algn="just">
              <a:buSzPct val="100000"/>
              <a:buChar char="•"/>
              <a:defRPr sz="1200" b="1"/>
            </a:pPr>
            <a:r>
              <a:rPr dirty="0"/>
              <a:t>Yogurt (142k), water bottle (57.1k) and sparkling water(31.4k) are the top 3 keywords in the tweets about glassware.</a:t>
            </a:r>
          </a:p>
          <a:p>
            <a:pPr marL="228600" indent="-228600" algn="just">
              <a:buSzPct val="100000"/>
              <a:buChar char="•"/>
              <a:defRPr sz="1200" b="1"/>
            </a:pPr>
            <a:r>
              <a:rPr dirty="0"/>
              <a:t>Yogurt and water bottle have a CAGR of ~40% since 2018.</a:t>
            </a:r>
          </a:p>
          <a:p>
            <a:pPr marL="228600" indent="-228600" algn="just">
              <a:buSzPct val="100000"/>
              <a:buChar char="•"/>
              <a:defRPr sz="1200" b="1"/>
            </a:pPr>
            <a:r>
              <a:rPr dirty="0"/>
              <a:t>Sparkling Water has a CAGR of ~31%.</a:t>
            </a:r>
          </a:p>
          <a:p>
            <a:pPr marL="228600" indent="-228600" algn="just">
              <a:buSzPct val="100000"/>
              <a:buChar char="•"/>
              <a:defRPr sz="1200" b="1"/>
            </a:pPr>
            <a:r>
              <a:rPr dirty="0"/>
              <a:t>Yogurt has largest share in probiotic product market.</a:t>
            </a:r>
          </a:p>
          <a:p>
            <a:pPr marL="228600" indent="-228600" algn="just">
              <a:buSzPct val="100000"/>
              <a:buChar char="•"/>
              <a:defRPr sz="1200" b="1"/>
            </a:pPr>
            <a:r>
              <a:rPr dirty="0"/>
              <a:t>Market for reusable water bottle is going to grow to $1.48 billion  from current 1.28 billion by 2025.</a:t>
            </a:r>
          </a:p>
          <a:p>
            <a:pPr>
              <a:defRPr sz="1200" b="1"/>
            </a:pPr>
            <a:endParaRPr dirty="0"/>
          </a:p>
          <a:p>
            <a:pPr>
              <a:defRPr sz="1200" b="1"/>
            </a:pPr>
            <a:endParaRPr dirty="0"/>
          </a:p>
          <a:p>
            <a:pPr>
              <a:defRPr sz="1200" b="1"/>
            </a:pPr>
            <a:endParaRPr dirty="0"/>
          </a:p>
          <a:p>
            <a:pPr>
              <a:defRPr sz="1200" b="1"/>
            </a:pPr>
            <a:endParaRPr dirty="0"/>
          </a:p>
          <a:p>
            <a:pPr>
              <a:defRPr sz="1200" b="1"/>
            </a:pPr>
            <a:endParaRPr dirty="0"/>
          </a:p>
        </p:txBody>
      </p:sp>
      <p:graphicFrame>
        <p:nvGraphicFramePr>
          <p:cNvPr id="137" name="Chart 10"/>
          <p:cNvGraphicFramePr/>
          <p:nvPr>
            <p:extLst>
              <p:ext uri="{D42A27DB-BD31-4B8C-83A1-F6EECF244321}">
                <p14:modId xmlns:p14="http://schemas.microsoft.com/office/powerpoint/2010/main" val="3331781882"/>
              </p:ext>
            </p:extLst>
          </p:nvPr>
        </p:nvGraphicFramePr>
        <p:xfrm>
          <a:off x="201928" y="1179058"/>
          <a:ext cx="5298522" cy="24433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8" name="Chart 5"/>
          <p:cNvGraphicFramePr/>
          <p:nvPr>
            <p:extLst>
              <p:ext uri="{D42A27DB-BD31-4B8C-83A1-F6EECF244321}">
                <p14:modId xmlns:p14="http://schemas.microsoft.com/office/powerpoint/2010/main" val="2822825429"/>
              </p:ext>
            </p:extLst>
          </p:nvPr>
        </p:nvGraphicFramePr>
        <p:xfrm>
          <a:off x="0" y="3980152"/>
          <a:ext cx="5711367" cy="2317281"/>
        </p:xfrm>
        <a:graphic>
          <a:graphicData uri="http://schemas.openxmlformats.org/drawingml/2006/chart">
            <c:chart xmlns:c="http://schemas.openxmlformats.org/drawingml/2006/chart" xmlns:r="http://schemas.openxmlformats.org/officeDocument/2006/relationships" r:id="rId3"/>
          </a:graphicData>
        </a:graphic>
      </p:graphicFrame>
      <p:sp>
        <p:nvSpPr>
          <p:cNvPr id="139" name="TextBox 2"/>
          <p:cNvSpPr txBox="1"/>
          <p:nvPr/>
        </p:nvSpPr>
        <p:spPr>
          <a:xfrm>
            <a:off x="201928" y="6543675"/>
            <a:ext cx="3984311" cy="246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lvl1pPr>
          </a:lstStyle>
          <a:p>
            <a:r>
              <a:rPr sz="1000" dirty="0"/>
              <a:t>Source: </a:t>
            </a:r>
            <a:r>
              <a:rPr lang="en-US" sz="1000" dirty="0"/>
              <a:t>S</a:t>
            </a:r>
            <a:r>
              <a:rPr sz="1000" dirty="0"/>
              <a:t>ocial media analysis</a:t>
            </a:r>
            <a:r>
              <a:rPr lang="en-US" sz="1000" dirty="0"/>
              <a:t> 2017 to 2021 </a:t>
            </a:r>
            <a:endParaRPr sz="1000" dirty="0"/>
          </a:p>
        </p:txBody>
      </p:sp>
      <p:pic>
        <p:nvPicPr>
          <p:cNvPr id="140" name="Picture 3" descr="Picture 3"/>
          <p:cNvPicPr>
            <a:picLocks noChangeAspect="1"/>
          </p:cNvPicPr>
          <p:nvPr/>
        </p:nvPicPr>
        <p:blipFill>
          <a:blip r:embed="rId4"/>
          <a:stretch>
            <a:fillRect/>
          </a:stretch>
        </p:blipFill>
        <p:spPr>
          <a:xfrm>
            <a:off x="7381654" y="1311012"/>
            <a:ext cx="4538867" cy="2428971"/>
          </a:xfrm>
          <a:prstGeom prst="rect">
            <a:avLst/>
          </a:prstGeom>
          <a:ln w="12700">
            <a:miter lim="400000"/>
          </a:ln>
        </p:spPr>
      </p:pic>
      <p:sp>
        <p:nvSpPr>
          <p:cNvPr id="141" name="TextBox 4"/>
          <p:cNvSpPr txBox="1"/>
          <p:nvPr/>
        </p:nvSpPr>
        <p:spPr>
          <a:xfrm>
            <a:off x="7090481" y="725252"/>
            <a:ext cx="5271879" cy="4388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b="1"/>
            </a:lvl1pPr>
          </a:lstStyle>
          <a:p>
            <a:r>
              <a:rPr dirty="0"/>
              <a:t>Yogurt has a largest market share in probiotics, hence produce a good opportunity</a:t>
            </a:r>
          </a:p>
        </p:txBody>
      </p:sp>
      <p:pic>
        <p:nvPicPr>
          <p:cNvPr id="142" name="Picture 11" descr="Picture 11"/>
          <p:cNvPicPr>
            <a:picLocks noChangeAspect="1"/>
          </p:cNvPicPr>
          <p:nvPr/>
        </p:nvPicPr>
        <p:blipFill>
          <a:blip r:embed="rId5"/>
          <a:stretch>
            <a:fillRect/>
          </a:stretch>
        </p:blipFill>
        <p:spPr>
          <a:xfrm>
            <a:off x="7269289" y="4228917"/>
            <a:ext cx="4720783" cy="2438909"/>
          </a:xfrm>
          <a:prstGeom prst="rect">
            <a:avLst/>
          </a:prstGeom>
          <a:ln w="12700">
            <a:miter lim="400000"/>
          </a:ln>
        </p:spPr>
      </p:pic>
      <p:sp>
        <p:nvSpPr>
          <p:cNvPr id="143" name="TextBox 12"/>
          <p:cNvSpPr txBox="1"/>
          <p:nvPr/>
        </p:nvSpPr>
        <p:spPr>
          <a:xfrm>
            <a:off x="8786006" y="4472510"/>
            <a:ext cx="3673793"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b="1"/>
            </a:lvl1pPr>
          </a:lstStyle>
          <a:p>
            <a:r>
              <a:t>Reusable water bottle market , 2015 - 2025</a:t>
            </a:r>
          </a:p>
        </p:txBody>
      </p:sp>
      <p:sp>
        <p:nvSpPr>
          <p:cNvPr id="144" name="Comparative study for potential new products in glassware packaging"/>
          <p:cNvSpPr txBox="1"/>
          <p:nvPr/>
        </p:nvSpPr>
        <p:spPr>
          <a:xfrm>
            <a:off x="613462" y="855034"/>
            <a:ext cx="5097905" cy="280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defTabSz="457200">
              <a:defRPr sz="1400">
                <a:solidFill>
                  <a:srgbClr val="595959"/>
                </a:solidFill>
              </a:defRPr>
            </a:lvl1pPr>
          </a:lstStyle>
          <a:p>
            <a:r>
              <a:t>Comparative study for potential new products in glassware packaging</a:t>
            </a:r>
          </a:p>
        </p:txBody>
      </p:sp>
      <p:sp>
        <p:nvSpPr>
          <p:cNvPr id="145" name="CAGR of number of tweets since 2017"/>
          <p:cNvSpPr txBox="1"/>
          <p:nvPr/>
        </p:nvSpPr>
        <p:spPr>
          <a:xfrm>
            <a:off x="1436951" y="3699354"/>
            <a:ext cx="2684385" cy="307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defTabSz="457200">
              <a:defRPr sz="1400">
                <a:solidFill>
                  <a:srgbClr val="595959"/>
                </a:solidFill>
              </a:defRPr>
            </a:lvl1pPr>
          </a:lstStyle>
          <a:p>
            <a:r>
              <a:rPr dirty="0"/>
              <a:t>CAGR of number of tweets 2017</a:t>
            </a:r>
            <a:r>
              <a:rPr lang="en-US" dirty="0"/>
              <a:t> - 2021</a:t>
            </a:r>
            <a:endParaRPr dirty="0"/>
          </a:p>
        </p:txBody>
      </p:sp>
      <p:sp>
        <p:nvSpPr>
          <p:cNvPr id="146" name="Title 1"/>
          <p:cNvSpPr txBox="1"/>
          <p:nvPr/>
        </p:nvSpPr>
        <p:spPr>
          <a:xfrm>
            <a:off x="201928" y="3529"/>
            <a:ext cx="11693223" cy="7745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fontScale="77500" lnSpcReduction="20000"/>
          </a:bodyPr>
          <a:lstStyle/>
          <a:p>
            <a:pPr>
              <a:defRPr sz="2500" b="1">
                <a:latin typeface="Carlito"/>
                <a:ea typeface="Carlito"/>
                <a:cs typeface="Carlito"/>
                <a:sym typeface="Carlito"/>
              </a:defRPr>
            </a:pPr>
            <a:r>
              <a:rPr sz="2900" b="1" dirty="0">
                <a:latin typeface="Arial Black" panose="020B0A04020102020204" pitchFamily="34" charset="0"/>
              </a:rPr>
              <a:t>Idea </a:t>
            </a:r>
            <a:r>
              <a:rPr lang="en-US" sz="2900" b="1" dirty="0">
                <a:latin typeface="Arial Black" panose="020B0A04020102020204" pitchFamily="34" charset="0"/>
              </a:rPr>
              <a:t>4</a:t>
            </a:r>
            <a:r>
              <a:rPr sz="2900" b="1" dirty="0">
                <a:latin typeface="Arial Black" panose="020B0A04020102020204" pitchFamily="34" charset="0"/>
              </a:rPr>
              <a:t>:</a:t>
            </a:r>
          </a:p>
          <a:p>
            <a:pPr>
              <a:lnSpc>
                <a:spcPct val="90000"/>
              </a:lnSpc>
              <a:defRPr sz="1500" b="1">
                <a:latin typeface="Carlito"/>
                <a:ea typeface="Carlito"/>
                <a:cs typeface="Carlito"/>
                <a:sym typeface="Carlito"/>
              </a:defRPr>
            </a:pPr>
            <a:r>
              <a:rPr sz="2300" b="1" dirty="0">
                <a:latin typeface="Arial Black" panose="020B0A04020102020204" pitchFamily="34" charset="0"/>
              </a:rPr>
              <a:t>Yogurt, water </a:t>
            </a:r>
            <a:r>
              <a:rPr lang="en-US" sz="2300" b="1" dirty="0">
                <a:latin typeface="Arial Black" panose="020B0A04020102020204" pitchFamily="34" charset="0"/>
              </a:rPr>
              <a:t>(flat and</a:t>
            </a:r>
            <a:r>
              <a:rPr sz="2300" b="1" dirty="0">
                <a:latin typeface="Arial Black" panose="020B0A04020102020204" pitchFamily="34" charset="0"/>
              </a:rPr>
              <a:t> sparkling</a:t>
            </a:r>
            <a:r>
              <a:rPr lang="en-US" sz="2300" b="1" dirty="0">
                <a:latin typeface="Arial Black" panose="020B0A04020102020204" pitchFamily="34" charset="0"/>
              </a:rPr>
              <a:t>), RTD, cooking sauces</a:t>
            </a:r>
            <a:r>
              <a:rPr sz="2300" b="1" dirty="0">
                <a:latin typeface="Arial Black" panose="020B0A04020102020204" pitchFamily="34" charset="0"/>
              </a:rPr>
              <a:t> </a:t>
            </a:r>
            <a:r>
              <a:rPr lang="en-US" sz="2300" b="1" dirty="0">
                <a:latin typeface="Arial Black" panose="020B0A04020102020204" pitchFamily="34" charset="0"/>
              </a:rPr>
              <a:t>and oils </a:t>
            </a:r>
            <a:r>
              <a:rPr sz="2300" b="1" dirty="0">
                <a:latin typeface="Arial Black" panose="020B0A04020102020204" pitchFamily="34" charset="0"/>
              </a:rPr>
              <a:t>are the top opportunities for new </a:t>
            </a:r>
            <a:r>
              <a:rPr lang="en-US" sz="2300" b="1" dirty="0">
                <a:latin typeface="Arial Black" panose="020B0A04020102020204" pitchFamily="34" charset="0"/>
              </a:rPr>
              <a:t>consumer products </a:t>
            </a:r>
            <a:r>
              <a:rPr sz="2300" b="1" dirty="0">
                <a:latin typeface="Arial Black" panose="020B0A04020102020204" pitchFamily="34" charset="0"/>
              </a:rPr>
              <a:t>glassware products.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Content Placeholder 4" descr="Content Placeholder 4"/>
          <p:cNvPicPr>
            <a:picLocks noChangeAspect="1"/>
          </p:cNvPicPr>
          <p:nvPr/>
        </p:nvPicPr>
        <p:blipFill>
          <a:blip r:embed="rId2"/>
          <a:stretch>
            <a:fillRect/>
          </a:stretch>
        </p:blipFill>
        <p:spPr>
          <a:xfrm>
            <a:off x="662035" y="1709305"/>
            <a:ext cx="5535542" cy="2011533"/>
          </a:xfrm>
          <a:prstGeom prst="rect">
            <a:avLst/>
          </a:prstGeom>
          <a:ln w="12700">
            <a:miter lim="400000"/>
          </a:ln>
        </p:spPr>
      </p:pic>
      <p:sp>
        <p:nvSpPr>
          <p:cNvPr id="128" name="TextBox 5"/>
          <p:cNvSpPr txBox="1"/>
          <p:nvPr/>
        </p:nvSpPr>
        <p:spPr>
          <a:xfrm>
            <a:off x="375153" y="6598019"/>
            <a:ext cx="5390265" cy="246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defRPr sz="1000"/>
            </a:pPr>
            <a:r>
              <a:rPr dirty="0"/>
              <a:t>Source: Statista  2020, </a:t>
            </a:r>
            <a:r>
              <a:rPr dirty="0">
                <a:solidFill>
                  <a:srgbClr val="455F7C"/>
                </a:solidFill>
                <a:latin typeface="Open Sans"/>
                <a:ea typeface="Open Sans"/>
                <a:cs typeface="Open Sans"/>
                <a:sym typeface="Open Sans"/>
              </a:rPr>
              <a:t>United States; NPD Group; 2020; 2,000 respondents; 18 years and older.</a:t>
            </a:r>
          </a:p>
        </p:txBody>
      </p:sp>
      <p:pic>
        <p:nvPicPr>
          <p:cNvPr id="129" name="Picture 9" descr="Picture 9"/>
          <p:cNvPicPr>
            <a:picLocks noChangeAspect="1"/>
          </p:cNvPicPr>
          <p:nvPr/>
        </p:nvPicPr>
        <p:blipFill>
          <a:blip r:embed="rId3"/>
          <a:stretch>
            <a:fillRect/>
          </a:stretch>
        </p:blipFill>
        <p:spPr>
          <a:xfrm>
            <a:off x="6426584" y="1455089"/>
            <a:ext cx="5444251" cy="5295568"/>
          </a:xfrm>
          <a:prstGeom prst="rect">
            <a:avLst/>
          </a:prstGeom>
          <a:ln w="12700">
            <a:miter lim="400000"/>
          </a:ln>
        </p:spPr>
      </p:pic>
      <p:sp>
        <p:nvSpPr>
          <p:cNvPr id="130" name="TextBox 12"/>
          <p:cNvSpPr txBox="1"/>
          <p:nvPr/>
        </p:nvSpPr>
        <p:spPr>
          <a:xfrm>
            <a:off x="6706976" y="933998"/>
            <a:ext cx="4900716" cy="448328"/>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b="1"/>
            </a:lvl1pPr>
          </a:lstStyle>
          <a:p>
            <a:r>
              <a:t>26.5% of US consumers expect to pay between $5 to $9.99 for coffee/tea , and 20.5% expect to pay between $5 to $9.99 for tumblers.</a:t>
            </a:r>
          </a:p>
        </p:txBody>
      </p:sp>
      <p:sp>
        <p:nvSpPr>
          <p:cNvPr id="131" name="TextBox 13"/>
          <p:cNvSpPr txBox="1"/>
          <p:nvPr/>
        </p:nvSpPr>
        <p:spPr>
          <a:xfrm>
            <a:off x="321165" y="5844171"/>
            <a:ext cx="5998290" cy="27699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b="1"/>
            </a:lvl1pPr>
          </a:lstStyle>
          <a:p>
            <a:pPr algn="ctr"/>
            <a:r>
              <a:rPr dirty="0"/>
              <a:t>Wine, beer and coffee are the top 3 keywords about glass in 2021.</a:t>
            </a:r>
            <a:endParaRPr sz="1600" dirty="0"/>
          </a:p>
        </p:txBody>
      </p:sp>
      <p:graphicFrame>
        <p:nvGraphicFramePr>
          <p:cNvPr id="132" name="Chart 10"/>
          <p:cNvGraphicFramePr/>
          <p:nvPr>
            <p:extLst>
              <p:ext uri="{D42A27DB-BD31-4B8C-83A1-F6EECF244321}">
                <p14:modId xmlns:p14="http://schemas.microsoft.com/office/powerpoint/2010/main" val="1114051664"/>
              </p:ext>
            </p:extLst>
          </p:nvPr>
        </p:nvGraphicFramePr>
        <p:xfrm>
          <a:off x="591545" y="3850106"/>
          <a:ext cx="5676524" cy="1928722"/>
        </p:xfrm>
        <a:graphic>
          <a:graphicData uri="http://schemas.openxmlformats.org/drawingml/2006/chart">
            <c:chart xmlns:c="http://schemas.openxmlformats.org/drawingml/2006/chart" xmlns:r="http://schemas.openxmlformats.org/officeDocument/2006/relationships" r:id="rId4"/>
          </a:graphicData>
        </a:graphic>
      </p:graphicFrame>
      <p:sp>
        <p:nvSpPr>
          <p:cNvPr id="133" name="TextBox 13"/>
          <p:cNvSpPr txBox="1"/>
          <p:nvPr/>
        </p:nvSpPr>
        <p:spPr>
          <a:xfrm>
            <a:off x="662035" y="933998"/>
            <a:ext cx="5535543" cy="448328"/>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b="1"/>
            </a:lvl1pPr>
          </a:lstStyle>
          <a:p>
            <a:r>
              <a:rPr dirty="0"/>
              <a:t>53 percent of U.S. consumers would most likely purchase tumblers, if they were to make a glass beverage-ware purchase in the next 12 months.</a:t>
            </a:r>
          </a:p>
        </p:txBody>
      </p:sp>
      <p:sp>
        <p:nvSpPr>
          <p:cNvPr id="134" name="Title 1"/>
          <p:cNvSpPr txBox="1"/>
          <p:nvPr/>
        </p:nvSpPr>
        <p:spPr>
          <a:xfrm>
            <a:off x="230406" y="-286247"/>
            <a:ext cx="11863528" cy="1518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a:lnSpc>
                <a:spcPct val="80000"/>
              </a:lnSpc>
              <a:defRPr sz="2500" b="1">
                <a:latin typeface="Carlito"/>
                <a:ea typeface="Carlito"/>
                <a:cs typeface="Carlito"/>
                <a:sym typeface="Carlito"/>
              </a:defRPr>
            </a:pPr>
            <a:r>
              <a:rPr sz="2500" b="1" dirty="0">
                <a:latin typeface="Arial Black" panose="020B0A04020102020204" pitchFamily="34" charset="0"/>
              </a:rPr>
              <a:t>Idea </a:t>
            </a:r>
            <a:r>
              <a:rPr lang="en-US" sz="2500" b="1" dirty="0">
                <a:latin typeface="Arial Black" panose="020B0A04020102020204" pitchFamily="34" charset="0"/>
              </a:rPr>
              <a:t>5</a:t>
            </a:r>
            <a:r>
              <a:rPr sz="2500" b="1" dirty="0">
                <a:latin typeface="Arial Black" panose="020B0A04020102020204" pitchFamily="34" charset="0"/>
              </a:rPr>
              <a:t>: </a:t>
            </a:r>
          </a:p>
          <a:p>
            <a:pPr>
              <a:lnSpc>
                <a:spcPct val="70000"/>
              </a:lnSpc>
              <a:defRPr sz="1500" b="1">
                <a:latin typeface="Carlito"/>
                <a:ea typeface="Carlito"/>
                <a:cs typeface="Carlito"/>
                <a:sym typeface="Carlito"/>
              </a:defRPr>
            </a:pPr>
            <a:r>
              <a:rPr sz="2000" b="1" dirty="0">
                <a:latin typeface="Arial Black" panose="020B0A04020102020204" pitchFamily="34" charset="0"/>
                <a:sym typeface="Calibri Light"/>
              </a:rPr>
              <a:t>Beer, coffee and tea are the top beverage products that consumer purchase in glass. Tweets are growing at 7.7% CAGR in the last 5 Years.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Custom 2">
      <a:majorFont>
        <a:latin typeface="Arial Narrow"/>
        <a:ea typeface=""/>
        <a:cs typeface=""/>
      </a:majorFont>
      <a:minorFont>
        <a:latin typeface="Arial Narrow"/>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TotalTime>
  <Words>881</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Arial Narrow</vt:lpstr>
      <vt:lpstr>Calibri</vt:lpstr>
      <vt:lpstr>Calibri Light</vt:lpstr>
      <vt:lpstr>Open Sans</vt:lpstr>
      <vt:lpstr>Office Theme</vt:lpstr>
      <vt:lpstr>5 Ideas</vt:lpstr>
      <vt:lpstr>PowerPoint Presentation</vt:lpstr>
      <vt:lpstr>Idea 1:  In the last 5 years, the number of articles and social media posts about glassware has increased by +46.42% CAGR.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Ideas</dc:title>
  <dc:creator>Sharon Joseph</dc:creator>
  <cp:lastModifiedBy>Sharon Joseph</cp:lastModifiedBy>
  <cp:revision>9</cp:revision>
  <dcterms:modified xsi:type="dcterms:W3CDTF">2021-11-24T00:34:17Z</dcterms:modified>
</cp:coreProperties>
</file>