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59" r:id="rId2"/>
  </p:sldMasterIdLst>
  <p:notesMasterIdLst>
    <p:notesMasterId r:id="rId14"/>
  </p:notesMasterIdLst>
  <p:sldIdLst>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70EE35-ABC1-4CFF-9740-6E09DE8BE994}" v="1023" dt="2020-12-10T17:16:57.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5E60D6-2409-4CA8-8241-5036CAD8B4F5}" type="doc">
      <dgm:prSet loTypeId="urn:microsoft.com/office/officeart/2005/8/layout/process1" loCatId="process" qsTypeId="urn:microsoft.com/office/officeart/2005/8/quickstyle/simple1" qsCatId="simple" csTypeId="urn:microsoft.com/office/officeart/2005/8/colors/colorful5" csCatId="colorful"/>
      <dgm:spPr/>
      <dgm:t>
        <a:bodyPr/>
        <a:lstStyle/>
        <a:p>
          <a:endParaRPr lang="en-US"/>
        </a:p>
      </dgm:t>
    </dgm:pt>
    <dgm:pt modelId="{5C401399-A1C0-4097-85F9-69A394AE9B71}">
      <dgm:prSet/>
      <dgm:spPr/>
      <dgm:t>
        <a:bodyPr/>
        <a:lstStyle/>
        <a:p>
          <a:r>
            <a:rPr lang="en-US"/>
            <a:t>The Primary aim of this analysis is to use patient data to estimate the average medical care expenses for  population segments. </a:t>
          </a:r>
        </a:p>
      </dgm:t>
    </dgm:pt>
    <dgm:pt modelId="{B84FCB3C-957F-4B19-9F2C-86C44C46D292}" type="parTrans" cxnId="{3C21378C-D682-4149-AB6F-92C0C67BBB72}">
      <dgm:prSet/>
      <dgm:spPr/>
      <dgm:t>
        <a:bodyPr/>
        <a:lstStyle/>
        <a:p>
          <a:endParaRPr lang="en-US"/>
        </a:p>
      </dgm:t>
    </dgm:pt>
    <dgm:pt modelId="{1EF8C210-79C6-4E08-86BC-0DC07C128408}" type="sibTrans" cxnId="{3C21378C-D682-4149-AB6F-92C0C67BBB72}">
      <dgm:prSet/>
      <dgm:spPr/>
      <dgm:t>
        <a:bodyPr/>
        <a:lstStyle/>
        <a:p>
          <a:endParaRPr lang="en-US"/>
        </a:p>
      </dgm:t>
    </dgm:pt>
    <dgm:pt modelId="{6BA9242B-7DBC-4D54-B926-878F08F3F15B}">
      <dgm:prSet/>
      <dgm:spPr/>
      <dgm:t>
        <a:bodyPr/>
        <a:lstStyle/>
        <a:p>
          <a:r>
            <a:rPr lang="en-US"/>
            <a:t>The estimates from the analysis are crucial to create actuarial tables that set the price of yearly premiums higher or lower, depending on the expected treatment cost because the most costly conditions are rare and seemingly random and some conditions are more prevalent for certain segments of the population</a:t>
          </a:r>
        </a:p>
      </dgm:t>
    </dgm:pt>
    <dgm:pt modelId="{06A116B3-B439-47C4-8769-1E970048F748}" type="parTrans" cxnId="{42544478-5013-4338-98F6-457592898A3D}">
      <dgm:prSet/>
      <dgm:spPr/>
      <dgm:t>
        <a:bodyPr/>
        <a:lstStyle/>
        <a:p>
          <a:endParaRPr lang="en-US"/>
        </a:p>
      </dgm:t>
    </dgm:pt>
    <dgm:pt modelId="{8AAFDC95-B6A9-4AD6-B1F9-6D1B6D97D254}" type="sibTrans" cxnId="{42544478-5013-4338-98F6-457592898A3D}">
      <dgm:prSet/>
      <dgm:spPr/>
      <dgm:t>
        <a:bodyPr/>
        <a:lstStyle/>
        <a:p>
          <a:endParaRPr lang="en-US"/>
        </a:p>
      </dgm:t>
    </dgm:pt>
    <dgm:pt modelId="{EC529493-A15A-418D-A324-274EE565CA93}" type="pres">
      <dgm:prSet presAssocID="{6C5E60D6-2409-4CA8-8241-5036CAD8B4F5}" presName="Name0" presStyleCnt="0">
        <dgm:presLayoutVars>
          <dgm:dir/>
          <dgm:resizeHandles val="exact"/>
        </dgm:presLayoutVars>
      </dgm:prSet>
      <dgm:spPr/>
    </dgm:pt>
    <dgm:pt modelId="{343A18F8-8F5A-4F52-849D-817EBF002F75}" type="pres">
      <dgm:prSet presAssocID="{5C401399-A1C0-4097-85F9-69A394AE9B71}" presName="node" presStyleLbl="node1" presStyleIdx="0" presStyleCnt="2">
        <dgm:presLayoutVars>
          <dgm:bulletEnabled val="1"/>
        </dgm:presLayoutVars>
      </dgm:prSet>
      <dgm:spPr/>
    </dgm:pt>
    <dgm:pt modelId="{33588F3F-CF67-4D2A-87E0-7BE816004397}" type="pres">
      <dgm:prSet presAssocID="{1EF8C210-79C6-4E08-86BC-0DC07C128408}" presName="sibTrans" presStyleLbl="sibTrans2D1" presStyleIdx="0" presStyleCnt="1"/>
      <dgm:spPr/>
    </dgm:pt>
    <dgm:pt modelId="{0F837F76-4A76-4507-81C2-2ECA084FBD1D}" type="pres">
      <dgm:prSet presAssocID="{1EF8C210-79C6-4E08-86BC-0DC07C128408}" presName="connectorText" presStyleLbl="sibTrans2D1" presStyleIdx="0" presStyleCnt="1"/>
      <dgm:spPr/>
    </dgm:pt>
    <dgm:pt modelId="{E13CE428-F26D-4F70-9793-B7FA418F8709}" type="pres">
      <dgm:prSet presAssocID="{6BA9242B-7DBC-4D54-B926-878F08F3F15B}" presName="node" presStyleLbl="node1" presStyleIdx="1" presStyleCnt="2">
        <dgm:presLayoutVars>
          <dgm:bulletEnabled val="1"/>
        </dgm:presLayoutVars>
      </dgm:prSet>
      <dgm:spPr/>
    </dgm:pt>
  </dgm:ptLst>
  <dgm:cxnLst>
    <dgm:cxn modelId="{934AA204-C52A-4D86-86DD-1D4015420543}" type="presOf" srcId="{6BA9242B-7DBC-4D54-B926-878F08F3F15B}" destId="{E13CE428-F26D-4F70-9793-B7FA418F8709}" srcOrd="0" destOrd="0" presId="urn:microsoft.com/office/officeart/2005/8/layout/process1"/>
    <dgm:cxn modelId="{5EC11930-0177-4376-87CB-9812E8E4DD0E}" type="presOf" srcId="{6C5E60D6-2409-4CA8-8241-5036CAD8B4F5}" destId="{EC529493-A15A-418D-A324-274EE565CA93}" srcOrd="0" destOrd="0" presId="urn:microsoft.com/office/officeart/2005/8/layout/process1"/>
    <dgm:cxn modelId="{8DCD7A62-246E-4DC8-8941-B692E4F5D401}" type="presOf" srcId="{5C401399-A1C0-4097-85F9-69A394AE9B71}" destId="{343A18F8-8F5A-4F52-849D-817EBF002F75}" srcOrd="0" destOrd="0" presId="urn:microsoft.com/office/officeart/2005/8/layout/process1"/>
    <dgm:cxn modelId="{62A19868-083F-4BFD-96EF-8ACEE2A1A6F8}" type="presOf" srcId="{1EF8C210-79C6-4E08-86BC-0DC07C128408}" destId="{33588F3F-CF67-4D2A-87E0-7BE816004397}" srcOrd="0" destOrd="0" presId="urn:microsoft.com/office/officeart/2005/8/layout/process1"/>
    <dgm:cxn modelId="{42544478-5013-4338-98F6-457592898A3D}" srcId="{6C5E60D6-2409-4CA8-8241-5036CAD8B4F5}" destId="{6BA9242B-7DBC-4D54-B926-878F08F3F15B}" srcOrd="1" destOrd="0" parTransId="{06A116B3-B439-47C4-8769-1E970048F748}" sibTransId="{8AAFDC95-B6A9-4AD6-B1F9-6D1B6D97D254}"/>
    <dgm:cxn modelId="{BD9AC485-9DF5-416F-AA04-B1F7EBAA2974}" type="presOf" srcId="{1EF8C210-79C6-4E08-86BC-0DC07C128408}" destId="{0F837F76-4A76-4507-81C2-2ECA084FBD1D}" srcOrd="1" destOrd="0" presId="urn:microsoft.com/office/officeart/2005/8/layout/process1"/>
    <dgm:cxn modelId="{3C21378C-D682-4149-AB6F-92C0C67BBB72}" srcId="{6C5E60D6-2409-4CA8-8241-5036CAD8B4F5}" destId="{5C401399-A1C0-4097-85F9-69A394AE9B71}" srcOrd="0" destOrd="0" parTransId="{B84FCB3C-957F-4B19-9F2C-86C44C46D292}" sibTransId="{1EF8C210-79C6-4E08-86BC-0DC07C128408}"/>
    <dgm:cxn modelId="{79498E22-AD40-42FA-991C-1B208EFD4400}" type="presParOf" srcId="{EC529493-A15A-418D-A324-274EE565CA93}" destId="{343A18F8-8F5A-4F52-849D-817EBF002F75}" srcOrd="0" destOrd="0" presId="urn:microsoft.com/office/officeart/2005/8/layout/process1"/>
    <dgm:cxn modelId="{5F08E437-3AF5-4F54-BF4B-810E9F420870}" type="presParOf" srcId="{EC529493-A15A-418D-A324-274EE565CA93}" destId="{33588F3F-CF67-4D2A-87E0-7BE816004397}" srcOrd="1" destOrd="0" presId="urn:microsoft.com/office/officeart/2005/8/layout/process1"/>
    <dgm:cxn modelId="{1C36BF34-7B2F-4448-96AA-41C901FDBB3C}" type="presParOf" srcId="{33588F3F-CF67-4D2A-87E0-7BE816004397}" destId="{0F837F76-4A76-4507-81C2-2ECA084FBD1D}" srcOrd="0" destOrd="0" presId="urn:microsoft.com/office/officeart/2005/8/layout/process1"/>
    <dgm:cxn modelId="{11CF55B1-D629-4F7E-A835-9949BAFAB39D}" type="presParOf" srcId="{EC529493-A15A-418D-A324-274EE565CA93}" destId="{E13CE428-F26D-4F70-9793-B7FA418F8709}"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D09DD9-5DAC-4B7D-9B68-24EE466B9F98}" type="doc">
      <dgm:prSet loTypeId="urn:microsoft.com/office/officeart/2005/8/layout/cycle2" loCatId="cycle" qsTypeId="urn:microsoft.com/office/officeart/2005/8/quickstyle/simple1" qsCatId="simple" csTypeId="urn:microsoft.com/office/officeart/2005/8/colors/colorful5" csCatId="colorful"/>
      <dgm:spPr/>
      <dgm:t>
        <a:bodyPr/>
        <a:lstStyle/>
        <a:p>
          <a:endParaRPr lang="en-US"/>
        </a:p>
      </dgm:t>
    </dgm:pt>
    <dgm:pt modelId="{554FA56D-9A1F-4C09-83E2-993EFBAB1FBA}">
      <dgm:prSet/>
      <dgm:spPr/>
      <dgm:t>
        <a:bodyPr/>
        <a:lstStyle/>
        <a:p>
          <a:r>
            <a:rPr lang="en-US"/>
            <a:t>The lasso regression unlike the ridge regression features  the exploratory variables towards each towards zero only indicating the most potential feature to determine predictive accuracy</a:t>
          </a:r>
        </a:p>
      </dgm:t>
    </dgm:pt>
    <dgm:pt modelId="{476C03BE-33C7-444D-A12B-EE213B66028B}" type="parTrans" cxnId="{14E37A56-FFED-4BBE-988C-93F590BC9D22}">
      <dgm:prSet/>
      <dgm:spPr/>
      <dgm:t>
        <a:bodyPr/>
        <a:lstStyle/>
        <a:p>
          <a:endParaRPr lang="en-US"/>
        </a:p>
      </dgm:t>
    </dgm:pt>
    <dgm:pt modelId="{E2B27BB7-2436-4A9D-8E48-E6FF2811F8E9}" type="sibTrans" cxnId="{14E37A56-FFED-4BBE-988C-93F590BC9D22}">
      <dgm:prSet/>
      <dgm:spPr/>
      <dgm:t>
        <a:bodyPr/>
        <a:lstStyle/>
        <a:p>
          <a:endParaRPr lang="en-US"/>
        </a:p>
      </dgm:t>
    </dgm:pt>
    <dgm:pt modelId="{BEC0D66A-330C-43FC-BA00-4385CFF1978D}">
      <dgm:prSet/>
      <dgm:spPr/>
      <dgm:t>
        <a:bodyPr/>
        <a:lstStyle/>
        <a:p>
          <a:r>
            <a:rPr lang="en-US"/>
            <a:t>From  detailed model predictions, we can interpret that the performance of the Lasso model is more accurate and is best suitable model with more accuracy and least RMSE and R-square.</a:t>
          </a:r>
        </a:p>
      </dgm:t>
    </dgm:pt>
    <dgm:pt modelId="{D5B2DE24-31BC-4BF9-A261-335506972E7B}" type="parTrans" cxnId="{2A3779ED-6FA5-4D8E-9FFF-714299AED89C}">
      <dgm:prSet/>
      <dgm:spPr/>
      <dgm:t>
        <a:bodyPr/>
        <a:lstStyle/>
        <a:p>
          <a:endParaRPr lang="en-US"/>
        </a:p>
      </dgm:t>
    </dgm:pt>
    <dgm:pt modelId="{C570A270-9057-4C3E-A107-6EC68B8126EB}" type="sibTrans" cxnId="{2A3779ED-6FA5-4D8E-9FFF-714299AED89C}">
      <dgm:prSet/>
      <dgm:spPr/>
      <dgm:t>
        <a:bodyPr/>
        <a:lstStyle/>
        <a:p>
          <a:endParaRPr lang="en-US"/>
        </a:p>
      </dgm:t>
    </dgm:pt>
    <dgm:pt modelId="{C5CC647F-8587-4F56-B35A-B078EC07649B}" type="pres">
      <dgm:prSet presAssocID="{AED09DD9-5DAC-4B7D-9B68-24EE466B9F98}" presName="cycle" presStyleCnt="0">
        <dgm:presLayoutVars>
          <dgm:dir/>
          <dgm:resizeHandles val="exact"/>
        </dgm:presLayoutVars>
      </dgm:prSet>
      <dgm:spPr/>
    </dgm:pt>
    <dgm:pt modelId="{338DBDDE-EAD6-4F06-94E1-265D2C73DF03}" type="pres">
      <dgm:prSet presAssocID="{554FA56D-9A1F-4C09-83E2-993EFBAB1FBA}" presName="node" presStyleLbl="node1" presStyleIdx="0" presStyleCnt="2">
        <dgm:presLayoutVars>
          <dgm:bulletEnabled val="1"/>
        </dgm:presLayoutVars>
      </dgm:prSet>
      <dgm:spPr/>
    </dgm:pt>
    <dgm:pt modelId="{AE677A6D-968A-4CBB-8021-3BAACE96DE80}" type="pres">
      <dgm:prSet presAssocID="{E2B27BB7-2436-4A9D-8E48-E6FF2811F8E9}" presName="sibTrans" presStyleLbl="sibTrans2D1" presStyleIdx="0" presStyleCnt="2"/>
      <dgm:spPr/>
    </dgm:pt>
    <dgm:pt modelId="{7F33D88C-F240-4CF5-8FFB-A2289FB4CA69}" type="pres">
      <dgm:prSet presAssocID="{E2B27BB7-2436-4A9D-8E48-E6FF2811F8E9}" presName="connectorText" presStyleLbl="sibTrans2D1" presStyleIdx="0" presStyleCnt="2"/>
      <dgm:spPr/>
    </dgm:pt>
    <dgm:pt modelId="{28998784-1B88-4745-94BB-BE4219422C65}" type="pres">
      <dgm:prSet presAssocID="{BEC0D66A-330C-43FC-BA00-4385CFF1978D}" presName="node" presStyleLbl="node1" presStyleIdx="1" presStyleCnt="2">
        <dgm:presLayoutVars>
          <dgm:bulletEnabled val="1"/>
        </dgm:presLayoutVars>
      </dgm:prSet>
      <dgm:spPr/>
    </dgm:pt>
    <dgm:pt modelId="{6F784035-1890-4FD3-AC1A-23D5AD7A5865}" type="pres">
      <dgm:prSet presAssocID="{C570A270-9057-4C3E-A107-6EC68B8126EB}" presName="sibTrans" presStyleLbl="sibTrans2D1" presStyleIdx="1" presStyleCnt="2"/>
      <dgm:spPr/>
    </dgm:pt>
    <dgm:pt modelId="{7509ACE1-8D28-41DB-A52A-497C0E0B8C02}" type="pres">
      <dgm:prSet presAssocID="{C570A270-9057-4C3E-A107-6EC68B8126EB}" presName="connectorText" presStyleLbl="sibTrans2D1" presStyleIdx="1" presStyleCnt="2"/>
      <dgm:spPr/>
    </dgm:pt>
  </dgm:ptLst>
  <dgm:cxnLst>
    <dgm:cxn modelId="{A869FF25-C261-42C9-91F9-09178F33AED8}" type="presOf" srcId="{E2B27BB7-2436-4A9D-8E48-E6FF2811F8E9}" destId="{7F33D88C-F240-4CF5-8FFB-A2289FB4CA69}" srcOrd="1" destOrd="0" presId="urn:microsoft.com/office/officeart/2005/8/layout/cycle2"/>
    <dgm:cxn modelId="{EBD04651-0535-4E97-BA7F-CCB007C32BEA}" type="presOf" srcId="{554FA56D-9A1F-4C09-83E2-993EFBAB1FBA}" destId="{338DBDDE-EAD6-4F06-94E1-265D2C73DF03}" srcOrd="0" destOrd="0" presId="urn:microsoft.com/office/officeart/2005/8/layout/cycle2"/>
    <dgm:cxn modelId="{14E37A56-FFED-4BBE-988C-93F590BC9D22}" srcId="{AED09DD9-5DAC-4B7D-9B68-24EE466B9F98}" destId="{554FA56D-9A1F-4C09-83E2-993EFBAB1FBA}" srcOrd="0" destOrd="0" parTransId="{476C03BE-33C7-444D-A12B-EE213B66028B}" sibTransId="{E2B27BB7-2436-4A9D-8E48-E6FF2811F8E9}"/>
    <dgm:cxn modelId="{207DFB7E-A7B4-4251-A900-41D229042B66}" type="presOf" srcId="{C570A270-9057-4C3E-A107-6EC68B8126EB}" destId="{6F784035-1890-4FD3-AC1A-23D5AD7A5865}" srcOrd="0" destOrd="0" presId="urn:microsoft.com/office/officeart/2005/8/layout/cycle2"/>
    <dgm:cxn modelId="{38FEFB8A-68F2-4B62-BB3A-A742F2322597}" type="presOf" srcId="{E2B27BB7-2436-4A9D-8E48-E6FF2811F8E9}" destId="{AE677A6D-968A-4CBB-8021-3BAACE96DE80}" srcOrd="0" destOrd="0" presId="urn:microsoft.com/office/officeart/2005/8/layout/cycle2"/>
    <dgm:cxn modelId="{DF71E49C-B13D-4950-AA8B-E96375566A42}" type="presOf" srcId="{C570A270-9057-4C3E-A107-6EC68B8126EB}" destId="{7509ACE1-8D28-41DB-A52A-497C0E0B8C02}" srcOrd="1" destOrd="0" presId="urn:microsoft.com/office/officeart/2005/8/layout/cycle2"/>
    <dgm:cxn modelId="{E256ADDD-3BEA-4F1B-94E4-2E6AA9C65F45}" type="presOf" srcId="{AED09DD9-5DAC-4B7D-9B68-24EE466B9F98}" destId="{C5CC647F-8587-4F56-B35A-B078EC07649B}" srcOrd="0" destOrd="0" presId="urn:microsoft.com/office/officeart/2005/8/layout/cycle2"/>
    <dgm:cxn modelId="{2A3779ED-6FA5-4D8E-9FFF-714299AED89C}" srcId="{AED09DD9-5DAC-4B7D-9B68-24EE466B9F98}" destId="{BEC0D66A-330C-43FC-BA00-4385CFF1978D}" srcOrd="1" destOrd="0" parTransId="{D5B2DE24-31BC-4BF9-A261-335506972E7B}" sibTransId="{C570A270-9057-4C3E-A107-6EC68B8126EB}"/>
    <dgm:cxn modelId="{6FC84DF7-ED27-4EDB-B70E-486669BD6AC3}" type="presOf" srcId="{BEC0D66A-330C-43FC-BA00-4385CFF1978D}" destId="{28998784-1B88-4745-94BB-BE4219422C65}" srcOrd="0" destOrd="0" presId="urn:microsoft.com/office/officeart/2005/8/layout/cycle2"/>
    <dgm:cxn modelId="{69C5245E-749B-45D9-A12E-D79E0D26BB5E}" type="presParOf" srcId="{C5CC647F-8587-4F56-B35A-B078EC07649B}" destId="{338DBDDE-EAD6-4F06-94E1-265D2C73DF03}" srcOrd="0" destOrd="0" presId="urn:microsoft.com/office/officeart/2005/8/layout/cycle2"/>
    <dgm:cxn modelId="{2E80DABE-FA3F-4799-9084-87CF773E62B8}" type="presParOf" srcId="{C5CC647F-8587-4F56-B35A-B078EC07649B}" destId="{AE677A6D-968A-4CBB-8021-3BAACE96DE80}" srcOrd="1" destOrd="0" presId="urn:microsoft.com/office/officeart/2005/8/layout/cycle2"/>
    <dgm:cxn modelId="{E80F6618-66B7-49B0-8B80-6233C354A9D4}" type="presParOf" srcId="{AE677A6D-968A-4CBB-8021-3BAACE96DE80}" destId="{7F33D88C-F240-4CF5-8FFB-A2289FB4CA69}" srcOrd="0" destOrd="0" presId="urn:microsoft.com/office/officeart/2005/8/layout/cycle2"/>
    <dgm:cxn modelId="{F4D3228F-A638-4FAB-BA42-985702E61541}" type="presParOf" srcId="{C5CC647F-8587-4F56-B35A-B078EC07649B}" destId="{28998784-1B88-4745-94BB-BE4219422C65}" srcOrd="2" destOrd="0" presId="urn:microsoft.com/office/officeart/2005/8/layout/cycle2"/>
    <dgm:cxn modelId="{15674A29-057B-4436-844A-8BA6E2E7072E}" type="presParOf" srcId="{C5CC647F-8587-4F56-B35A-B078EC07649B}" destId="{6F784035-1890-4FD3-AC1A-23D5AD7A5865}" srcOrd="3" destOrd="0" presId="urn:microsoft.com/office/officeart/2005/8/layout/cycle2"/>
    <dgm:cxn modelId="{84E6EAD9-A3A9-43FA-AE84-309AE5044AEF}" type="presParOf" srcId="{6F784035-1890-4FD3-AC1A-23D5AD7A5865}" destId="{7509ACE1-8D28-41DB-A52A-497C0E0B8C0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A18F8-8F5A-4F52-849D-817EBF002F75}">
      <dsp:nvSpPr>
        <dsp:cNvPr id="0" name=""/>
        <dsp:cNvSpPr/>
      </dsp:nvSpPr>
      <dsp:spPr>
        <a:xfrm>
          <a:off x="2187" y="776494"/>
          <a:ext cx="4663915" cy="279834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Primary aim of this analysis is to use patient data to estimate the average medical care expenses for  population segments. </a:t>
          </a:r>
        </a:p>
      </dsp:txBody>
      <dsp:txXfrm>
        <a:off x="84148" y="858455"/>
        <a:ext cx="4499993" cy="2634427"/>
      </dsp:txXfrm>
    </dsp:sp>
    <dsp:sp modelId="{33588F3F-CF67-4D2A-87E0-7BE816004397}">
      <dsp:nvSpPr>
        <dsp:cNvPr id="0" name=""/>
        <dsp:cNvSpPr/>
      </dsp:nvSpPr>
      <dsp:spPr>
        <a:xfrm>
          <a:off x="5132493" y="1597343"/>
          <a:ext cx="988750" cy="115665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132493" y="1828673"/>
        <a:ext cx="692125" cy="693991"/>
      </dsp:txXfrm>
    </dsp:sp>
    <dsp:sp modelId="{E13CE428-F26D-4F70-9793-B7FA418F8709}">
      <dsp:nvSpPr>
        <dsp:cNvPr id="0" name=""/>
        <dsp:cNvSpPr/>
      </dsp:nvSpPr>
      <dsp:spPr>
        <a:xfrm>
          <a:off x="6531668" y="776494"/>
          <a:ext cx="4663915" cy="2798349"/>
        </a:xfrm>
        <a:prstGeom prst="roundRect">
          <a:avLst>
            <a:gd name="adj" fmla="val 10000"/>
          </a:avLst>
        </a:prstGeom>
        <a:solidFill>
          <a:schemeClr val="accent5">
            <a:hueOff val="-6926885"/>
            <a:satOff val="-12032"/>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estimates from the analysis are crucial to create actuarial tables that set the price of yearly premiums higher or lower, depending on the expected treatment cost because the most costly conditions are rare and seemingly random and some conditions are more prevalent for certain segments of the population</a:t>
          </a:r>
        </a:p>
      </dsp:txBody>
      <dsp:txXfrm>
        <a:off x="6613629" y="858455"/>
        <a:ext cx="4499993" cy="2634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DBDDE-EAD6-4F06-94E1-265D2C73DF03}">
      <dsp:nvSpPr>
        <dsp:cNvPr id="0" name=""/>
        <dsp:cNvSpPr/>
      </dsp:nvSpPr>
      <dsp:spPr>
        <a:xfrm>
          <a:off x="1167" y="1181464"/>
          <a:ext cx="3366757" cy="336675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The lasso regression unlike the ridge regression features  the exploratory variables towards each towards zero only indicating the most potential feature to determine predictive accuracy</a:t>
          </a:r>
        </a:p>
      </dsp:txBody>
      <dsp:txXfrm>
        <a:off x="494217" y="1674514"/>
        <a:ext cx="2380657" cy="2380657"/>
      </dsp:txXfrm>
    </dsp:sp>
    <dsp:sp modelId="{AE677A6D-968A-4CBB-8021-3BAACE96DE80}">
      <dsp:nvSpPr>
        <dsp:cNvPr id="0" name=""/>
        <dsp:cNvSpPr/>
      </dsp:nvSpPr>
      <dsp:spPr>
        <a:xfrm>
          <a:off x="3105634" y="705619"/>
          <a:ext cx="2099151" cy="113628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105634" y="932875"/>
        <a:ext cx="1758267" cy="681768"/>
      </dsp:txXfrm>
    </dsp:sp>
    <dsp:sp modelId="{28998784-1B88-4745-94BB-BE4219422C65}">
      <dsp:nvSpPr>
        <dsp:cNvPr id="0" name=""/>
        <dsp:cNvSpPr/>
      </dsp:nvSpPr>
      <dsp:spPr>
        <a:xfrm>
          <a:off x="5061316" y="1181464"/>
          <a:ext cx="3366757" cy="3366757"/>
        </a:xfrm>
        <a:prstGeom prst="ellipse">
          <a:avLst/>
        </a:prstGeom>
        <a:solidFill>
          <a:schemeClr val="accent5">
            <a:hueOff val="-6926885"/>
            <a:satOff val="-12032"/>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From  detailed model predictions, we can interpret that the performance of the Lasso model is more accurate and is best suitable model with more accuracy and least RMSE and R-square.</a:t>
          </a:r>
        </a:p>
      </dsp:txBody>
      <dsp:txXfrm>
        <a:off x="5554366" y="1674514"/>
        <a:ext cx="2380657" cy="2380657"/>
      </dsp:txXfrm>
    </dsp:sp>
    <dsp:sp modelId="{6F784035-1890-4FD3-AC1A-23D5AD7A5865}">
      <dsp:nvSpPr>
        <dsp:cNvPr id="0" name=""/>
        <dsp:cNvSpPr/>
      </dsp:nvSpPr>
      <dsp:spPr>
        <a:xfrm rot="10800000">
          <a:off x="3224454" y="3887786"/>
          <a:ext cx="2099151" cy="1136280"/>
        </a:xfrm>
        <a:prstGeom prst="rightArrow">
          <a:avLst>
            <a:gd name="adj1" fmla="val 60000"/>
            <a:gd name="adj2" fmla="val 50000"/>
          </a:avLst>
        </a:prstGeom>
        <a:solidFill>
          <a:schemeClr val="accent5">
            <a:hueOff val="-6926885"/>
            <a:satOff val="-12032"/>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565338" y="4115042"/>
        <a:ext cx="1758267" cy="6817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559E4-DC7E-412A-95EF-10D2A26DD4A8}" type="datetimeFigureOut">
              <a:rPr lang="en-US"/>
              <a:t>12/10/2020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EA118-C102-4C1A-BBC3-BB55C9BE4AFC}" type="slidenum">
              <a:rPr lang="en-US"/>
              <a:t>‹#›</a:t>
            </a:fld>
            <a:endParaRPr lang="en-US"/>
          </a:p>
        </p:txBody>
      </p:sp>
    </p:spTree>
    <p:extLst>
      <p:ext uri="{BB962C8B-B14F-4D97-AF65-F5344CB8AC3E}">
        <p14:creationId xmlns:p14="http://schemas.microsoft.com/office/powerpoint/2010/main" val="377407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12/10/2020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8999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12/10/2020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4967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12/10/2020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99812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131172" y="7"/>
            <a:ext cx="4060833" cy="2707427"/>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797467" y="2366963"/>
            <a:ext cx="10962800" cy="111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200"/>
              <a:buNone/>
              <a:defRPr sz="5600">
                <a:solidFill>
                  <a:schemeClr val="lt1"/>
                </a:solidFill>
              </a:defRPr>
            </a:lvl1pPr>
            <a:lvl2pPr lvl="1" rtl="0">
              <a:spcBef>
                <a:spcPts val="0"/>
              </a:spcBef>
              <a:spcAft>
                <a:spcPts val="0"/>
              </a:spcAft>
              <a:buClr>
                <a:schemeClr val="lt1"/>
              </a:buClr>
              <a:buSzPts val="4200"/>
              <a:buNone/>
              <a:defRPr sz="5600">
                <a:solidFill>
                  <a:schemeClr val="lt1"/>
                </a:solidFill>
              </a:defRPr>
            </a:lvl2pPr>
            <a:lvl3pPr lvl="2" rtl="0">
              <a:spcBef>
                <a:spcPts val="0"/>
              </a:spcBef>
              <a:spcAft>
                <a:spcPts val="0"/>
              </a:spcAft>
              <a:buClr>
                <a:schemeClr val="lt1"/>
              </a:buClr>
              <a:buSzPts val="4200"/>
              <a:buNone/>
              <a:defRPr sz="5600">
                <a:solidFill>
                  <a:schemeClr val="lt1"/>
                </a:solidFill>
              </a:defRPr>
            </a:lvl3pPr>
            <a:lvl4pPr lvl="3" rtl="0">
              <a:spcBef>
                <a:spcPts val="0"/>
              </a:spcBef>
              <a:spcAft>
                <a:spcPts val="0"/>
              </a:spcAft>
              <a:buClr>
                <a:schemeClr val="lt1"/>
              </a:buClr>
              <a:buSzPts val="4200"/>
              <a:buNone/>
              <a:defRPr sz="5600">
                <a:solidFill>
                  <a:schemeClr val="lt1"/>
                </a:solidFill>
              </a:defRPr>
            </a:lvl4pPr>
            <a:lvl5pPr lvl="4" rtl="0">
              <a:spcBef>
                <a:spcPts val="0"/>
              </a:spcBef>
              <a:spcAft>
                <a:spcPts val="0"/>
              </a:spcAft>
              <a:buClr>
                <a:schemeClr val="lt1"/>
              </a:buClr>
              <a:buSzPts val="4200"/>
              <a:buNone/>
              <a:defRPr sz="5600">
                <a:solidFill>
                  <a:schemeClr val="lt1"/>
                </a:solidFill>
              </a:defRPr>
            </a:lvl5pPr>
            <a:lvl6pPr lvl="5" rtl="0">
              <a:spcBef>
                <a:spcPts val="0"/>
              </a:spcBef>
              <a:spcAft>
                <a:spcPts val="0"/>
              </a:spcAft>
              <a:buClr>
                <a:schemeClr val="lt1"/>
              </a:buClr>
              <a:buSzPts val="4200"/>
              <a:buNone/>
              <a:defRPr sz="5600">
                <a:solidFill>
                  <a:schemeClr val="lt1"/>
                </a:solidFill>
              </a:defRPr>
            </a:lvl6pPr>
            <a:lvl7pPr lvl="6" rtl="0">
              <a:spcBef>
                <a:spcPts val="0"/>
              </a:spcBef>
              <a:spcAft>
                <a:spcPts val="0"/>
              </a:spcAft>
              <a:buClr>
                <a:schemeClr val="lt1"/>
              </a:buClr>
              <a:buSzPts val="4200"/>
              <a:buNone/>
              <a:defRPr sz="5600">
                <a:solidFill>
                  <a:schemeClr val="lt1"/>
                </a:solidFill>
              </a:defRPr>
            </a:lvl7pPr>
            <a:lvl8pPr lvl="7" rtl="0">
              <a:spcBef>
                <a:spcPts val="0"/>
              </a:spcBef>
              <a:spcAft>
                <a:spcPts val="0"/>
              </a:spcAft>
              <a:buClr>
                <a:schemeClr val="lt1"/>
              </a:buClr>
              <a:buSzPts val="4200"/>
              <a:buNone/>
              <a:defRPr sz="5600">
                <a:solidFill>
                  <a:schemeClr val="lt1"/>
                </a:solidFill>
              </a:defRPr>
            </a:lvl8pPr>
            <a:lvl9pPr lvl="8" rtl="0">
              <a:spcBef>
                <a:spcPts val="0"/>
              </a:spcBef>
              <a:spcAft>
                <a:spcPts val="0"/>
              </a:spcAft>
              <a:buClr>
                <a:schemeClr val="lt1"/>
              </a:buClr>
              <a:buSzPts val="4200"/>
              <a:buNone/>
              <a:defRPr sz="5600">
                <a:solidFill>
                  <a:schemeClr val="lt1"/>
                </a:solidFill>
              </a:defRPr>
            </a:lvl9pPr>
          </a:lstStyle>
          <a:p>
            <a:endParaRPr/>
          </a:p>
        </p:txBody>
      </p:sp>
      <p:sp>
        <p:nvSpPr>
          <p:cNvPr id="17" name="Google Shape;17;p2"/>
          <p:cNvSpPr txBox="1">
            <a:spLocks noGrp="1"/>
          </p:cNvSpPr>
          <p:nvPr>
            <p:ph type="subTitle" idx="1"/>
          </p:nvPr>
        </p:nvSpPr>
        <p:spPr>
          <a:xfrm>
            <a:off x="797451" y="3621217"/>
            <a:ext cx="10962800" cy="5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2800">
                <a:solidFill>
                  <a:schemeClr val="lt1"/>
                </a:solidFill>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18" name="Google Shape;18;p2"/>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8131172" y="7"/>
            <a:ext cx="4060833" cy="2707427"/>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797467" y="2869796"/>
            <a:ext cx="10962800" cy="111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5600">
                <a:solidFill>
                  <a:schemeClr val="lt1"/>
                </a:solidFill>
              </a:defRPr>
            </a:lvl1pPr>
            <a:lvl2pPr lvl="1" rtl="0">
              <a:spcBef>
                <a:spcPts val="0"/>
              </a:spcBef>
              <a:spcAft>
                <a:spcPts val="0"/>
              </a:spcAft>
              <a:buClr>
                <a:schemeClr val="lt1"/>
              </a:buClr>
              <a:buSzPts val="4200"/>
              <a:buNone/>
              <a:defRPr sz="5600">
                <a:solidFill>
                  <a:schemeClr val="lt1"/>
                </a:solidFill>
              </a:defRPr>
            </a:lvl2pPr>
            <a:lvl3pPr lvl="2" rtl="0">
              <a:spcBef>
                <a:spcPts val="0"/>
              </a:spcBef>
              <a:spcAft>
                <a:spcPts val="0"/>
              </a:spcAft>
              <a:buClr>
                <a:schemeClr val="lt1"/>
              </a:buClr>
              <a:buSzPts val="4200"/>
              <a:buNone/>
              <a:defRPr sz="5600">
                <a:solidFill>
                  <a:schemeClr val="lt1"/>
                </a:solidFill>
              </a:defRPr>
            </a:lvl3pPr>
            <a:lvl4pPr lvl="3" rtl="0">
              <a:spcBef>
                <a:spcPts val="0"/>
              </a:spcBef>
              <a:spcAft>
                <a:spcPts val="0"/>
              </a:spcAft>
              <a:buClr>
                <a:schemeClr val="lt1"/>
              </a:buClr>
              <a:buSzPts val="4200"/>
              <a:buNone/>
              <a:defRPr sz="5600">
                <a:solidFill>
                  <a:schemeClr val="lt1"/>
                </a:solidFill>
              </a:defRPr>
            </a:lvl4pPr>
            <a:lvl5pPr lvl="4" rtl="0">
              <a:spcBef>
                <a:spcPts val="0"/>
              </a:spcBef>
              <a:spcAft>
                <a:spcPts val="0"/>
              </a:spcAft>
              <a:buClr>
                <a:schemeClr val="lt1"/>
              </a:buClr>
              <a:buSzPts val="4200"/>
              <a:buNone/>
              <a:defRPr sz="5600">
                <a:solidFill>
                  <a:schemeClr val="lt1"/>
                </a:solidFill>
              </a:defRPr>
            </a:lvl5pPr>
            <a:lvl6pPr lvl="5" rtl="0">
              <a:spcBef>
                <a:spcPts val="0"/>
              </a:spcBef>
              <a:spcAft>
                <a:spcPts val="0"/>
              </a:spcAft>
              <a:buClr>
                <a:schemeClr val="lt1"/>
              </a:buClr>
              <a:buSzPts val="4200"/>
              <a:buNone/>
              <a:defRPr sz="5600">
                <a:solidFill>
                  <a:schemeClr val="lt1"/>
                </a:solidFill>
              </a:defRPr>
            </a:lvl6pPr>
            <a:lvl7pPr lvl="6" rtl="0">
              <a:spcBef>
                <a:spcPts val="0"/>
              </a:spcBef>
              <a:spcAft>
                <a:spcPts val="0"/>
              </a:spcAft>
              <a:buClr>
                <a:schemeClr val="lt1"/>
              </a:buClr>
              <a:buSzPts val="4200"/>
              <a:buNone/>
              <a:defRPr sz="5600">
                <a:solidFill>
                  <a:schemeClr val="lt1"/>
                </a:solidFill>
              </a:defRPr>
            </a:lvl7pPr>
            <a:lvl8pPr lvl="7" rtl="0">
              <a:spcBef>
                <a:spcPts val="0"/>
              </a:spcBef>
              <a:spcAft>
                <a:spcPts val="0"/>
              </a:spcAft>
              <a:buClr>
                <a:schemeClr val="lt1"/>
              </a:buClr>
              <a:buSzPts val="4200"/>
              <a:buNone/>
              <a:defRPr sz="5600">
                <a:solidFill>
                  <a:schemeClr val="lt1"/>
                </a:solidFill>
              </a:defRPr>
            </a:lvl8pPr>
            <a:lvl9pPr lvl="8" rtl="0">
              <a:spcBef>
                <a:spcPts val="0"/>
              </a:spcBef>
              <a:spcAft>
                <a:spcPts val="0"/>
              </a:spcAft>
              <a:buClr>
                <a:schemeClr val="lt1"/>
              </a:buClr>
              <a:buSzPts val="4200"/>
              <a:buNone/>
              <a:defRPr sz="5600">
                <a:solidFill>
                  <a:schemeClr val="lt1"/>
                </a:solidFill>
              </a:defRPr>
            </a:lvl9pPr>
          </a:lstStyle>
          <a:p>
            <a:endParaRPr/>
          </a:p>
        </p:txBody>
      </p:sp>
      <p:sp>
        <p:nvSpPr>
          <p:cNvPr id="27" name="Google Shape;27;p3"/>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5204893"/>
            <a:ext cx="12192000" cy="1653233"/>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415600" y="1639833"/>
            <a:ext cx="11360800" cy="44520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37" name="Google Shape;37;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415600" y="1639967"/>
            <a:ext cx="5333200" cy="44520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9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41" name="Google Shape;41;p5"/>
          <p:cNvSpPr txBox="1">
            <a:spLocks noGrp="1"/>
          </p:cNvSpPr>
          <p:nvPr>
            <p:ph type="body" idx="2"/>
          </p:nvPr>
        </p:nvSpPr>
        <p:spPr>
          <a:xfrm>
            <a:off x="6443200" y="1639967"/>
            <a:ext cx="5333200" cy="44520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9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42" name="Google Shape;42;p5"/>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48" name="Google Shape;48;p7"/>
          <p:cNvSpPr txBox="1">
            <a:spLocks noGrp="1"/>
          </p:cNvSpPr>
          <p:nvPr>
            <p:ph type="body" idx="1"/>
          </p:nvPr>
        </p:nvSpPr>
        <p:spPr>
          <a:xfrm>
            <a:off x="415600" y="1954405"/>
            <a:ext cx="3744000" cy="41376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49" name="Google Shape;49;p7"/>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8131172" y="7"/>
            <a:ext cx="4060833" cy="2707427"/>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58" name="Google Shape;58;p8"/>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6096000" y="-2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354000" y="1534800"/>
            <a:ext cx="5393600" cy="208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5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63" name="Google Shape;63;p9"/>
          <p:cNvSpPr txBox="1">
            <a:spLocks noGrp="1"/>
          </p:cNvSpPr>
          <p:nvPr>
            <p:ph type="subTitle" idx="1"/>
          </p:nvPr>
        </p:nvSpPr>
        <p:spPr>
          <a:xfrm>
            <a:off x="354000" y="3692001"/>
            <a:ext cx="5393600" cy="169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4" name="Google Shape;64;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chemeClr val="lt1"/>
              </a:buClr>
              <a:buSzPts val="1800"/>
              <a:buChar char="●"/>
              <a:defRPr>
                <a:solidFill>
                  <a:schemeClr val="lt1"/>
                </a:solidFill>
              </a:defRPr>
            </a:lvl1pPr>
            <a:lvl2pPr marL="1219170" lvl="1" indent="-423323" rtl="0">
              <a:spcBef>
                <a:spcPts val="2133"/>
              </a:spcBef>
              <a:spcAft>
                <a:spcPts val="0"/>
              </a:spcAft>
              <a:buClr>
                <a:schemeClr val="lt1"/>
              </a:buClr>
              <a:buSzPts val="1400"/>
              <a:buChar char="○"/>
              <a:defRPr>
                <a:solidFill>
                  <a:schemeClr val="lt1"/>
                </a:solidFill>
              </a:defRPr>
            </a:lvl2pPr>
            <a:lvl3pPr marL="1828754" lvl="2" indent="-423323" rtl="0">
              <a:spcBef>
                <a:spcPts val="2133"/>
              </a:spcBef>
              <a:spcAft>
                <a:spcPts val="0"/>
              </a:spcAft>
              <a:buClr>
                <a:schemeClr val="lt1"/>
              </a:buClr>
              <a:buSzPts val="1400"/>
              <a:buChar char="■"/>
              <a:defRPr>
                <a:solidFill>
                  <a:schemeClr val="lt1"/>
                </a:solidFill>
              </a:defRPr>
            </a:lvl3pPr>
            <a:lvl4pPr marL="2438339" lvl="3" indent="-423323" rtl="0">
              <a:spcBef>
                <a:spcPts val="2133"/>
              </a:spcBef>
              <a:spcAft>
                <a:spcPts val="0"/>
              </a:spcAft>
              <a:buClr>
                <a:schemeClr val="lt1"/>
              </a:buClr>
              <a:buSzPts val="1400"/>
              <a:buChar char="●"/>
              <a:defRPr>
                <a:solidFill>
                  <a:schemeClr val="lt1"/>
                </a:solidFill>
              </a:defRPr>
            </a:lvl4pPr>
            <a:lvl5pPr marL="3047924" lvl="4" indent="-423323" rtl="0">
              <a:spcBef>
                <a:spcPts val="2133"/>
              </a:spcBef>
              <a:spcAft>
                <a:spcPts val="0"/>
              </a:spcAft>
              <a:buClr>
                <a:schemeClr val="lt1"/>
              </a:buClr>
              <a:buSzPts val="1400"/>
              <a:buChar char="○"/>
              <a:defRPr>
                <a:solidFill>
                  <a:schemeClr val="lt1"/>
                </a:solidFill>
              </a:defRPr>
            </a:lvl5pPr>
            <a:lvl6pPr marL="3657509" lvl="5" indent="-423323" rtl="0">
              <a:spcBef>
                <a:spcPts val="2133"/>
              </a:spcBef>
              <a:spcAft>
                <a:spcPts val="0"/>
              </a:spcAft>
              <a:buClr>
                <a:schemeClr val="lt1"/>
              </a:buClr>
              <a:buSzPts val="1400"/>
              <a:buChar char="■"/>
              <a:defRPr>
                <a:solidFill>
                  <a:schemeClr val="lt1"/>
                </a:solidFill>
              </a:defRPr>
            </a:lvl6pPr>
            <a:lvl7pPr marL="4267093" lvl="6" indent="-423323" rtl="0">
              <a:spcBef>
                <a:spcPts val="2133"/>
              </a:spcBef>
              <a:spcAft>
                <a:spcPts val="0"/>
              </a:spcAft>
              <a:buClr>
                <a:schemeClr val="lt1"/>
              </a:buClr>
              <a:buSzPts val="1400"/>
              <a:buChar char="●"/>
              <a:defRPr>
                <a:solidFill>
                  <a:schemeClr val="lt1"/>
                </a:solidFill>
              </a:defRPr>
            </a:lvl7pPr>
            <a:lvl8pPr marL="4876678" lvl="7" indent="-423323" rtl="0">
              <a:spcBef>
                <a:spcPts val="2133"/>
              </a:spcBef>
              <a:spcAft>
                <a:spcPts val="0"/>
              </a:spcAft>
              <a:buClr>
                <a:schemeClr val="lt1"/>
              </a:buClr>
              <a:buSzPts val="1400"/>
              <a:buChar char="○"/>
              <a:defRPr>
                <a:solidFill>
                  <a:schemeClr val="lt1"/>
                </a:solidFill>
              </a:defRPr>
            </a:lvl8pPr>
            <a:lvl9pPr marL="5486263" lvl="8" indent="-423323" rtl="0">
              <a:spcBef>
                <a:spcPts val="2133"/>
              </a:spcBef>
              <a:spcAft>
                <a:spcPts val="2133"/>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12/10/2020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479651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426000" y="5640767"/>
            <a:ext cx="7998400" cy="7984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8131172" y="7"/>
            <a:ext cx="4060833" cy="2707427"/>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415600" y="1674733"/>
            <a:ext cx="11360800" cy="270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None/>
              <a:defRPr sz="16000">
                <a:solidFill>
                  <a:schemeClr val="lt1"/>
                </a:solidFill>
              </a:defRPr>
            </a:lvl1pPr>
            <a:lvl2pPr lvl="1" algn="ctr" rtl="0">
              <a:spcBef>
                <a:spcPts val="0"/>
              </a:spcBef>
              <a:spcAft>
                <a:spcPts val="0"/>
              </a:spcAft>
              <a:buClr>
                <a:schemeClr val="lt1"/>
              </a:buClr>
              <a:buSzPts val="12000"/>
              <a:buNone/>
              <a:defRPr sz="16000">
                <a:solidFill>
                  <a:schemeClr val="lt1"/>
                </a:solidFill>
              </a:defRPr>
            </a:lvl2pPr>
            <a:lvl3pPr lvl="2" algn="ctr" rtl="0">
              <a:spcBef>
                <a:spcPts val="0"/>
              </a:spcBef>
              <a:spcAft>
                <a:spcPts val="0"/>
              </a:spcAft>
              <a:buClr>
                <a:schemeClr val="lt1"/>
              </a:buClr>
              <a:buSzPts val="12000"/>
              <a:buNone/>
              <a:defRPr sz="16000">
                <a:solidFill>
                  <a:schemeClr val="lt1"/>
                </a:solidFill>
              </a:defRPr>
            </a:lvl3pPr>
            <a:lvl4pPr lvl="3" algn="ctr" rtl="0">
              <a:spcBef>
                <a:spcPts val="0"/>
              </a:spcBef>
              <a:spcAft>
                <a:spcPts val="0"/>
              </a:spcAft>
              <a:buClr>
                <a:schemeClr val="lt1"/>
              </a:buClr>
              <a:buSzPts val="12000"/>
              <a:buNone/>
              <a:defRPr sz="16000">
                <a:solidFill>
                  <a:schemeClr val="lt1"/>
                </a:solidFill>
              </a:defRPr>
            </a:lvl4pPr>
            <a:lvl5pPr lvl="4" algn="ctr" rtl="0">
              <a:spcBef>
                <a:spcPts val="0"/>
              </a:spcBef>
              <a:spcAft>
                <a:spcPts val="0"/>
              </a:spcAft>
              <a:buClr>
                <a:schemeClr val="lt1"/>
              </a:buClr>
              <a:buSzPts val="12000"/>
              <a:buNone/>
              <a:defRPr sz="16000">
                <a:solidFill>
                  <a:schemeClr val="lt1"/>
                </a:solidFill>
              </a:defRPr>
            </a:lvl5pPr>
            <a:lvl6pPr lvl="5" algn="ctr" rtl="0">
              <a:spcBef>
                <a:spcPts val="0"/>
              </a:spcBef>
              <a:spcAft>
                <a:spcPts val="0"/>
              </a:spcAft>
              <a:buClr>
                <a:schemeClr val="lt1"/>
              </a:buClr>
              <a:buSzPts val="12000"/>
              <a:buNone/>
              <a:defRPr sz="16000">
                <a:solidFill>
                  <a:schemeClr val="lt1"/>
                </a:solidFill>
              </a:defRPr>
            </a:lvl6pPr>
            <a:lvl7pPr lvl="6" algn="ctr" rtl="0">
              <a:spcBef>
                <a:spcPts val="0"/>
              </a:spcBef>
              <a:spcAft>
                <a:spcPts val="0"/>
              </a:spcAft>
              <a:buClr>
                <a:schemeClr val="lt1"/>
              </a:buClr>
              <a:buSzPts val="12000"/>
              <a:buNone/>
              <a:defRPr sz="16000">
                <a:solidFill>
                  <a:schemeClr val="lt1"/>
                </a:solidFill>
              </a:defRPr>
            </a:lvl7pPr>
            <a:lvl8pPr lvl="7" algn="ctr" rtl="0">
              <a:spcBef>
                <a:spcPts val="0"/>
              </a:spcBef>
              <a:spcAft>
                <a:spcPts val="0"/>
              </a:spcAft>
              <a:buClr>
                <a:schemeClr val="lt1"/>
              </a:buClr>
              <a:buSzPts val="12000"/>
              <a:buNone/>
              <a:defRPr sz="16000">
                <a:solidFill>
                  <a:schemeClr val="lt1"/>
                </a:solidFill>
              </a:defRPr>
            </a:lvl8pPr>
            <a:lvl9pPr lvl="8" algn="ctr" rtl="0">
              <a:spcBef>
                <a:spcPts val="0"/>
              </a:spcBef>
              <a:spcAft>
                <a:spcPts val="0"/>
              </a:spcAft>
              <a:buClr>
                <a:schemeClr val="lt1"/>
              </a:buClr>
              <a:buSzPts val="12000"/>
              <a:buNone/>
              <a:defRPr sz="16000">
                <a:solidFill>
                  <a:schemeClr val="lt1"/>
                </a:solidFill>
              </a:defRPr>
            </a:lvl9pPr>
          </a:lstStyle>
          <a:p>
            <a:r>
              <a:t>xx%</a:t>
            </a:r>
          </a:p>
        </p:txBody>
      </p:sp>
      <p:sp>
        <p:nvSpPr>
          <p:cNvPr id="77" name="Google Shape;77;p11"/>
          <p:cNvSpPr txBox="1">
            <a:spLocks noGrp="1"/>
          </p:cNvSpPr>
          <p:nvPr>
            <p:ph type="body" idx="1"/>
          </p:nvPr>
        </p:nvSpPr>
        <p:spPr>
          <a:xfrm>
            <a:off x="415600" y="4492300"/>
            <a:ext cx="11360800" cy="17092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Clr>
                <a:schemeClr val="lt1"/>
              </a:buClr>
              <a:buSzPts val="1800"/>
              <a:buChar char="●"/>
              <a:defRPr>
                <a:solidFill>
                  <a:schemeClr val="lt1"/>
                </a:solidFill>
              </a:defRPr>
            </a:lvl1pPr>
            <a:lvl2pPr marL="1219170" lvl="1" indent="-423323" algn="ctr" rtl="0">
              <a:spcBef>
                <a:spcPts val="2133"/>
              </a:spcBef>
              <a:spcAft>
                <a:spcPts val="0"/>
              </a:spcAft>
              <a:buClr>
                <a:schemeClr val="lt1"/>
              </a:buClr>
              <a:buSzPts val="1400"/>
              <a:buChar char="○"/>
              <a:defRPr>
                <a:solidFill>
                  <a:schemeClr val="lt1"/>
                </a:solidFill>
              </a:defRPr>
            </a:lvl2pPr>
            <a:lvl3pPr marL="1828754" lvl="2" indent="-423323" algn="ctr" rtl="0">
              <a:spcBef>
                <a:spcPts val="2133"/>
              </a:spcBef>
              <a:spcAft>
                <a:spcPts val="0"/>
              </a:spcAft>
              <a:buClr>
                <a:schemeClr val="lt1"/>
              </a:buClr>
              <a:buSzPts val="1400"/>
              <a:buChar char="■"/>
              <a:defRPr>
                <a:solidFill>
                  <a:schemeClr val="lt1"/>
                </a:solidFill>
              </a:defRPr>
            </a:lvl3pPr>
            <a:lvl4pPr marL="2438339" lvl="3" indent="-423323" algn="ctr" rtl="0">
              <a:spcBef>
                <a:spcPts val="2133"/>
              </a:spcBef>
              <a:spcAft>
                <a:spcPts val="0"/>
              </a:spcAft>
              <a:buClr>
                <a:schemeClr val="lt1"/>
              </a:buClr>
              <a:buSzPts val="1400"/>
              <a:buChar char="●"/>
              <a:defRPr>
                <a:solidFill>
                  <a:schemeClr val="lt1"/>
                </a:solidFill>
              </a:defRPr>
            </a:lvl4pPr>
            <a:lvl5pPr marL="3047924" lvl="4" indent="-423323" algn="ctr" rtl="0">
              <a:spcBef>
                <a:spcPts val="2133"/>
              </a:spcBef>
              <a:spcAft>
                <a:spcPts val="0"/>
              </a:spcAft>
              <a:buClr>
                <a:schemeClr val="lt1"/>
              </a:buClr>
              <a:buSzPts val="1400"/>
              <a:buChar char="○"/>
              <a:defRPr>
                <a:solidFill>
                  <a:schemeClr val="lt1"/>
                </a:solidFill>
              </a:defRPr>
            </a:lvl5pPr>
            <a:lvl6pPr marL="3657509" lvl="5" indent="-423323" algn="ctr" rtl="0">
              <a:spcBef>
                <a:spcPts val="2133"/>
              </a:spcBef>
              <a:spcAft>
                <a:spcPts val="0"/>
              </a:spcAft>
              <a:buClr>
                <a:schemeClr val="lt1"/>
              </a:buClr>
              <a:buSzPts val="1400"/>
              <a:buChar char="■"/>
              <a:defRPr>
                <a:solidFill>
                  <a:schemeClr val="lt1"/>
                </a:solidFill>
              </a:defRPr>
            </a:lvl6pPr>
            <a:lvl7pPr marL="4267093" lvl="6" indent="-423323" algn="ctr" rtl="0">
              <a:spcBef>
                <a:spcPts val="2133"/>
              </a:spcBef>
              <a:spcAft>
                <a:spcPts val="0"/>
              </a:spcAft>
              <a:buClr>
                <a:schemeClr val="lt1"/>
              </a:buClr>
              <a:buSzPts val="1400"/>
              <a:buChar char="●"/>
              <a:defRPr>
                <a:solidFill>
                  <a:schemeClr val="lt1"/>
                </a:solidFill>
              </a:defRPr>
            </a:lvl7pPr>
            <a:lvl8pPr marL="4876678" lvl="7" indent="-423323" algn="ctr" rtl="0">
              <a:spcBef>
                <a:spcPts val="2133"/>
              </a:spcBef>
              <a:spcAft>
                <a:spcPts val="0"/>
              </a:spcAft>
              <a:buClr>
                <a:schemeClr val="lt1"/>
              </a:buClr>
              <a:buSzPts val="1400"/>
              <a:buChar char="○"/>
              <a:defRPr>
                <a:solidFill>
                  <a:schemeClr val="lt1"/>
                </a:solidFill>
              </a:defRPr>
            </a:lvl8pPr>
            <a:lvl9pPr marL="5486263" lvl="8" indent="-423323" algn="ctr" rtl="0">
              <a:spcBef>
                <a:spcPts val="2133"/>
              </a:spcBef>
              <a:spcAft>
                <a:spcPts val="2133"/>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12/10/2020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1791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12/10/2020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01937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12/10/2020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4272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12/10/2020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54500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12/10/2020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70433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12/10/2020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2884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12/10/2020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139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12/10/2020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19886632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84" r:id="rId6"/>
    <p:sldLayoutId id="2147483680" r:id="rId7"/>
    <p:sldLayoutId id="2147483681" r:id="rId8"/>
    <p:sldLayoutId id="2147483682" r:id="rId9"/>
    <p:sldLayoutId id="2147483683"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46667"/>
            <a:ext cx="11360800" cy="810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639833"/>
            <a:ext cx="11360800" cy="4452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80575" y="6201587"/>
            <a:ext cx="731600" cy="524800"/>
          </a:xfrm>
          <a:prstGeom prst="rect">
            <a:avLst/>
          </a:prstGeom>
          <a:noFill/>
          <a:ln>
            <a:noFill/>
          </a:ln>
        </p:spPr>
        <p:txBody>
          <a:bodyPr spcFirstLastPara="1" wrap="square" lIns="91425" tIns="91425" rIns="91425" bIns="91425" anchor="ctr" anchorCtr="0">
            <a:noAutofit/>
          </a:bodyPr>
          <a:lstStyle>
            <a:lvl1pPr lvl="0" algn="r" rtl="0">
              <a:buNone/>
              <a:defRPr sz="1300">
                <a:solidFill>
                  <a:schemeClr val="lt1"/>
                </a:solidFill>
                <a:latin typeface="Roboto"/>
                <a:ea typeface="Roboto"/>
                <a:cs typeface="Roboto"/>
                <a:sym typeface="Roboto"/>
              </a:defRPr>
            </a:lvl1pPr>
            <a:lvl2pPr lvl="1" algn="r" rtl="0">
              <a:buNone/>
              <a:defRPr sz="1300">
                <a:solidFill>
                  <a:schemeClr val="lt1"/>
                </a:solidFill>
                <a:latin typeface="Roboto"/>
                <a:ea typeface="Roboto"/>
                <a:cs typeface="Roboto"/>
                <a:sym typeface="Roboto"/>
              </a:defRPr>
            </a:lvl2pPr>
            <a:lvl3pPr lvl="2" algn="r" rtl="0">
              <a:buNone/>
              <a:defRPr sz="1300">
                <a:solidFill>
                  <a:schemeClr val="lt1"/>
                </a:solidFill>
                <a:latin typeface="Roboto"/>
                <a:ea typeface="Roboto"/>
                <a:cs typeface="Roboto"/>
                <a:sym typeface="Roboto"/>
              </a:defRPr>
            </a:lvl3pPr>
            <a:lvl4pPr lvl="3" algn="r" rtl="0">
              <a:buNone/>
              <a:defRPr sz="1300">
                <a:solidFill>
                  <a:schemeClr val="lt1"/>
                </a:solidFill>
                <a:latin typeface="Roboto"/>
                <a:ea typeface="Roboto"/>
                <a:cs typeface="Roboto"/>
                <a:sym typeface="Roboto"/>
              </a:defRPr>
            </a:lvl4pPr>
            <a:lvl5pPr lvl="4" algn="r" rtl="0">
              <a:buNone/>
              <a:defRPr sz="1300">
                <a:solidFill>
                  <a:schemeClr val="lt1"/>
                </a:solidFill>
                <a:latin typeface="Roboto"/>
                <a:ea typeface="Roboto"/>
                <a:cs typeface="Roboto"/>
                <a:sym typeface="Roboto"/>
              </a:defRPr>
            </a:lvl5pPr>
            <a:lvl6pPr lvl="5" algn="r" rtl="0">
              <a:buNone/>
              <a:defRPr sz="1300">
                <a:solidFill>
                  <a:schemeClr val="lt1"/>
                </a:solidFill>
                <a:latin typeface="Roboto"/>
                <a:ea typeface="Roboto"/>
                <a:cs typeface="Roboto"/>
                <a:sym typeface="Roboto"/>
              </a:defRPr>
            </a:lvl6pPr>
            <a:lvl7pPr lvl="6" algn="r" rtl="0">
              <a:buNone/>
              <a:defRPr sz="1300">
                <a:solidFill>
                  <a:schemeClr val="lt1"/>
                </a:solidFill>
                <a:latin typeface="Roboto"/>
                <a:ea typeface="Roboto"/>
                <a:cs typeface="Roboto"/>
                <a:sym typeface="Roboto"/>
              </a:defRPr>
            </a:lvl7pPr>
            <a:lvl8pPr lvl="7" algn="r" rtl="0">
              <a:buNone/>
              <a:defRPr sz="1300">
                <a:solidFill>
                  <a:schemeClr val="lt1"/>
                </a:solidFill>
                <a:latin typeface="Roboto"/>
                <a:ea typeface="Roboto"/>
                <a:cs typeface="Roboto"/>
                <a:sym typeface="Roboto"/>
              </a:defRPr>
            </a:lvl8pPr>
            <a:lvl9pPr lvl="8" algn="r" rtl="0">
              <a:buNone/>
              <a:defRPr sz="13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40033" y="0"/>
            <a:ext cx="8032800" cy="2824000"/>
          </a:xfrm>
          <a:prstGeom prst="rect">
            <a:avLst/>
          </a:prstGeom>
        </p:spPr>
        <p:txBody>
          <a:bodyPr spcFirstLastPara="1" wrap="square" lIns="121900" tIns="121900" rIns="121900" bIns="121900" anchor="b" anchorCtr="0">
            <a:noAutofit/>
          </a:bodyPr>
          <a:lstStyle/>
          <a:p>
            <a:r>
              <a:rPr lang="en" sz="4900" b="1">
                <a:solidFill>
                  <a:srgbClr val="000000"/>
                </a:solidFill>
                <a:latin typeface="Times New Roman"/>
                <a:ea typeface="Times New Roman"/>
                <a:cs typeface="Times New Roman"/>
                <a:sym typeface="Times New Roman"/>
              </a:rPr>
              <a:t>HEALTH CARE COST PREDICTION</a:t>
            </a:r>
            <a:endParaRPr sz="4900" b="1">
              <a:solidFill>
                <a:srgbClr val="000000"/>
              </a:solidFill>
              <a:latin typeface="Times New Roman"/>
              <a:ea typeface="Times New Roman"/>
              <a:cs typeface="Times New Roman"/>
              <a:sym typeface="Times New Roman"/>
            </a:endParaRPr>
          </a:p>
          <a:p>
            <a:endParaRPr/>
          </a:p>
        </p:txBody>
      </p:sp>
      <p:sp>
        <p:nvSpPr>
          <p:cNvPr id="86" name="Google Shape;86;p13"/>
          <p:cNvSpPr txBox="1">
            <a:spLocks noGrp="1"/>
          </p:cNvSpPr>
          <p:nvPr>
            <p:ph type="subTitle" idx="1"/>
          </p:nvPr>
        </p:nvSpPr>
        <p:spPr>
          <a:xfrm>
            <a:off x="140033" y="2674600"/>
            <a:ext cx="4432000" cy="4183600"/>
          </a:xfrm>
          <a:prstGeom prst="rect">
            <a:avLst/>
          </a:prstGeom>
        </p:spPr>
        <p:txBody>
          <a:bodyPr spcFirstLastPara="1" wrap="square" lIns="121900" tIns="121900" rIns="121900" bIns="121900" anchor="t" anchorCtr="0">
            <a:noAutofit/>
          </a:bodyPr>
          <a:lstStyle/>
          <a:p>
            <a:pPr marL="0" indent="0"/>
            <a:r>
              <a:rPr lang="en" sz="2400" b="1">
                <a:solidFill>
                  <a:srgbClr val="000000"/>
                </a:solidFill>
                <a:latin typeface="Times New Roman"/>
                <a:ea typeface="Times New Roman"/>
                <a:cs typeface="Times New Roman"/>
                <a:sym typeface="Times New Roman"/>
              </a:rPr>
              <a:t>TEAM MEMBERS:-</a:t>
            </a:r>
            <a:endParaRPr sz="2400" b="1">
              <a:solidFill>
                <a:srgbClr val="000000"/>
              </a:solidFill>
              <a:latin typeface="Times New Roman"/>
              <a:ea typeface="Times New Roman"/>
              <a:cs typeface="Times New Roman"/>
              <a:sym typeface="Times New Roman"/>
            </a:endParaRPr>
          </a:p>
          <a:p>
            <a:pPr marL="0" indent="0"/>
            <a:endParaRPr sz="2700" b="1">
              <a:solidFill>
                <a:srgbClr val="000000"/>
              </a:solidFill>
              <a:latin typeface="Times New Roman"/>
              <a:ea typeface="Times New Roman"/>
              <a:cs typeface="Times New Roman"/>
              <a:sym typeface="Times New Roman"/>
            </a:endParaRPr>
          </a:p>
          <a:p>
            <a:pPr marL="0" indent="0"/>
            <a:r>
              <a:rPr lang="en" sz="1900" b="1">
                <a:solidFill>
                  <a:srgbClr val="000000"/>
                </a:solidFill>
                <a:latin typeface="Times New Roman"/>
                <a:ea typeface="Times New Roman"/>
                <a:cs typeface="Times New Roman"/>
                <a:sym typeface="Times New Roman"/>
              </a:rPr>
              <a:t>MAYANK KUMAR PANDEY</a:t>
            </a:r>
            <a:endParaRPr sz="1900" b="1">
              <a:solidFill>
                <a:srgbClr val="000000"/>
              </a:solidFill>
              <a:latin typeface="Times New Roman"/>
              <a:ea typeface="Times New Roman"/>
              <a:cs typeface="Times New Roman"/>
              <a:sym typeface="Times New Roman"/>
            </a:endParaRPr>
          </a:p>
          <a:p>
            <a:pPr marL="0" indent="0"/>
            <a:r>
              <a:rPr lang="en" sz="1900" b="1">
                <a:solidFill>
                  <a:srgbClr val="000000"/>
                </a:solidFill>
                <a:latin typeface="Times New Roman"/>
                <a:ea typeface="Times New Roman"/>
                <a:cs typeface="Times New Roman"/>
                <a:sym typeface="Times New Roman"/>
              </a:rPr>
              <a:t>HARSHINI NARAMBATLA</a:t>
            </a:r>
            <a:endParaRPr sz="1900" b="1">
              <a:solidFill>
                <a:srgbClr val="000000"/>
              </a:solidFill>
              <a:latin typeface="Times New Roman"/>
              <a:ea typeface="Times New Roman"/>
              <a:cs typeface="Times New Roman"/>
              <a:sym typeface="Times New Roman"/>
            </a:endParaRPr>
          </a:p>
          <a:p>
            <a:pPr marL="0" indent="0"/>
            <a:endParaRPr sz="1900" b="1">
              <a:solidFill>
                <a:srgbClr val="000000"/>
              </a:solidFill>
              <a:latin typeface="Times New Roman"/>
              <a:ea typeface="Times New Roman"/>
              <a:cs typeface="Times New Roman"/>
              <a:sym typeface="Times New Roman"/>
            </a:endParaRPr>
          </a:p>
          <a:p>
            <a:pPr marL="0" indent="0"/>
            <a:r>
              <a:rPr lang="en" sz="1900" b="1">
                <a:solidFill>
                  <a:srgbClr val="000000"/>
                </a:solidFill>
                <a:latin typeface="Times New Roman"/>
                <a:ea typeface="Times New Roman"/>
                <a:cs typeface="Times New Roman"/>
                <a:sym typeface="Times New Roman"/>
              </a:rPr>
              <a:t>PROFESSOR-TENGLONG Li</a:t>
            </a:r>
            <a:endParaRPr sz="1900" b="1">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17376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8" name="Freeform: Shape 27">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4" name="Oval 33">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6" name="Rectangle 35">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E2ECF3-3B69-43C7-B975-976A0688BC88}"/>
              </a:ext>
            </a:extLst>
          </p:cNvPr>
          <p:cNvSpPr>
            <a:spLocks noGrp="1"/>
          </p:cNvSpPr>
          <p:nvPr>
            <p:ph type="title"/>
          </p:nvPr>
        </p:nvSpPr>
        <p:spPr>
          <a:xfrm>
            <a:off x="318783" y="-2593394"/>
            <a:ext cx="4894428" cy="3570162"/>
          </a:xfrm>
        </p:spPr>
        <p:txBody>
          <a:bodyPr vert="horz" lIns="91440" tIns="45720" rIns="91440" bIns="45720" rtlCol="0" anchor="b">
            <a:normAutofit/>
          </a:bodyPr>
          <a:lstStyle/>
          <a:p>
            <a:r>
              <a:rPr lang="en-US" sz="2000" b="1" cap="all" spc="1500" dirty="0">
                <a:latin typeface="Times New Roman"/>
                <a:ea typeface="Source Sans Pro SemiBold"/>
                <a:cs typeface="Times New Roman"/>
              </a:rPr>
              <a:t>Best Model</a:t>
            </a:r>
          </a:p>
        </p:txBody>
      </p:sp>
      <p:grpSp>
        <p:nvGrpSpPr>
          <p:cNvPr id="38" name="Group 37">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39" name="Rectangle 38">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42" name="Rectangle 41">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tx1"/>
          </a:solidFill>
        </p:grpSpPr>
        <p:sp>
          <p:nvSpPr>
            <p:cNvPr id="45" name="Freeform: Shape 4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1"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3"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5" name="Oval 54">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9" name="Content Placeholder 8">
            <a:extLst>
              <a:ext uri="{FF2B5EF4-FFF2-40B4-BE49-F238E27FC236}">
                <a16:creationId xmlns:a16="http://schemas.microsoft.com/office/drawing/2014/main" id="{BBF2F23F-F975-4A7C-A128-75B7B48AAB84}"/>
              </a:ext>
            </a:extLst>
          </p:cNvPr>
          <p:cNvGraphicFramePr>
            <a:graphicFrameLocks noGrp="1"/>
          </p:cNvGraphicFramePr>
          <p:nvPr>
            <p:ph idx="1"/>
          </p:nvPr>
        </p:nvGraphicFramePr>
        <p:xfrm>
          <a:off x="6817629" y="1934841"/>
          <a:ext cx="3899156" cy="2977840"/>
        </p:xfrm>
        <a:graphic>
          <a:graphicData uri="http://schemas.openxmlformats.org/drawingml/2006/table">
            <a:tbl>
              <a:tblPr firstRow="1" bandRow="1">
                <a:noFill/>
                <a:tableStyleId>{5C22544A-7EE6-4342-B048-85BDC9FD1C3A}</a:tableStyleId>
              </a:tblPr>
              <a:tblGrid>
                <a:gridCol w="1107382">
                  <a:extLst>
                    <a:ext uri="{9D8B030D-6E8A-4147-A177-3AD203B41FA5}">
                      <a16:colId xmlns:a16="http://schemas.microsoft.com/office/drawing/2014/main" val="3203993067"/>
                    </a:ext>
                  </a:extLst>
                </a:gridCol>
                <a:gridCol w="2791774">
                  <a:extLst>
                    <a:ext uri="{9D8B030D-6E8A-4147-A177-3AD203B41FA5}">
                      <a16:colId xmlns:a16="http://schemas.microsoft.com/office/drawing/2014/main" val="1334482444"/>
                    </a:ext>
                  </a:extLst>
                </a:gridCol>
              </a:tblGrid>
              <a:tr h="741964">
                <a:tc>
                  <a:txBody>
                    <a:bodyPr/>
                    <a:lstStyle/>
                    <a:p>
                      <a:pPr rtl="0" fontAlgn="base"/>
                      <a:r>
                        <a:rPr lang="en-US" sz="1700" b="1" cap="none" spc="0">
                          <a:solidFill>
                            <a:schemeClr val="tx1"/>
                          </a:solidFill>
                          <a:effectLst/>
                        </a:rPr>
                        <a:t>Model Type </a:t>
                      </a:r>
                    </a:p>
                  </a:txBody>
                  <a:tcPr marL="69871" marR="259087" marT="19963" marB="149724" anchor="b">
                    <a:lnL w="12700" cmpd="sng">
                      <a:noFill/>
                    </a:lnL>
                    <a:lnR w="12700" cmpd="sng">
                      <a:noFill/>
                    </a:lnR>
                    <a:lnT w="9525" cap="flat" cmpd="sng" algn="ctr">
                      <a:noFill/>
                      <a:prstDash val="solid"/>
                    </a:lnT>
                    <a:lnB w="38100" cmpd="sng">
                      <a:noFill/>
                    </a:lnB>
                    <a:noFill/>
                  </a:tcPr>
                </a:tc>
                <a:tc>
                  <a:txBody>
                    <a:bodyPr/>
                    <a:lstStyle/>
                    <a:p>
                      <a:pPr rtl="0" fontAlgn="base"/>
                      <a:r>
                        <a:rPr lang="en-US" sz="1700" b="1" cap="none" spc="0">
                          <a:solidFill>
                            <a:schemeClr val="tx1"/>
                          </a:solidFill>
                          <a:effectLst/>
                        </a:rPr>
                        <a:t>Comment </a:t>
                      </a:r>
                    </a:p>
                  </a:txBody>
                  <a:tcPr marL="69871" marR="259087" marT="19963" marB="149724"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923225580"/>
                  </a:ext>
                </a:extLst>
              </a:tr>
              <a:tr h="409245">
                <a:tc>
                  <a:txBody>
                    <a:bodyPr/>
                    <a:lstStyle/>
                    <a:p>
                      <a:pPr rtl="0" fontAlgn="base"/>
                      <a:r>
                        <a:rPr lang="en-US" sz="1300" cap="none" spc="0">
                          <a:solidFill>
                            <a:schemeClr val="tx1"/>
                          </a:solidFill>
                          <a:effectLst/>
                        </a:rPr>
                        <a:t>Linear </a:t>
                      </a:r>
                    </a:p>
                  </a:txBody>
                  <a:tcPr marL="69871" marR="259087" marT="19963" marB="149724">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algn="r" rtl="0" fontAlgn="base"/>
                      <a:r>
                        <a:rPr lang="en-US" sz="1300" cap="none" spc="0">
                          <a:solidFill>
                            <a:schemeClr val="tx1"/>
                          </a:solidFill>
                          <a:effectLst/>
                        </a:rPr>
                        <a:t>Not Situatable  </a:t>
                      </a:r>
                    </a:p>
                  </a:txBody>
                  <a:tcPr marL="69871" marR="259087" marT="19963" marB="149724">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2198633946"/>
                  </a:ext>
                </a:extLst>
              </a:tr>
              <a:tr h="608877">
                <a:tc>
                  <a:txBody>
                    <a:bodyPr/>
                    <a:lstStyle/>
                    <a:p>
                      <a:pPr rtl="0" fontAlgn="base"/>
                      <a:r>
                        <a:rPr lang="en-US" sz="1300" cap="none" spc="0">
                          <a:solidFill>
                            <a:schemeClr val="tx1"/>
                          </a:solidFill>
                          <a:effectLst/>
                        </a:rPr>
                        <a:t>GLM </a:t>
                      </a:r>
                    </a:p>
                  </a:txBody>
                  <a:tcPr marL="69871" marR="259087" marT="19963" marB="149724">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rtl="0" fontAlgn="base"/>
                      <a:r>
                        <a:rPr lang="en-US" sz="1300" cap="none" spc="0">
                          <a:solidFill>
                            <a:schemeClr val="tx1"/>
                          </a:solidFill>
                          <a:effectLst/>
                        </a:rPr>
                        <a:t>Overfitting needs regularization </a:t>
                      </a:r>
                    </a:p>
                    <a:p>
                      <a:pPr algn="r" rtl="0" fontAlgn="base"/>
                      <a:r>
                        <a:rPr lang="en-US" sz="1300" cap="none" spc="0">
                          <a:solidFill>
                            <a:schemeClr val="tx1"/>
                          </a:solidFill>
                          <a:effectLst/>
                        </a:rPr>
                        <a:t> </a:t>
                      </a:r>
                    </a:p>
                  </a:txBody>
                  <a:tcPr marL="69871" marR="259087" marT="19963" marB="14972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603012224"/>
                  </a:ext>
                </a:extLst>
              </a:tr>
              <a:tr h="608877">
                <a:tc>
                  <a:txBody>
                    <a:bodyPr/>
                    <a:lstStyle/>
                    <a:p>
                      <a:pPr rtl="0" fontAlgn="base"/>
                      <a:r>
                        <a:rPr lang="en-US" sz="1300" cap="none" spc="0">
                          <a:solidFill>
                            <a:schemeClr val="tx1"/>
                          </a:solidFill>
                          <a:effectLst/>
                        </a:rPr>
                        <a:t>Ridge </a:t>
                      </a:r>
                    </a:p>
                  </a:txBody>
                  <a:tcPr marL="69871" marR="259087" marT="19963" marB="149724">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r" rtl="0" fontAlgn="base"/>
                      <a:r>
                        <a:rPr lang="en-US" sz="1300" cap="none" spc="0">
                          <a:solidFill>
                            <a:schemeClr val="tx1"/>
                          </a:solidFill>
                          <a:effectLst/>
                        </a:rPr>
                        <a:t>One of the choices for best model </a:t>
                      </a:r>
                    </a:p>
                  </a:txBody>
                  <a:tcPr marL="69871" marR="259087" marT="19963" marB="149724">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3344064"/>
                  </a:ext>
                </a:extLst>
              </a:tr>
              <a:tr h="608877">
                <a:tc>
                  <a:txBody>
                    <a:bodyPr/>
                    <a:lstStyle/>
                    <a:p>
                      <a:pPr rtl="0" fontAlgn="base"/>
                      <a:r>
                        <a:rPr lang="en-US" sz="1300" cap="none" spc="0">
                          <a:solidFill>
                            <a:schemeClr val="tx1"/>
                          </a:solidFill>
                          <a:effectLst/>
                        </a:rPr>
                        <a:t>Lasso </a:t>
                      </a:r>
                    </a:p>
                  </a:txBody>
                  <a:tcPr marL="69871" marR="259087" marT="19963" marB="149724">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rtl="0" fontAlgn="base"/>
                      <a:r>
                        <a:rPr lang="en-US" sz="1300" cap="none" spc="0">
                          <a:solidFill>
                            <a:schemeClr val="tx1"/>
                          </a:solidFill>
                          <a:effectLst/>
                        </a:rPr>
                        <a:t>Best suitable Model based on RMSE </a:t>
                      </a:r>
                    </a:p>
                  </a:txBody>
                  <a:tcPr marL="69871" marR="259087" marT="19963" marB="14972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448989359"/>
                  </a:ext>
                </a:extLst>
              </a:tr>
            </a:tbl>
          </a:graphicData>
        </a:graphic>
      </p:graphicFrame>
      <p:pic>
        <p:nvPicPr>
          <p:cNvPr id="11" name="Picture 11" descr="A picture containing chart&#10;&#10;Description automatically generated">
            <a:extLst>
              <a:ext uri="{FF2B5EF4-FFF2-40B4-BE49-F238E27FC236}">
                <a16:creationId xmlns:a16="http://schemas.microsoft.com/office/drawing/2014/main" id="{AAAD8B34-3629-4839-8A0E-4FC85825A123}"/>
              </a:ext>
            </a:extLst>
          </p:cNvPr>
          <p:cNvPicPr>
            <a:picLocks noChangeAspect="1"/>
          </p:cNvPicPr>
          <p:nvPr/>
        </p:nvPicPr>
        <p:blipFill>
          <a:blip r:embed="rId2"/>
          <a:stretch>
            <a:fillRect/>
          </a:stretch>
        </p:blipFill>
        <p:spPr>
          <a:xfrm>
            <a:off x="254000" y="1394880"/>
            <a:ext cx="5660571" cy="5371135"/>
          </a:xfrm>
          <a:prstGeom prst="rect">
            <a:avLst/>
          </a:prstGeom>
        </p:spPr>
      </p:pic>
    </p:spTree>
    <p:extLst>
      <p:ext uri="{BB962C8B-B14F-4D97-AF65-F5344CB8AC3E}">
        <p14:creationId xmlns:p14="http://schemas.microsoft.com/office/powerpoint/2010/main" val="1495724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131DCBDB-1D4A-4E79-8172-CF12FCDE5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Freeform: Shape 12">
            <a:extLst>
              <a:ext uri="{FF2B5EF4-FFF2-40B4-BE49-F238E27FC236}">
                <a16:creationId xmlns:a16="http://schemas.microsoft.com/office/drawing/2014/main" id="{EF578ED8-0692-496C-9844-F1CFDEAAF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FADB9569-3937-4767-88F4-463197C38E79}"/>
              </a:ext>
            </a:extLst>
          </p:cNvPr>
          <p:cNvSpPr>
            <a:spLocks noGrp="1"/>
          </p:cNvSpPr>
          <p:nvPr>
            <p:ph type="title"/>
          </p:nvPr>
        </p:nvSpPr>
        <p:spPr>
          <a:xfrm>
            <a:off x="838200" y="3698999"/>
            <a:ext cx="3200400" cy="2477964"/>
          </a:xfrm>
        </p:spPr>
        <p:txBody>
          <a:bodyPr>
            <a:normAutofit/>
          </a:bodyPr>
          <a:lstStyle/>
          <a:p>
            <a:r>
              <a:rPr lang="en-US" dirty="0"/>
              <a:t>Conclusion</a:t>
            </a:r>
          </a:p>
        </p:txBody>
      </p:sp>
      <p:sp>
        <p:nvSpPr>
          <p:cNvPr id="15" name="Freeform: Shape 14">
            <a:extLst>
              <a:ext uri="{FF2B5EF4-FFF2-40B4-BE49-F238E27FC236}">
                <a16:creationId xmlns:a16="http://schemas.microsoft.com/office/drawing/2014/main" id="{E89EC82A-BD1A-426B-955B-77D53704B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947D6136-395D-4D9F-9898-604E6BDE8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aphicFrame>
        <p:nvGraphicFramePr>
          <p:cNvPr id="5" name="Content Placeholder 2">
            <a:extLst>
              <a:ext uri="{FF2B5EF4-FFF2-40B4-BE49-F238E27FC236}">
                <a16:creationId xmlns:a16="http://schemas.microsoft.com/office/drawing/2014/main" id="{ACB1827B-3361-444E-81FF-BDF8D1FB1DE4}"/>
              </a:ext>
            </a:extLst>
          </p:cNvPr>
          <p:cNvGraphicFramePr>
            <a:graphicFrameLocks noGrp="1"/>
          </p:cNvGraphicFramePr>
          <p:nvPr>
            <p:ph idx="1"/>
            <p:extLst>
              <p:ext uri="{D42A27DB-BD31-4B8C-83A1-F6EECF244321}">
                <p14:modId xmlns:p14="http://schemas.microsoft.com/office/powerpoint/2010/main" val="1606707900"/>
              </p:ext>
            </p:extLst>
          </p:nvPr>
        </p:nvGraphicFramePr>
        <p:xfrm>
          <a:off x="3606729" y="447277"/>
          <a:ext cx="8429241"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910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7A4DDD-6333-4338-88E7-BEB4E0810E84}"/>
              </a:ext>
            </a:extLst>
          </p:cNvPr>
          <p:cNvSpPr>
            <a:spLocks noGrp="1"/>
          </p:cNvSpPr>
          <p:nvPr>
            <p:ph type="title"/>
          </p:nvPr>
        </p:nvSpPr>
        <p:spPr>
          <a:xfrm>
            <a:off x="1331088" y="565739"/>
            <a:ext cx="9745883" cy="1124949"/>
          </a:xfrm>
        </p:spPr>
        <p:txBody>
          <a:bodyPr>
            <a:normAutofit/>
          </a:bodyPr>
          <a:lstStyle/>
          <a:p>
            <a:endParaRPr lang="en-US" sz="3700" b="1" cap="all" spc="1500">
              <a:ea typeface="Source Sans Pro SemiBold"/>
              <a:cs typeface="+mj-lt"/>
            </a:endParaRPr>
          </a:p>
          <a:p>
            <a:r>
              <a:rPr lang="en" sz="3700">
                <a:latin typeface="Times New Roman"/>
                <a:ea typeface="+mj-lt"/>
                <a:cs typeface="Times New Roman"/>
              </a:rPr>
              <a:t>NTRODUCTION</a:t>
            </a:r>
            <a:endParaRPr lang="en-US" sz="3700" dirty="0"/>
          </a:p>
        </p:txBody>
      </p:sp>
      <p:sp>
        <p:nvSpPr>
          <p:cNvPr id="106" name="Freeform: Shape 105">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8" name="Freeform: Shape 107">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D1FF148-6725-4278-A9A8-A9A6A3F26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Oval 111">
            <a:extLst>
              <a:ext uri="{FF2B5EF4-FFF2-40B4-BE49-F238E27FC236}">
                <a16:creationId xmlns:a16="http://schemas.microsoft.com/office/drawing/2014/main" id="{B247507B-4D21-4FF7-B49C-239309CF2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01" name="Content Placeholder 2">
            <a:extLst>
              <a:ext uri="{FF2B5EF4-FFF2-40B4-BE49-F238E27FC236}">
                <a16:creationId xmlns:a16="http://schemas.microsoft.com/office/drawing/2014/main" id="{14ECF7D7-232C-4DD9-AD0D-EBFA12D386F8}"/>
              </a:ext>
            </a:extLst>
          </p:cNvPr>
          <p:cNvGraphicFramePr>
            <a:graphicFrameLocks noGrp="1"/>
          </p:cNvGraphicFramePr>
          <p:nvPr>
            <p:ph idx="1"/>
            <p:extLst>
              <p:ext uri="{D42A27DB-BD31-4B8C-83A1-F6EECF244321}">
                <p14:modId xmlns:p14="http://schemas.microsoft.com/office/powerpoint/2010/main" val="2569190048"/>
              </p:ext>
            </p:extLst>
          </p:nvPr>
        </p:nvGraphicFramePr>
        <p:xfrm>
          <a:off x="156029" y="1825625"/>
          <a:ext cx="1119777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392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9" name="Rectangle 20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FEDA7E-9D1E-44D7-AECA-5D1F393328DB}"/>
              </a:ext>
            </a:extLst>
          </p:cNvPr>
          <p:cNvSpPr>
            <a:spLocks noGrp="1"/>
          </p:cNvSpPr>
          <p:nvPr>
            <p:ph type="title"/>
          </p:nvPr>
        </p:nvSpPr>
        <p:spPr>
          <a:xfrm>
            <a:off x="938907" y="282800"/>
            <a:ext cx="5217172" cy="1288673"/>
          </a:xfrm>
        </p:spPr>
        <p:txBody>
          <a:bodyPr anchor="b">
            <a:normAutofit/>
          </a:bodyPr>
          <a:lstStyle/>
          <a:p>
            <a:endParaRPr lang="en-US"/>
          </a:p>
          <a:p>
            <a:r>
              <a:rPr lang="en" sz="3600" dirty="0">
                <a:latin typeface="Times New Roman"/>
                <a:cs typeface="Times New Roman"/>
              </a:rPr>
              <a:t>Business Questions</a:t>
            </a:r>
            <a:endParaRPr lang="en-US" dirty="0"/>
          </a:p>
        </p:txBody>
      </p:sp>
      <p:sp>
        <p:nvSpPr>
          <p:cNvPr id="3" name="Content Placeholder 2">
            <a:extLst>
              <a:ext uri="{FF2B5EF4-FFF2-40B4-BE49-F238E27FC236}">
                <a16:creationId xmlns:a16="http://schemas.microsoft.com/office/drawing/2014/main" id="{7F5C1DB3-024C-49C5-8CDE-F86BDFA9F357}"/>
              </a:ext>
            </a:extLst>
          </p:cNvPr>
          <p:cNvSpPr>
            <a:spLocks noGrp="1"/>
          </p:cNvSpPr>
          <p:nvPr>
            <p:ph idx="1"/>
          </p:nvPr>
        </p:nvSpPr>
        <p:spPr>
          <a:xfrm>
            <a:off x="938906" y="1715151"/>
            <a:ext cx="5217173" cy="4351338"/>
          </a:xfrm>
        </p:spPr>
        <p:txBody>
          <a:bodyPr vert="horz" lIns="91440" tIns="45720" rIns="91440" bIns="45720" rtlCol="0" anchor="t">
            <a:normAutofit/>
          </a:bodyPr>
          <a:lstStyle/>
          <a:p>
            <a:pPr marL="457200" indent="-355600">
              <a:lnSpc>
                <a:spcPct val="100000"/>
              </a:lnSpc>
              <a:spcBef>
                <a:spcPts val="0"/>
              </a:spcBef>
              <a:buFont typeface="Times New Roman,Serif" panose="020B0604020202020204" pitchFamily="34" charset="0"/>
              <a:buChar char="●"/>
            </a:pPr>
            <a:r>
              <a:rPr lang="en" sz="2200" dirty="0">
                <a:highlight>
                  <a:srgbClr val="FFFFFF"/>
                </a:highlight>
                <a:latin typeface="Times New Roman"/>
                <a:cs typeface="Times New Roman"/>
              </a:rPr>
              <a:t>What is the BMI range description simplified combine with smoker people?</a:t>
            </a:r>
            <a:endParaRPr lang="en-US" sz="2200" dirty="0">
              <a:latin typeface="Times New Roman"/>
              <a:ea typeface="+mn-lt"/>
              <a:cs typeface="+mn-lt"/>
            </a:endParaRPr>
          </a:p>
          <a:p>
            <a:pPr>
              <a:lnSpc>
                <a:spcPct val="100000"/>
              </a:lnSpc>
              <a:spcBef>
                <a:spcPts val="0"/>
              </a:spcBef>
            </a:pPr>
            <a:endParaRPr lang="en-US" sz="2200" dirty="0">
              <a:latin typeface="Times New Roman"/>
              <a:ea typeface="+mn-lt"/>
              <a:cs typeface="+mn-lt"/>
            </a:endParaRPr>
          </a:p>
          <a:p>
            <a:pPr marL="457200" indent="-355600">
              <a:lnSpc>
                <a:spcPct val="100000"/>
              </a:lnSpc>
              <a:spcBef>
                <a:spcPts val="0"/>
              </a:spcBef>
              <a:buFont typeface="Times New Roman,Serif" panose="020B0604020202020204" pitchFamily="34" charset="0"/>
              <a:buChar char="●"/>
            </a:pPr>
            <a:r>
              <a:rPr lang="en" sz="2200" dirty="0">
                <a:highlight>
                  <a:srgbClr val="FFFFFF"/>
                </a:highlight>
                <a:latin typeface="Times New Roman"/>
                <a:cs typeface="Times New Roman"/>
              </a:rPr>
              <a:t>What is the Correlation analysis accordance to smoker people age?  </a:t>
            </a:r>
            <a:endParaRPr lang="en-US" sz="2200" dirty="0">
              <a:latin typeface="Times New Roman"/>
              <a:ea typeface="+mn-lt"/>
              <a:cs typeface="+mn-lt"/>
            </a:endParaRPr>
          </a:p>
          <a:p>
            <a:pPr>
              <a:lnSpc>
                <a:spcPct val="100000"/>
              </a:lnSpc>
              <a:spcBef>
                <a:spcPts val="0"/>
              </a:spcBef>
            </a:pPr>
            <a:endParaRPr lang="en-US" sz="2200" dirty="0">
              <a:latin typeface="Times New Roman"/>
              <a:ea typeface="+mn-lt"/>
              <a:cs typeface="+mn-lt"/>
            </a:endParaRPr>
          </a:p>
          <a:p>
            <a:pPr marL="457200" indent="-355600">
              <a:lnSpc>
                <a:spcPct val="100000"/>
              </a:lnSpc>
              <a:spcBef>
                <a:spcPts val="0"/>
              </a:spcBef>
              <a:buFont typeface="Times New Roman,Serif" panose="020B0604020202020204" pitchFamily="34" charset="0"/>
              <a:buChar char="●"/>
            </a:pPr>
            <a:r>
              <a:rPr lang="en" sz="2200" dirty="0">
                <a:highlight>
                  <a:srgbClr val="FFFFFF"/>
                </a:highlight>
                <a:latin typeface="Times New Roman"/>
                <a:cs typeface="Times New Roman"/>
              </a:rPr>
              <a:t>What categorical variable in the data is most suitable for the prediction model? </a:t>
            </a:r>
            <a:endParaRPr lang="en-US" sz="2200" dirty="0">
              <a:latin typeface="Times New Roman"/>
              <a:ea typeface="+mn-lt"/>
              <a:cs typeface="+mn-lt"/>
            </a:endParaRPr>
          </a:p>
          <a:p>
            <a:pPr>
              <a:lnSpc>
                <a:spcPct val="100000"/>
              </a:lnSpc>
            </a:pPr>
            <a:endParaRPr lang="en-US" sz="2400"/>
          </a:p>
        </p:txBody>
      </p:sp>
      <p:pic>
        <p:nvPicPr>
          <p:cNvPr id="4" name="Picture 4" descr="Icon&#10;&#10;Description automatically generated">
            <a:extLst>
              <a:ext uri="{FF2B5EF4-FFF2-40B4-BE49-F238E27FC236}">
                <a16:creationId xmlns:a16="http://schemas.microsoft.com/office/drawing/2014/main" id="{F4F6383C-5B5F-48D5-94AF-D165A54654F9}"/>
              </a:ext>
            </a:extLst>
          </p:cNvPr>
          <p:cNvPicPr>
            <a:picLocks noChangeAspect="1"/>
          </p:cNvPicPr>
          <p:nvPr/>
        </p:nvPicPr>
        <p:blipFill>
          <a:blip r:embed="rId2"/>
          <a:stretch>
            <a:fillRect/>
          </a:stretch>
        </p:blipFill>
        <p:spPr>
          <a:xfrm>
            <a:off x="7651501" y="322504"/>
            <a:ext cx="3698689" cy="2931037"/>
          </a:xfrm>
          <a:prstGeom prst="rect">
            <a:avLst/>
          </a:prstGeom>
        </p:spPr>
      </p:pic>
      <p:grpSp>
        <p:nvGrpSpPr>
          <p:cNvPr id="200" name="Graphic 4">
            <a:extLst>
              <a:ext uri="{FF2B5EF4-FFF2-40B4-BE49-F238E27FC236}">
                <a16:creationId xmlns:a16="http://schemas.microsoft.com/office/drawing/2014/main" id="{D92F9A1A-77F4-4E16-958B-64BB489FFE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2349" y="739986"/>
            <a:ext cx="975169" cy="975171"/>
            <a:chOff x="5829300" y="3162300"/>
            <a:chExt cx="532256" cy="532257"/>
          </a:xfrm>
          <a:solidFill>
            <a:schemeClr val="tx1"/>
          </a:solidFill>
        </p:grpSpPr>
        <p:sp>
          <p:nvSpPr>
            <p:cNvPr id="205" name="Freeform: Shape 204">
              <a:extLst>
                <a:ext uri="{FF2B5EF4-FFF2-40B4-BE49-F238E27FC236}">
                  <a16:creationId xmlns:a16="http://schemas.microsoft.com/office/drawing/2014/main" id="{819A42ED-6B91-49E6-9BDB-6339893E9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3B732C3B-202D-4B4E-9C2B-283338B2A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E38433EC-2142-4B86-B9BA-25AFE26299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01" name="Freeform: Shape 207">
              <a:extLst>
                <a:ext uri="{FF2B5EF4-FFF2-40B4-BE49-F238E27FC236}">
                  <a16:creationId xmlns:a16="http://schemas.microsoft.com/office/drawing/2014/main" id="{2F3A02D8-E8AA-47DC-B215-ED01D604E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B1A156CC-0ACD-4554-947F-A9FD30B6A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BBACA1F0-7581-48CC-BB3D-29D84E66B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48C34CDB-6796-4AA3-9001-DA5B717D7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79D783F9-0F69-4135-9961-9BAB1C1A6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FFBBC22-B7E4-49E9-9BD1-36B5F6299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1E179D1A-1F7F-41FF-A993-7DB78E9EB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8565B3A8-B9D8-4EA9-B3DA-DDB2A574B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8891E65D-798E-4741-A582-606A9152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8BAB8E0-D711-471F-8EB7-6F8C42092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5" name="Picture 5" descr="Timeline&#10;&#10;Description automatically generated">
            <a:extLst>
              <a:ext uri="{FF2B5EF4-FFF2-40B4-BE49-F238E27FC236}">
                <a16:creationId xmlns:a16="http://schemas.microsoft.com/office/drawing/2014/main" id="{921E94B4-5462-4851-B932-A5C77F76E990}"/>
              </a:ext>
            </a:extLst>
          </p:cNvPr>
          <p:cNvPicPr>
            <a:picLocks noChangeAspect="1"/>
          </p:cNvPicPr>
          <p:nvPr/>
        </p:nvPicPr>
        <p:blipFill>
          <a:blip r:embed="rId3"/>
          <a:stretch>
            <a:fillRect/>
          </a:stretch>
        </p:blipFill>
        <p:spPr>
          <a:xfrm>
            <a:off x="6586388" y="3507812"/>
            <a:ext cx="4763801" cy="2667728"/>
          </a:xfrm>
          <a:prstGeom prst="rect">
            <a:avLst/>
          </a:prstGeom>
        </p:spPr>
      </p:pic>
      <p:grpSp>
        <p:nvGrpSpPr>
          <p:cNvPr id="219" name="Group 218">
            <a:extLst>
              <a:ext uri="{FF2B5EF4-FFF2-40B4-BE49-F238E27FC236}">
                <a16:creationId xmlns:a16="http://schemas.microsoft.com/office/drawing/2014/main" id="{7BD27928-770C-41C1-B1E9-9FEB5A8010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3877" y="4618784"/>
            <a:ext cx="365021" cy="365021"/>
            <a:chOff x="149345" y="10991595"/>
            <a:chExt cx="365021" cy="365021"/>
          </a:xfrm>
        </p:grpSpPr>
        <p:sp>
          <p:nvSpPr>
            <p:cNvPr id="220" name="Oval 219">
              <a:extLst>
                <a:ext uri="{FF2B5EF4-FFF2-40B4-BE49-F238E27FC236}">
                  <a16:creationId xmlns:a16="http://schemas.microsoft.com/office/drawing/2014/main" id="{C4C270DE-0BEB-4372-B440-7EADA6FAF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9345" y="10991595"/>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1" name="Oval 220">
              <a:extLst>
                <a:ext uri="{FF2B5EF4-FFF2-40B4-BE49-F238E27FC236}">
                  <a16:creationId xmlns:a16="http://schemas.microsoft.com/office/drawing/2014/main" id="{757ACA0C-8702-4043-8D4D-582EAEDF1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9345" y="10991595"/>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924788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1" name="Rectangle 2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89"/>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E2505F-6B88-46D3-A772-4E5D0DB9E97F}"/>
              </a:ext>
            </a:extLst>
          </p:cNvPr>
          <p:cNvSpPr>
            <a:spLocks noGrp="1"/>
          </p:cNvSpPr>
          <p:nvPr>
            <p:ph type="title"/>
          </p:nvPr>
        </p:nvSpPr>
        <p:spPr>
          <a:xfrm>
            <a:off x="7050001" y="368625"/>
            <a:ext cx="4402039" cy="1403498"/>
          </a:xfrm>
        </p:spPr>
        <p:txBody>
          <a:bodyPr anchor="b">
            <a:normAutofit/>
          </a:bodyPr>
          <a:lstStyle/>
          <a:p>
            <a:r>
              <a:rPr lang="en" sz="3600" b="1" dirty="0">
                <a:latin typeface="Times New Roman"/>
                <a:cs typeface="Times New Roman"/>
              </a:rPr>
              <a:t> </a:t>
            </a:r>
            <a:r>
              <a:rPr lang="en" sz="2800" b="1" dirty="0">
                <a:latin typeface="Times New Roman"/>
                <a:cs typeface="Times New Roman"/>
              </a:rPr>
              <a:t>DATASET</a:t>
            </a:r>
            <a:endParaRPr lang="en-US" sz="2800" b="1" dirty="0"/>
          </a:p>
        </p:txBody>
      </p:sp>
      <p:sp useBgFill="1">
        <p:nvSpPr>
          <p:cNvPr id="213" name="Freeform: Shape 212">
            <a:extLst>
              <a:ext uri="{FF2B5EF4-FFF2-40B4-BE49-F238E27FC236}">
                <a16:creationId xmlns:a16="http://schemas.microsoft.com/office/drawing/2014/main" id="{42AE8636-A04B-4C96-AA50-C956D51C0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125" y="1"/>
            <a:ext cx="3483100" cy="2909287"/>
          </a:xfrm>
          <a:custGeom>
            <a:avLst/>
            <a:gdLst>
              <a:gd name="connsiteX0" fmla="*/ 452171 w 3483100"/>
              <a:gd name="connsiteY0" fmla="*/ 0 h 2909287"/>
              <a:gd name="connsiteX1" fmla="*/ 3030929 w 3483100"/>
              <a:gd name="connsiteY1" fmla="*/ 0 h 2909287"/>
              <a:gd name="connsiteX2" fmla="*/ 3085415 w 3483100"/>
              <a:gd name="connsiteY2" fmla="*/ 59949 h 2909287"/>
              <a:gd name="connsiteX3" fmla="*/ 3483100 w 3483100"/>
              <a:gd name="connsiteY3" fmla="*/ 1167737 h 2909287"/>
              <a:gd name="connsiteX4" fmla="*/ 1741550 w 3483100"/>
              <a:gd name="connsiteY4" fmla="*/ 2909287 h 2909287"/>
              <a:gd name="connsiteX5" fmla="*/ 0 w 3483100"/>
              <a:gd name="connsiteY5" fmla="*/ 1167737 h 2909287"/>
              <a:gd name="connsiteX6" fmla="*/ 397685 w 3483100"/>
              <a:gd name="connsiteY6" fmla="*/ 59949 h 290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3100" h="2909287">
                <a:moveTo>
                  <a:pt x="452171" y="0"/>
                </a:moveTo>
                <a:lnTo>
                  <a:pt x="3030929" y="0"/>
                </a:lnTo>
                <a:lnTo>
                  <a:pt x="3085415" y="59949"/>
                </a:lnTo>
                <a:cubicBezTo>
                  <a:pt x="3333857" y="360992"/>
                  <a:pt x="3483100" y="746936"/>
                  <a:pt x="3483100" y="1167737"/>
                </a:cubicBezTo>
                <a:cubicBezTo>
                  <a:pt x="3483100" y="2129569"/>
                  <a:pt x="2703382" y="2909287"/>
                  <a:pt x="1741550" y="2909287"/>
                </a:cubicBezTo>
                <a:cubicBezTo>
                  <a:pt x="779718" y="2909287"/>
                  <a:pt x="0" y="2129569"/>
                  <a:pt x="0" y="1167737"/>
                </a:cubicBezTo>
                <a:cubicBezTo>
                  <a:pt x="0" y="746936"/>
                  <a:pt x="149243" y="360992"/>
                  <a:pt x="397685" y="59949"/>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5"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5733" y="1193254"/>
            <a:ext cx="1291642" cy="429215"/>
            <a:chOff x="2504802" y="1755501"/>
            <a:chExt cx="1598829" cy="531293"/>
          </a:xfrm>
          <a:solidFill>
            <a:schemeClr val="tx1"/>
          </a:solidFill>
        </p:grpSpPr>
        <p:sp>
          <p:nvSpPr>
            <p:cNvPr id="216" name="Freeform: Shape 215">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pic>
        <p:nvPicPr>
          <p:cNvPr id="179" name="Picture 179" descr="Graphical user interface, application&#10;&#10;Description automatically generated">
            <a:extLst>
              <a:ext uri="{FF2B5EF4-FFF2-40B4-BE49-F238E27FC236}">
                <a16:creationId xmlns:a16="http://schemas.microsoft.com/office/drawing/2014/main" id="{4B191BAF-ED77-4005-888E-952DAF46263F}"/>
              </a:ext>
            </a:extLst>
          </p:cNvPr>
          <p:cNvPicPr>
            <a:picLocks noChangeAspect="1"/>
          </p:cNvPicPr>
          <p:nvPr/>
        </p:nvPicPr>
        <p:blipFill rotWithShape="1">
          <a:blip r:embed="rId2"/>
          <a:srcRect l="10230" r="3964" b="-3"/>
          <a:stretch/>
        </p:blipFill>
        <p:spPr>
          <a:xfrm>
            <a:off x="1820278" y="165410"/>
            <a:ext cx="2584794" cy="2004655"/>
          </a:xfrm>
          <a:prstGeom prst="rect">
            <a:avLst/>
          </a:prstGeom>
        </p:spPr>
      </p:pic>
      <p:sp useBgFill="1">
        <p:nvSpPr>
          <p:cNvPr id="219" name="Freeform: Shape 218">
            <a:extLst>
              <a:ext uri="{FF2B5EF4-FFF2-40B4-BE49-F238E27FC236}">
                <a16:creationId xmlns:a16="http://schemas.microsoft.com/office/drawing/2014/main" id="{0F17DC65-D057-4CEA-8B52-BF72D5D90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5886"/>
            <a:ext cx="3212182" cy="3665314"/>
          </a:xfrm>
          <a:custGeom>
            <a:avLst/>
            <a:gdLst>
              <a:gd name="connsiteX0" fmla="*/ 1379525 w 3212182"/>
              <a:gd name="connsiteY0" fmla="*/ 0 h 3665314"/>
              <a:gd name="connsiteX1" fmla="*/ 3212182 w 3212182"/>
              <a:gd name="connsiteY1" fmla="*/ 1832657 h 3665314"/>
              <a:gd name="connsiteX2" fmla="*/ 1379525 w 3212182"/>
              <a:gd name="connsiteY2" fmla="*/ 3665314 h 3665314"/>
              <a:gd name="connsiteX3" fmla="*/ 83641 w 3212182"/>
              <a:gd name="connsiteY3" fmla="*/ 3128542 h 3665314"/>
              <a:gd name="connsiteX4" fmla="*/ 0 w 3212182"/>
              <a:gd name="connsiteY4" fmla="*/ 3036514 h 3665314"/>
              <a:gd name="connsiteX5" fmla="*/ 0 w 3212182"/>
              <a:gd name="connsiteY5" fmla="*/ 628801 h 3665314"/>
              <a:gd name="connsiteX6" fmla="*/ 83641 w 3212182"/>
              <a:gd name="connsiteY6" fmla="*/ 536773 h 3665314"/>
              <a:gd name="connsiteX7" fmla="*/ 1379525 w 3212182"/>
              <a:gd name="connsiteY7" fmla="*/ 0 h 3665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182" h="3665314">
                <a:moveTo>
                  <a:pt x="1379525" y="0"/>
                </a:moveTo>
                <a:cubicBezTo>
                  <a:pt x="2391674" y="0"/>
                  <a:pt x="3212182" y="820508"/>
                  <a:pt x="3212182" y="1832657"/>
                </a:cubicBezTo>
                <a:cubicBezTo>
                  <a:pt x="3212182" y="2844806"/>
                  <a:pt x="2391674" y="3665314"/>
                  <a:pt x="1379525" y="3665314"/>
                </a:cubicBezTo>
                <a:cubicBezTo>
                  <a:pt x="873451" y="3665314"/>
                  <a:pt x="415286" y="3460187"/>
                  <a:pt x="83641" y="3128542"/>
                </a:cubicBezTo>
                <a:lnTo>
                  <a:pt x="0" y="3036514"/>
                </a:lnTo>
                <a:lnTo>
                  <a:pt x="0" y="628801"/>
                </a:lnTo>
                <a:lnTo>
                  <a:pt x="83641" y="536773"/>
                </a:lnTo>
                <a:cubicBezTo>
                  <a:pt x="415286" y="205127"/>
                  <a:pt x="873451" y="0"/>
                  <a:pt x="1379525" y="0"/>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0" name="Picture 180" descr="A picture containing food, drawing&#10;&#10;Description automatically generated">
            <a:extLst>
              <a:ext uri="{FF2B5EF4-FFF2-40B4-BE49-F238E27FC236}">
                <a16:creationId xmlns:a16="http://schemas.microsoft.com/office/drawing/2014/main" id="{3CB47B34-9CEB-442A-A7C0-BB6A4740A9AD}"/>
              </a:ext>
            </a:extLst>
          </p:cNvPr>
          <p:cNvPicPr>
            <a:picLocks noChangeAspect="1"/>
          </p:cNvPicPr>
          <p:nvPr/>
        </p:nvPicPr>
        <p:blipFill rotWithShape="1">
          <a:blip r:embed="rId3"/>
          <a:srcRect t="7058" r="1" b="15160"/>
          <a:stretch/>
        </p:blipFill>
        <p:spPr>
          <a:xfrm>
            <a:off x="140847" y="3932297"/>
            <a:ext cx="2589913" cy="2014507"/>
          </a:xfrm>
          <a:prstGeom prst="rect">
            <a:avLst/>
          </a:prstGeom>
        </p:spPr>
      </p:pic>
      <p:sp useBgFill="1">
        <p:nvSpPr>
          <p:cNvPr id="221" name="Oval 220">
            <a:extLst>
              <a:ext uri="{FF2B5EF4-FFF2-40B4-BE49-F238E27FC236}">
                <a16:creationId xmlns:a16="http://schemas.microsoft.com/office/drawing/2014/main" id="{35249834-544E-477E-84FD-888B8DB7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839" y="2791091"/>
            <a:ext cx="3281677" cy="328167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3"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3339" y="1681703"/>
            <a:ext cx="1330536" cy="1330521"/>
            <a:chOff x="5734037" y="3067039"/>
            <a:chExt cx="724483" cy="724489"/>
          </a:xfrm>
          <a:solidFill>
            <a:schemeClr val="tx1"/>
          </a:solidFill>
        </p:grpSpPr>
        <p:sp>
          <p:nvSpPr>
            <p:cNvPr id="224" name="Freeform: Shape 223">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pic>
        <p:nvPicPr>
          <p:cNvPr id="181" name="Picture 181" descr="A picture containing fruit, snail&#10;&#10;Description automatically generated">
            <a:extLst>
              <a:ext uri="{FF2B5EF4-FFF2-40B4-BE49-F238E27FC236}">
                <a16:creationId xmlns:a16="http://schemas.microsoft.com/office/drawing/2014/main" id="{CC8C020F-CB82-4B29-B412-0A49169C0B13}"/>
              </a:ext>
            </a:extLst>
          </p:cNvPr>
          <p:cNvPicPr>
            <a:picLocks noChangeAspect="1"/>
          </p:cNvPicPr>
          <p:nvPr/>
        </p:nvPicPr>
        <p:blipFill rotWithShape="1">
          <a:blip r:embed="rId4"/>
          <a:srcRect l="13142" r="1" b="1"/>
          <a:stretch/>
        </p:blipFill>
        <p:spPr>
          <a:xfrm>
            <a:off x="3867817" y="3541014"/>
            <a:ext cx="2325720" cy="1781831"/>
          </a:xfrm>
          <a:prstGeom prst="rect">
            <a:avLst/>
          </a:prstGeom>
        </p:spPr>
      </p:pic>
      <p:sp>
        <p:nvSpPr>
          <p:cNvPr id="3" name="Content Placeholder 2">
            <a:extLst>
              <a:ext uri="{FF2B5EF4-FFF2-40B4-BE49-F238E27FC236}">
                <a16:creationId xmlns:a16="http://schemas.microsoft.com/office/drawing/2014/main" id="{6FA9884A-6C49-4894-960C-B1DCAF9C9C95}"/>
              </a:ext>
            </a:extLst>
          </p:cNvPr>
          <p:cNvSpPr>
            <a:spLocks noGrp="1"/>
          </p:cNvSpPr>
          <p:nvPr>
            <p:ph idx="1"/>
          </p:nvPr>
        </p:nvSpPr>
        <p:spPr>
          <a:xfrm>
            <a:off x="7050001" y="1958550"/>
            <a:ext cx="4402039" cy="4256886"/>
          </a:xfrm>
        </p:spPr>
        <p:txBody>
          <a:bodyPr vert="horz" lIns="91440" tIns="45720" rIns="91440" bIns="45720" rtlCol="0" anchor="t">
            <a:normAutofit/>
          </a:bodyPr>
          <a:lstStyle/>
          <a:p>
            <a:pPr>
              <a:lnSpc>
                <a:spcPct val="100000"/>
              </a:lnSpc>
            </a:pPr>
            <a:r>
              <a:rPr lang="en" sz="2200" dirty="0">
                <a:highlight>
                  <a:srgbClr val="FFFFFF"/>
                </a:highlight>
                <a:latin typeface="Times New Roman"/>
                <a:cs typeface="Times New Roman"/>
              </a:rPr>
              <a:t>Demographic data collected from US census bureau</a:t>
            </a:r>
            <a:endParaRPr lang="en" sz="2200">
              <a:latin typeface="Times New Roman"/>
              <a:ea typeface="+mn-lt"/>
              <a:cs typeface="Times New Roman"/>
            </a:endParaRPr>
          </a:p>
          <a:p>
            <a:pPr>
              <a:lnSpc>
                <a:spcPct val="100000"/>
              </a:lnSpc>
            </a:pPr>
            <a:r>
              <a:rPr lang="en" sz="2200" dirty="0">
                <a:latin typeface="Times New Roman"/>
                <a:cs typeface="Times New Roman"/>
              </a:rPr>
              <a:t>Consists of 7 column types with 1338 entries</a:t>
            </a:r>
            <a:endParaRPr lang="en-US" sz="2200">
              <a:latin typeface="Times New Roman"/>
              <a:ea typeface="+mn-lt"/>
              <a:cs typeface="Times New Roman"/>
            </a:endParaRPr>
          </a:p>
          <a:p>
            <a:pPr>
              <a:lnSpc>
                <a:spcPct val="100000"/>
              </a:lnSpc>
            </a:pPr>
            <a:r>
              <a:rPr lang="en" sz="2200" dirty="0">
                <a:latin typeface="Times New Roman"/>
                <a:cs typeface="Times New Roman"/>
              </a:rPr>
              <a:t>Provides patient listings with total medical  expense charge.</a:t>
            </a:r>
            <a:endParaRPr lang="en" sz="2200">
              <a:latin typeface="Times New Roman"/>
              <a:ea typeface="+mn-lt"/>
              <a:cs typeface="Times New Roman"/>
            </a:endParaRPr>
          </a:p>
          <a:p>
            <a:pPr>
              <a:lnSpc>
                <a:spcPct val="100000"/>
              </a:lnSpc>
            </a:pPr>
            <a:r>
              <a:rPr lang="en" sz="2200" dirty="0">
                <a:latin typeface="Times New Roman"/>
                <a:cs typeface="Times New Roman"/>
              </a:rPr>
              <a:t>Looking for correlation patters in regards with the success of prediction model</a:t>
            </a:r>
            <a:endParaRPr lang="en" sz="2000">
              <a:latin typeface="Times New Roman"/>
              <a:ea typeface="+mn-lt"/>
              <a:cs typeface="Times New Roman"/>
            </a:endParaRPr>
          </a:p>
          <a:p>
            <a:pPr>
              <a:lnSpc>
                <a:spcPct val="100000"/>
              </a:lnSpc>
            </a:pPr>
            <a:endParaRPr lang="en" sz="2000">
              <a:latin typeface="Times New Roman"/>
              <a:cs typeface="Times New Roman"/>
            </a:endParaRPr>
          </a:p>
          <a:p>
            <a:pPr marL="0" indent="0">
              <a:lnSpc>
                <a:spcPct val="100000"/>
              </a:lnSpc>
              <a:buNone/>
            </a:pPr>
            <a:endParaRPr lang="en-US" sz="2000"/>
          </a:p>
        </p:txBody>
      </p:sp>
    </p:spTree>
    <p:extLst>
      <p:ext uri="{BB962C8B-B14F-4D97-AF65-F5344CB8AC3E}">
        <p14:creationId xmlns:p14="http://schemas.microsoft.com/office/powerpoint/2010/main" val="298121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26C2E5-DC99-40D8-A894-D05316406096}"/>
              </a:ext>
            </a:extLst>
          </p:cNvPr>
          <p:cNvSpPr>
            <a:spLocks noGrp="1"/>
          </p:cNvSpPr>
          <p:nvPr>
            <p:ph type="title"/>
          </p:nvPr>
        </p:nvSpPr>
        <p:spPr>
          <a:xfrm>
            <a:off x="6477270" y="898137"/>
            <a:ext cx="4974771" cy="873986"/>
          </a:xfrm>
        </p:spPr>
        <p:txBody>
          <a:bodyPr anchor="b">
            <a:normAutofit/>
          </a:bodyPr>
          <a:lstStyle/>
          <a:p>
            <a:r>
              <a:rPr lang="en" sz="2800">
                <a:latin typeface="Times New Roman"/>
                <a:cs typeface="Times New Roman"/>
              </a:rPr>
              <a:t>EXPLORATORY DATA ANALYSIS</a:t>
            </a:r>
            <a:endParaRPr lang="en-US" sz="2800"/>
          </a:p>
        </p:txBody>
      </p:sp>
      <p:grpSp>
        <p:nvGrpSpPr>
          <p:cNvPr id="204" name="Group 203">
            <a:extLst>
              <a:ext uri="{FF2B5EF4-FFF2-40B4-BE49-F238E27FC236}">
                <a16:creationId xmlns:a16="http://schemas.microsoft.com/office/drawing/2014/main" id="{732A444C-81CA-4D10-998B-529CE31D35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6008" y="348973"/>
            <a:ext cx="4945999" cy="6036681"/>
            <a:chOff x="1674895" y="1345036"/>
            <a:chExt cx="5428610" cy="4210939"/>
          </a:xfrm>
        </p:grpSpPr>
        <p:sp>
          <p:nvSpPr>
            <p:cNvPr id="205" name="Rectangle 204">
              <a:extLst>
                <a:ext uri="{FF2B5EF4-FFF2-40B4-BE49-F238E27FC236}">
                  <a16:creationId xmlns:a16="http://schemas.microsoft.com/office/drawing/2014/main" id="{A66CC0ED-7D4E-4CE4-A15A-A6FF507AE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6042E25-B074-48D7-9694-5C9527108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208" name="Rectangle 207">
            <a:extLst>
              <a:ext uri="{FF2B5EF4-FFF2-40B4-BE49-F238E27FC236}">
                <a16:creationId xmlns:a16="http://schemas.microsoft.com/office/drawing/2014/main" id="{24F61E28-F51E-44F9-B827-A32BAAABD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232747"/>
            <a:ext cx="4945999" cy="603668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scatter chart&#10;&#10;Description automatically generated">
            <a:extLst>
              <a:ext uri="{FF2B5EF4-FFF2-40B4-BE49-F238E27FC236}">
                <a16:creationId xmlns:a16="http://schemas.microsoft.com/office/drawing/2014/main" id="{EFDBDC59-DAFC-4F57-886B-6BE578C59812}"/>
              </a:ext>
            </a:extLst>
          </p:cNvPr>
          <p:cNvPicPr>
            <a:picLocks noChangeAspect="1"/>
          </p:cNvPicPr>
          <p:nvPr/>
        </p:nvPicPr>
        <p:blipFill>
          <a:blip r:embed="rId2"/>
          <a:stretch>
            <a:fillRect/>
          </a:stretch>
        </p:blipFill>
        <p:spPr>
          <a:xfrm>
            <a:off x="933761" y="635607"/>
            <a:ext cx="4467956" cy="2430216"/>
          </a:xfrm>
          <a:prstGeom prst="rect">
            <a:avLst/>
          </a:prstGeom>
        </p:spPr>
      </p:pic>
      <p:grpSp>
        <p:nvGrpSpPr>
          <p:cNvPr id="210" name="Graphic 4">
            <a:extLst>
              <a:ext uri="{FF2B5EF4-FFF2-40B4-BE49-F238E27FC236}">
                <a16:creationId xmlns:a16="http://schemas.microsoft.com/office/drawing/2014/main" id="{57CD476F-4071-4E06-BD94-582AC00926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73349" y="210930"/>
            <a:ext cx="849365" cy="849366"/>
            <a:chOff x="5829300" y="3162300"/>
            <a:chExt cx="532256" cy="532257"/>
          </a:xfrm>
          <a:solidFill>
            <a:schemeClr val="tx1"/>
          </a:solidFill>
        </p:grpSpPr>
        <p:sp>
          <p:nvSpPr>
            <p:cNvPr id="211" name="Freeform: Shape 210">
              <a:extLst>
                <a:ext uri="{FF2B5EF4-FFF2-40B4-BE49-F238E27FC236}">
                  <a16:creationId xmlns:a16="http://schemas.microsoft.com/office/drawing/2014/main" id="{7B6A3560-202E-47CB-A0A4-7BAA40CED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8DCE699C-0879-4B2A-BD24-CE9CB03F0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39C6C48-4048-472B-9200-BA3467DD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DBE535A2-9A69-4D86-98B9-4606364B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D38EB57-352E-48E7-9482-1AEA738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D18EEB6E-44FD-4775-9179-950DB8C3D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93B6FB8-B03E-4FC7-AC61-9B1613A3C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96E9617C-8511-4D9B-94C1-C84BFB7ED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076EA5A-A5A8-42A9-A0F7-ECECD999F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55856DB2-44EF-413E-B792-EFF0409DE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3E2C35C7-1280-4F14-9553-11374063E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A0376E68-4370-4BE5-917D-39794960D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90D187E9-AB0A-480D-B60A-74F7F26FFA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pic>
        <p:nvPicPr>
          <p:cNvPr id="4" name="Picture 4" descr="Chart, scatter chart&#10;&#10;Description automatically generated">
            <a:extLst>
              <a:ext uri="{FF2B5EF4-FFF2-40B4-BE49-F238E27FC236}">
                <a16:creationId xmlns:a16="http://schemas.microsoft.com/office/drawing/2014/main" id="{9398CEFA-C864-423B-9D99-592030F2CEAC}"/>
              </a:ext>
            </a:extLst>
          </p:cNvPr>
          <p:cNvPicPr>
            <a:picLocks noChangeAspect="1"/>
          </p:cNvPicPr>
          <p:nvPr/>
        </p:nvPicPr>
        <p:blipFill>
          <a:blip r:embed="rId3"/>
          <a:stretch>
            <a:fillRect/>
          </a:stretch>
        </p:blipFill>
        <p:spPr>
          <a:xfrm>
            <a:off x="1116063" y="3368244"/>
            <a:ext cx="4364608" cy="2901929"/>
          </a:xfrm>
          <a:prstGeom prst="rect">
            <a:avLst/>
          </a:prstGeom>
        </p:spPr>
      </p:pic>
      <p:sp>
        <p:nvSpPr>
          <p:cNvPr id="3" name="Content Placeholder 2">
            <a:extLst>
              <a:ext uri="{FF2B5EF4-FFF2-40B4-BE49-F238E27FC236}">
                <a16:creationId xmlns:a16="http://schemas.microsoft.com/office/drawing/2014/main" id="{E35E6944-78FF-4AD4-A216-BCC45726A6E8}"/>
              </a:ext>
            </a:extLst>
          </p:cNvPr>
          <p:cNvSpPr>
            <a:spLocks noGrp="1"/>
          </p:cNvSpPr>
          <p:nvPr>
            <p:ph idx="1"/>
          </p:nvPr>
        </p:nvSpPr>
        <p:spPr>
          <a:xfrm>
            <a:off x="6477270" y="1958550"/>
            <a:ext cx="4974771" cy="4261275"/>
          </a:xfrm>
        </p:spPr>
        <p:txBody>
          <a:bodyPr vert="horz" lIns="91440" tIns="45720" rIns="91440" bIns="45720" rtlCol="0" anchor="t">
            <a:normAutofit/>
          </a:bodyPr>
          <a:lstStyle/>
          <a:p>
            <a:pPr marL="457200" indent="-304800">
              <a:lnSpc>
                <a:spcPct val="100000"/>
              </a:lnSpc>
              <a:spcBef>
                <a:spcPts val="0"/>
              </a:spcBef>
              <a:spcAft>
                <a:spcPts val="600"/>
              </a:spcAft>
              <a:buFont typeface="Times New Roman,Serif" panose="020B0604020202020204" pitchFamily="34" charset="0"/>
              <a:buChar char="●"/>
            </a:pPr>
            <a:r>
              <a:rPr lang="en" sz="2200" dirty="0">
                <a:latin typeface="Times New Roman"/>
                <a:ea typeface="+mn-lt"/>
                <a:cs typeface="Times New Roman"/>
              </a:rPr>
              <a:t>The trends among Age and BMI as :- The Charges for health insurance increases simultaneously increasing the trend values </a:t>
            </a:r>
            <a:endParaRPr lang="en-US" sz="2200">
              <a:latin typeface="Times New Roman"/>
              <a:ea typeface="+mn-lt"/>
              <a:cs typeface="+mn-lt"/>
            </a:endParaRPr>
          </a:p>
          <a:p>
            <a:pPr marL="457200" indent="-304800">
              <a:lnSpc>
                <a:spcPct val="100000"/>
              </a:lnSpc>
              <a:spcBef>
                <a:spcPts val="0"/>
              </a:spcBef>
              <a:spcAft>
                <a:spcPts val="600"/>
              </a:spcAft>
              <a:buFont typeface="Times New Roman,Serif" panose="020B0604020202020204" pitchFamily="34" charset="0"/>
              <a:buChar char="●"/>
            </a:pPr>
            <a:r>
              <a:rPr lang="en" sz="2200" dirty="0">
                <a:highlight>
                  <a:srgbClr val="FFFFFF"/>
                </a:highlight>
                <a:latin typeface="Times New Roman"/>
                <a:ea typeface="+mn-lt"/>
                <a:cs typeface="Times New Roman"/>
              </a:rPr>
              <a:t>The trends among Charges vs sex and charges vs children as :-The Charges for health insurance with 4-5 children covered follows a decreasing pattern, and there is no overall pattern effect on the charge's vs sex </a:t>
            </a:r>
            <a:endParaRPr lang="en-US" sz="2200" dirty="0">
              <a:latin typeface="Times New Roman"/>
              <a:ea typeface="+mn-lt"/>
            </a:endParaRPr>
          </a:p>
        </p:txBody>
      </p:sp>
    </p:spTree>
    <p:extLst>
      <p:ext uri="{BB962C8B-B14F-4D97-AF65-F5344CB8AC3E}">
        <p14:creationId xmlns:p14="http://schemas.microsoft.com/office/powerpoint/2010/main" val="326327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A706F0-37BE-477C-AB36-DF3C9CEDF62C}"/>
              </a:ext>
            </a:extLst>
          </p:cNvPr>
          <p:cNvSpPr>
            <a:spLocks noGrp="1"/>
          </p:cNvSpPr>
          <p:nvPr>
            <p:ph type="title"/>
          </p:nvPr>
        </p:nvSpPr>
        <p:spPr>
          <a:xfrm>
            <a:off x="946521" y="396117"/>
            <a:ext cx="5217172" cy="1158857"/>
          </a:xfrm>
        </p:spPr>
        <p:txBody>
          <a:bodyPr anchor="b">
            <a:normAutofit/>
          </a:bodyPr>
          <a:lstStyle/>
          <a:p>
            <a:r>
              <a:rPr lang="en" sz="2800" dirty="0">
                <a:latin typeface="Times New Roman"/>
                <a:cs typeface="Times New Roman"/>
              </a:rPr>
              <a:t>EXPLORATORY DATA ANALYSIS</a:t>
            </a:r>
            <a:endParaRPr lang="en-US" sz="2800" dirty="0"/>
          </a:p>
        </p:txBody>
      </p:sp>
      <p:grpSp>
        <p:nvGrpSpPr>
          <p:cNvPr id="12" name="Group 11">
            <a:extLst>
              <a:ext uri="{FF2B5EF4-FFF2-40B4-BE49-F238E27FC236}">
                <a16:creationId xmlns:a16="http://schemas.microsoft.com/office/drawing/2014/main" id="{20E21FE7-C859-4C40-AAB9-05C994892C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1258" y="619275"/>
            <a:ext cx="932200" cy="932200"/>
            <a:chOff x="10791258" y="619275"/>
            <a:chExt cx="932200" cy="932200"/>
          </a:xfrm>
        </p:grpSpPr>
        <p:sp>
          <p:nvSpPr>
            <p:cNvPr id="13"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Content Placeholder 2">
            <a:extLst>
              <a:ext uri="{FF2B5EF4-FFF2-40B4-BE49-F238E27FC236}">
                <a16:creationId xmlns:a16="http://schemas.microsoft.com/office/drawing/2014/main" id="{E0EFA8E6-8ADC-46EE-B1B0-E0F379D38D0F}"/>
              </a:ext>
            </a:extLst>
          </p:cNvPr>
          <p:cNvSpPr>
            <a:spLocks noGrp="1"/>
          </p:cNvSpPr>
          <p:nvPr>
            <p:ph idx="1"/>
          </p:nvPr>
        </p:nvSpPr>
        <p:spPr>
          <a:xfrm>
            <a:off x="946520" y="1747592"/>
            <a:ext cx="5217173" cy="4351338"/>
          </a:xfrm>
        </p:spPr>
        <p:txBody>
          <a:bodyPr vert="horz" lIns="91440" tIns="45720" rIns="91440" bIns="45720" rtlCol="0" anchor="t">
            <a:normAutofit/>
          </a:bodyPr>
          <a:lstStyle/>
          <a:p>
            <a:r>
              <a:rPr lang="en" sz="2000" dirty="0">
                <a:highlight>
                  <a:srgbClr val="FFFFFF"/>
                </a:highlight>
                <a:latin typeface="Times New Roman"/>
                <a:cs typeface="Times New Roman"/>
              </a:rPr>
              <a:t>The  box plot describes the relation between the Charges vs region  we can note the trends among as follows, as the Charges for health insurance has no effect by the regions </a:t>
            </a:r>
            <a:endParaRPr lang="en-US" sz="2000" dirty="0"/>
          </a:p>
        </p:txBody>
      </p:sp>
      <p:grpSp>
        <p:nvGrpSpPr>
          <p:cNvPr id="16" name="Group 15">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tx1"/>
          </a:solidFill>
        </p:grpSpPr>
        <p:grpSp>
          <p:nvGrpSpPr>
            <p:cNvPr id="17"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1" name="Freeform: Shape 20">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9" name="Freeform: Shape 18">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5" name="Picture 5" descr="Chart, box and whisker chart&#10;&#10;Description automatically generated">
            <a:extLst>
              <a:ext uri="{FF2B5EF4-FFF2-40B4-BE49-F238E27FC236}">
                <a16:creationId xmlns:a16="http://schemas.microsoft.com/office/drawing/2014/main" id="{D284D9CD-2E00-4747-AF6D-275143296E0B}"/>
              </a:ext>
            </a:extLst>
          </p:cNvPr>
          <p:cNvPicPr>
            <a:picLocks noChangeAspect="1"/>
          </p:cNvPicPr>
          <p:nvPr/>
        </p:nvPicPr>
        <p:blipFill>
          <a:blip r:embed="rId2"/>
          <a:stretch>
            <a:fillRect/>
          </a:stretch>
        </p:blipFill>
        <p:spPr>
          <a:xfrm>
            <a:off x="6164451" y="1489233"/>
            <a:ext cx="4636356" cy="4764906"/>
          </a:xfrm>
          <a:prstGeom prst="rect">
            <a:avLst/>
          </a:prstGeom>
        </p:spPr>
      </p:pic>
      <p:grpSp>
        <p:nvGrpSpPr>
          <p:cNvPr id="24" name="Group 23">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tx1"/>
          </a:solidFill>
        </p:grpSpPr>
        <p:grpSp>
          <p:nvGrpSpPr>
            <p:cNvPr id="25"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6" name="Freeform: Shape 195">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6"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7" name="Freeform: Shape 26">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11965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E66314-6AA4-4401-9427-804E85A4649E}"/>
              </a:ext>
            </a:extLst>
          </p:cNvPr>
          <p:cNvSpPr>
            <a:spLocks noGrp="1"/>
          </p:cNvSpPr>
          <p:nvPr>
            <p:ph type="title"/>
          </p:nvPr>
        </p:nvSpPr>
        <p:spPr>
          <a:xfrm>
            <a:off x="7724607" y="-229"/>
            <a:ext cx="4716231" cy="1288673"/>
          </a:xfrm>
        </p:spPr>
        <p:txBody>
          <a:bodyPr anchor="b">
            <a:normAutofit/>
          </a:bodyPr>
          <a:lstStyle/>
          <a:p>
            <a:r>
              <a:rPr lang="en-US" sz="2800" dirty="0">
                <a:latin typeface="Times New Roman"/>
                <a:cs typeface="Times New Roman"/>
              </a:rPr>
              <a:t>TESTING AND TRANING DATA</a:t>
            </a:r>
          </a:p>
        </p:txBody>
      </p:sp>
      <p:pic>
        <p:nvPicPr>
          <p:cNvPr id="4" name="Picture 4" descr="A picture containing graphical user interface, table&#10;&#10;Description automatically generated">
            <a:extLst>
              <a:ext uri="{FF2B5EF4-FFF2-40B4-BE49-F238E27FC236}">
                <a16:creationId xmlns:a16="http://schemas.microsoft.com/office/drawing/2014/main" id="{455CC178-2BD3-449D-8CC8-7EA4169988D4}"/>
              </a:ext>
            </a:extLst>
          </p:cNvPr>
          <p:cNvPicPr>
            <a:picLocks noChangeAspect="1"/>
          </p:cNvPicPr>
          <p:nvPr/>
        </p:nvPicPr>
        <p:blipFill>
          <a:blip r:embed="rId2"/>
          <a:stretch>
            <a:fillRect/>
          </a:stretch>
        </p:blipFill>
        <p:spPr>
          <a:xfrm>
            <a:off x="854248" y="376747"/>
            <a:ext cx="6491001" cy="2822550"/>
          </a:xfrm>
          <a:prstGeom prst="rect">
            <a:avLst/>
          </a:prstGeom>
        </p:spPr>
      </p:pic>
      <p:grpSp>
        <p:nvGrpSpPr>
          <p:cNvPr id="35" name="Group 38">
            <a:extLst>
              <a:ext uri="{FF2B5EF4-FFF2-40B4-BE49-F238E27FC236}">
                <a16:creationId xmlns:a16="http://schemas.microsoft.com/office/drawing/2014/main" id="{B22DF5E2-0CD7-4BEC-8FBD-DD7AC1DEC6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35537" y="618698"/>
            <a:ext cx="365021" cy="365021"/>
            <a:chOff x="149345" y="10991595"/>
            <a:chExt cx="365021" cy="365021"/>
          </a:xfrm>
        </p:grpSpPr>
        <p:sp>
          <p:nvSpPr>
            <p:cNvPr id="40" name="Oval 39">
              <a:extLst>
                <a:ext uri="{FF2B5EF4-FFF2-40B4-BE49-F238E27FC236}">
                  <a16:creationId xmlns:a16="http://schemas.microsoft.com/office/drawing/2014/main" id="{037C701E-5151-4086-9CF2-7F44AA38A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9345" y="10991595"/>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E656C08E-A84B-4C76-9D3B-46237B5A9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9345" y="10991595"/>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5" name="Picture 5" descr="A picture containing graphical user interface, table&#10;&#10;Description automatically generated">
            <a:extLst>
              <a:ext uri="{FF2B5EF4-FFF2-40B4-BE49-F238E27FC236}">
                <a16:creationId xmlns:a16="http://schemas.microsoft.com/office/drawing/2014/main" id="{4DA4F3DA-AE83-441C-9798-E6B05B9CA5B2}"/>
              </a:ext>
            </a:extLst>
          </p:cNvPr>
          <p:cNvPicPr>
            <a:picLocks noChangeAspect="1"/>
          </p:cNvPicPr>
          <p:nvPr/>
        </p:nvPicPr>
        <p:blipFill>
          <a:blip r:embed="rId3"/>
          <a:stretch>
            <a:fillRect/>
          </a:stretch>
        </p:blipFill>
        <p:spPr>
          <a:xfrm>
            <a:off x="854247" y="3430401"/>
            <a:ext cx="6534543" cy="2822550"/>
          </a:xfrm>
          <a:prstGeom prst="rect">
            <a:avLst/>
          </a:prstGeom>
        </p:spPr>
      </p:pic>
      <p:grpSp>
        <p:nvGrpSpPr>
          <p:cNvPr id="36" name="Graphic 4">
            <a:extLst>
              <a:ext uri="{FF2B5EF4-FFF2-40B4-BE49-F238E27FC236}">
                <a16:creationId xmlns:a16="http://schemas.microsoft.com/office/drawing/2014/main" id="{72FB3F6E-946C-4B30-8EAA-64FA3056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88" y="5091323"/>
            <a:ext cx="975169" cy="975171"/>
            <a:chOff x="5829300" y="3162300"/>
            <a:chExt cx="532256" cy="532257"/>
          </a:xfrm>
          <a:solidFill>
            <a:schemeClr val="tx1"/>
          </a:solidFill>
        </p:grpSpPr>
        <p:sp>
          <p:nvSpPr>
            <p:cNvPr id="44" name="Freeform: Shape 43">
              <a:extLst>
                <a:ext uri="{FF2B5EF4-FFF2-40B4-BE49-F238E27FC236}">
                  <a16:creationId xmlns:a16="http://schemas.microsoft.com/office/drawing/2014/main" id="{A820447A-FA0D-448D-8513-13647DCEE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80F5A0F-E8FC-415B-BA7F-74C42D42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77443A5-2061-492B-AFF5-658AB7E7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276C0A3-C877-457C-917D-473FABC9E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9808886-A26A-41C2-9401-727236349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FB169C8-A66F-4AEC-BBEE-4DEBBE844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EC418CD-F215-459D-8919-D5B5194EB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E034A84-840E-429B-9A4F-ECC31AB62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D050DBA-8800-4A73-84C0-34DC71A6B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D4BF35D-BFFA-45A5-8081-FEDD30757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36B354BD-25DC-42A0-9CE7-824686810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52C4A08-6644-42B7-8237-2AD5F0041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1D58C06-A184-4272-9824-2F08535184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2134D4C1-C7CB-42F6-979B-4B2632CF3FB4}"/>
              </a:ext>
            </a:extLst>
          </p:cNvPr>
          <p:cNvSpPr>
            <a:spLocks noGrp="1"/>
          </p:cNvSpPr>
          <p:nvPr>
            <p:ph idx="1"/>
          </p:nvPr>
        </p:nvSpPr>
        <p:spPr>
          <a:xfrm>
            <a:off x="7477864" y="1657094"/>
            <a:ext cx="4716232" cy="4351338"/>
          </a:xfrm>
        </p:spPr>
        <p:txBody>
          <a:bodyPr vert="horz" lIns="91440" tIns="45720" rIns="91440" bIns="45720" rtlCol="0" anchor="t">
            <a:normAutofit/>
          </a:bodyPr>
          <a:lstStyle/>
          <a:p>
            <a:pPr marL="0" indent="0">
              <a:buNone/>
            </a:pPr>
            <a:r>
              <a:rPr lang="en-US" sz="2200" dirty="0">
                <a:latin typeface="Times New Roman"/>
                <a:ea typeface="+mn-lt"/>
                <a:cs typeface="+mn-lt"/>
              </a:rPr>
              <a:t> The training and testing data in   regression models, are helpful in determining the strength of predictors and forecasting factors as to determine of the model performance of the Dataset.</a:t>
            </a:r>
          </a:p>
          <a:p>
            <a:pPr marL="0" indent="0">
              <a:buNone/>
            </a:pPr>
            <a:endParaRPr lang="en-US">
              <a:latin typeface="Times New Roman"/>
            </a:endParaRPr>
          </a:p>
        </p:txBody>
      </p:sp>
    </p:spTree>
    <p:extLst>
      <p:ext uri="{BB962C8B-B14F-4D97-AF65-F5344CB8AC3E}">
        <p14:creationId xmlns:p14="http://schemas.microsoft.com/office/powerpoint/2010/main" val="98923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6">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4" name="Freeform: Shape 38">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6" name="Freeform: Shape 40">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8" name="Freeform: Shape 42">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EBB5860-ECD2-4E41-8972-35D54EBDEEB3}"/>
              </a:ext>
            </a:extLst>
          </p:cNvPr>
          <p:cNvSpPr>
            <a:spLocks noGrp="1"/>
          </p:cNvSpPr>
          <p:nvPr>
            <p:ph type="title"/>
          </p:nvPr>
        </p:nvSpPr>
        <p:spPr>
          <a:xfrm>
            <a:off x="2369854" y="-513582"/>
            <a:ext cx="4834021" cy="1314996"/>
          </a:xfrm>
        </p:spPr>
        <p:txBody>
          <a:bodyPr anchor="b">
            <a:normAutofit/>
          </a:bodyPr>
          <a:lstStyle/>
          <a:p>
            <a:r>
              <a:rPr lang="en-US">
                <a:latin typeface="Times New Roman"/>
                <a:cs typeface="Times New Roman"/>
              </a:rPr>
              <a:t>Model Evaluation</a:t>
            </a:r>
          </a:p>
        </p:txBody>
      </p:sp>
      <p:sp>
        <p:nvSpPr>
          <p:cNvPr id="3" name="Content Placeholder 2">
            <a:extLst>
              <a:ext uri="{FF2B5EF4-FFF2-40B4-BE49-F238E27FC236}">
                <a16:creationId xmlns:a16="http://schemas.microsoft.com/office/drawing/2014/main" id="{2DB6A984-30E1-4A7A-AFB1-2DDBB9C042B0}"/>
              </a:ext>
            </a:extLst>
          </p:cNvPr>
          <p:cNvSpPr>
            <a:spLocks noGrp="1"/>
          </p:cNvSpPr>
          <p:nvPr>
            <p:ph idx="1"/>
          </p:nvPr>
        </p:nvSpPr>
        <p:spPr>
          <a:xfrm>
            <a:off x="-54032" y="3185280"/>
            <a:ext cx="5008193" cy="4523434"/>
          </a:xfrm>
        </p:spPr>
        <p:txBody>
          <a:bodyPr vert="horz" lIns="91440" tIns="45720" rIns="91440" bIns="45720" rtlCol="0" anchor="t">
            <a:normAutofit/>
          </a:bodyPr>
          <a:lstStyle/>
          <a:p>
            <a:pPr>
              <a:lnSpc>
                <a:spcPct val="100000"/>
              </a:lnSpc>
            </a:pPr>
            <a:r>
              <a:rPr lang="en-US" sz="2200" dirty="0">
                <a:latin typeface="Times New Roman"/>
                <a:ea typeface="+mn-lt"/>
                <a:cs typeface="+mn-lt"/>
              </a:rPr>
              <a:t>The linear model gives the </a:t>
            </a:r>
            <a:r>
              <a:rPr lang="en-US" sz="2200" b="1" dirty="0">
                <a:latin typeface="Times New Roman"/>
                <a:ea typeface="+mn-lt"/>
                <a:cs typeface="+mn-lt"/>
              </a:rPr>
              <a:t>linear prediction</a:t>
            </a:r>
            <a:r>
              <a:rPr lang="en-US" sz="2200" dirty="0">
                <a:latin typeface="Times New Roman"/>
                <a:ea typeface="+mn-lt"/>
                <a:cs typeface="+mn-lt"/>
              </a:rPr>
              <a:t> exploratory relationship and scalar variables.</a:t>
            </a:r>
            <a:endParaRPr lang="en-US" sz="2200">
              <a:latin typeface="Times New Roman"/>
              <a:cs typeface="Times New Roman"/>
            </a:endParaRPr>
          </a:p>
          <a:p>
            <a:pPr>
              <a:lnSpc>
                <a:spcPct val="100000"/>
              </a:lnSpc>
            </a:pPr>
            <a:r>
              <a:rPr lang="en-US" sz="2200" dirty="0">
                <a:latin typeface="Times New Roman"/>
                <a:ea typeface="+mn-lt"/>
                <a:cs typeface="+mn-lt"/>
              </a:rPr>
              <a:t>The generalized linear model gives the </a:t>
            </a:r>
            <a:r>
              <a:rPr lang="en-US" sz="2200" b="1" dirty="0">
                <a:latin typeface="Times New Roman"/>
                <a:ea typeface="+mn-lt"/>
                <a:cs typeface="+mn-lt"/>
              </a:rPr>
              <a:t>flexible </a:t>
            </a:r>
            <a:r>
              <a:rPr lang="en-US" sz="2200" dirty="0">
                <a:latin typeface="Times New Roman"/>
                <a:ea typeface="+mn-lt"/>
                <a:cs typeface="+mn-lt"/>
              </a:rPr>
              <a:t>prediction explanation of the exploratory relationship and scala</a:t>
            </a:r>
            <a:r>
              <a:rPr lang="en-US" sz="2000" dirty="0">
                <a:latin typeface="Times New Roman"/>
                <a:ea typeface="+mn-lt"/>
                <a:cs typeface="+mn-lt"/>
              </a:rPr>
              <a:t>r variables.</a:t>
            </a:r>
            <a:endParaRPr lang="en-US" sz="2000" dirty="0">
              <a:latin typeface="Times New Roman"/>
              <a:cs typeface="Times New Roman"/>
            </a:endParaRPr>
          </a:p>
        </p:txBody>
      </p:sp>
      <p:pic>
        <p:nvPicPr>
          <p:cNvPr id="10" name="Picture 10" descr="Graphical user interface, text, application&#10;&#10;Description automatically generated">
            <a:extLst>
              <a:ext uri="{FF2B5EF4-FFF2-40B4-BE49-F238E27FC236}">
                <a16:creationId xmlns:a16="http://schemas.microsoft.com/office/drawing/2014/main" id="{626C0B57-1D21-4D49-BDA8-228F4AA0A7BF}"/>
              </a:ext>
            </a:extLst>
          </p:cNvPr>
          <p:cNvPicPr>
            <a:picLocks noChangeAspect="1"/>
          </p:cNvPicPr>
          <p:nvPr/>
        </p:nvPicPr>
        <p:blipFill>
          <a:blip r:embed="rId2"/>
          <a:stretch>
            <a:fillRect/>
          </a:stretch>
        </p:blipFill>
        <p:spPr>
          <a:xfrm>
            <a:off x="4876901" y="1002069"/>
            <a:ext cx="7316757" cy="5642569"/>
          </a:xfrm>
          <a:prstGeom prst="rect">
            <a:avLst/>
          </a:prstGeom>
        </p:spPr>
      </p:pic>
      <p:grpSp>
        <p:nvGrpSpPr>
          <p:cNvPr id="4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6" name="Freeform: Shape 45">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6">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8">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8551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Freeform: Shape 12">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38256D1-AA59-46B7-9E99-84A1BF94DDED}"/>
              </a:ext>
            </a:extLst>
          </p:cNvPr>
          <p:cNvSpPr>
            <a:spLocks noGrp="1"/>
          </p:cNvSpPr>
          <p:nvPr>
            <p:ph type="title"/>
          </p:nvPr>
        </p:nvSpPr>
        <p:spPr>
          <a:xfrm>
            <a:off x="2181168" y="-578897"/>
            <a:ext cx="4834021" cy="1314996"/>
          </a:xfrm>
        </p:spPr>
        <p:txBody>
          <a:bodyPr anchor="b">
            <a:normAutofit/>
          </a:bodyPr>
          <a:lstStyle/>
          <a:p>
            <a:r>
              <a:rPr lang="en-US" dirty="0">
                <a:ea typeface="+mj-lt"/>
                <a:cs typeface="+mj-lt"/>
              </a:rPr>
              <a:t>Model Evaluation</a:t>
            </a:r>
            <a:endParaRPr lang="en-US" dirty="0"/>
          </a:p>
        </p:txBody>
      </p:sp>
      <p:sp>
        <p:nvSpPr>
          <p:cNvPr id="3" name="Content Placeholder 2">
            <a:extLst>
              <a:ext uri="{FF2B5EF4-FFF2-40B4-BE49-F238E27FC236}">
                <a16:creationId xmlns:a16="http://schemas.microsoft.com/office/drawing/2014/main" id="{145FA080-269B-4483-B43B-49CACACE8CB9}"/>
              </a:ext>
            </a:extLst>
          </p:cNvPr>
          <p:cNvSpPr>
            <a:spLocks noGrp="1"/>
          </p:cNvSpPr>
          <p:nvPr>
            <p:ph idx="1"/>
          </p:nvPr>
        </p:nvSpPr>
        <p:spPr>
          <a:xfrm>
            <a:off x="163683" y="2416023"/>
            <a:ext cx="4834021" cy="4044463"/>
          </a:xfrm>
        </p:spPr>
        <p:txBody>
          <a:bodyPr vert="horz" lIns="91440" tIns="45720" rIns="91440" bIns="45720" rtlCol="0" anchor="t">
            <a:normAutofit/>
          </a:bodyPr>
          <a:lstStyle/>
          <a:p>
            <a:pPr>
              <a:lnSpc>
                <a:spcPct val="100000"/>
              </a:lnSpc>
            </a:pPr>
            <a:r>
              <a:rPr lang="en-US" sz="2200" dirty="0">
                <a:latin typeface="Times New Roman"/>
                <a:ea typeface="+mn-lt"/>
                <a:cs typeface="+mn-lt"/>
              </a:rPr>
              <a:t>Ridge regression can term to be an extension to by adding the</a:t>
            </a:r>
            <a:r>
              <a:rPr lang="en-US" sz="2200" b="1" dirty="0">
                <a:latin typeface="Times New Roman"/>
                <a:ea typeface="+mn-lt"/>
                <a:cs typeface="+mn-lt"/>
              </a:rPr>
              <a:t> loss </a:t>
            </a:r>
            <a:r>
              <a:rPr lang="en-US" sz="2200" dirty="0">
                <a:latin typeface="Times New Roman"/>
                <a:ea typeface="+mn-lt"/>
                <a:cs typeface="+mn-lt"/>
              </a:rPr>
              <a:t>function as to reduce the model complexity </a:t>
            </a:r>
          </a:p>
          <a:p>
            <a:pPr>
              <a:lnSpc>
                <a:spcPct val="100000"/>
              </a:lnSpc>
            </a:pPr>
            <a:r>
              <a:rPr lang="en-US" sz="2200" dirty="0">
                <a:latin typeface="Times New Roman"/>
                <a:ea typeface="+mn-lt"/>
                <a:cs typeface="+mn-lt"/>
              </a:rPr>
              <a:t>Lasso egression can term to be an extension to linear regression  by adding the </a:t>
            </a:r>
            <a:r>
              <a:rPr lang="en-US" sz="2200" b="1" dirty="0">
                <a:latin typeface="Times New Roman"/>
                <a:ea typeface="+mn-lt"/>
                <a:cs typeface="+mn-lt"/>
              </a:rPr>
              <a:t>Shrinkage function</a:t>
            </a:r>
            <a:r>
              <a:rPr lang="en-US" sz="2200" dirty="0">
                <a:latin typeface="Times New Roman"/>
                <a:ea typeface="+mn-lt"/>
                <a:cs typeface="+mn-lt"/>
              </a:rPr>
              <a:t> as to reduce the model complexity</a:t>
            </a:r>
            <a:endParaRPr lang="en-US" sz="2000" dirty="0">
              <a:latin typeface="Times New Roman"/>
              <a:cs typeface="Times New Roman"/>
            </a:endParaRPr>
          </a:p>
        </p:txBody>
      </p:sp>
      <p:pic>
        <p:nvPicPr>
          <p:cNvPr id="4" name="Picture 4" descr="Graphical user interface, application, Word&#10;&#10;Description automatically generated">
            <a:extLst>
              <a:ext uri="{FF2B5EF4-FFF2-40B4-BE49-F238E27FC236}">
                <a16:creationId xmlns:a16="http://schemas.microsoft.com/office/drawing/2014/main" id="{59C6BBB8-CCEA-42B0-8727-39FF1AF32169}"/>
              </a:ext>
            </a:extLst>
          </p:cNvPr>
          <p:cNvPicPr>
            <a:picLocks noChangeAspect="1"/>
          </p:cNvPicPr>
          <p:nvPr/>
        </p:nvPicPr>
        <p:blipFill>
          <a:blip r:embed="rId2"/>
          <a:stretch>
            <a:fillRect/>
          </a:stretch>
        </p:blipFill>
        <p:spPr>
          <a:xfrm>
            <a:off x="5232502" y="777097"/>
            <a:ext cx="6496700" cy="5294226"/>
          </a:xfrm>
          <a:prstGeom prst="rect">
            <a:avLst/>
          </a:prstGeom>
        </p:spPr>
      </p:pic>
      <p:grpSp>
        <p:nvGrpSpPr>
          <p:cNvPr id="19"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0" name="Freeform: Shape 19">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96093455"/>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FunkyShapesVTI</vt:lpstr>
      <vt:lpstr>Geometric</vt:lpstr>
      <vt:lpstr>HEALTH CARE COST PREDICTION </vt:lpstr>
      <vt:lpstr> NTRODUCTION</vt:lpstr>
      <vt:lpstr> Business Questions</vt:lpstr>
      <vt:lpstr> DATASET</vt:lpstr>
      <vt:lpstr>EXPLORATORY DATA ANALYSIS</vt:lpstr>
      <vt:lpstr>EXPLORATORY DATA ANALYSIS</vt:lpstr>
      <vt:lpstr>TESTING AND TRANING DATA</vt:lpstr>
      <vt:lpstr>Model Evaluation</vt:lpstr>
      <vt:lpstr>Model Evaluation</vt:lpstr>
      <vt:lpstr>Best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299</cp:revision>
  <dcterms:created xsi:type="dcterms:W3CDTF">2020-12-10T16:02:50Z</dcterms:created>
  <dcterms:modified xsi:type="dcterms:W3CDTF">2020-12-10T17:18:18Z</dcterms:modified>
</cp:coreProperties>
</file>